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Override PartName="/ppt/theme/theme4.xml" ContentType="application/vnd.openxmlformats-officedocument.theme+xml"/>
  <Default Extension="bin" ContentType="application/vnd.openxmlformats-officedocument.oleObject"/>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Lst>
  <p:notesMasterIdLst>
    <p:notesMasterId r:id="rId79"/>
  </p:notesMasterIdLst>
  <p:handoutMasterIdLst>
    <p:handoutMasterId r:id="rId80"/>
  </p:handoutMasterIdLst>
  <p:sldIdLst>
    <p:sldId id="256" r:id="rId3"/>
    <p:sldId id="381" r:id="rId4"/>
    <p:sldId id="306" r:id="rId5"/>
    <p:sldId id="307" r:id="rId6"/>
    <p:sldId id="308" r:id="rId7"/>
    <p:sldId id="309" r:id="rId8"/>
    <p:sldId id="310" r:id="rId9"/>
    <p:sldId id="312" r:id="rId10"/>
    <p:sldId id="311" r:id="rId11"/>
    <p:sldId id="313" r:id="rId12"/>
    <p:sldId id="314" r:id="rId13"/>
    <p:sldId id="315" r:id="rId14"/>
    <p:sldId id="316" r:id="rId15"/>
    <p:sldId id="317" r:id="rId16"/>
    <p:sldId id="318" r:id="rId17"/>
    <p:sldId id="319" r:id="rId18"/>
    <p:sldId id="320" r:id="rId19"/>
    <p:sldId id="321" r:id="rId20"/>
    <p:sldId id="322" r:id="rId21"/>
    <p:sldId id="323" r:id="rId22"/>
    <p:sldId id="326" r:id="rId23"/>
    <p:sldId id="327" r:id="rId24"/>
    <p:sldId id="328" r:id="rId25"/>
    <p:sldId id="329" r:id="rId26"/>
    <p:sldId id="330" r:id="rId27"/>
    <p:sldId id="331" r:id="rId28"/>
    <p:sldId id="332" r:id="rId29"/>
    <p:sldId id="333" r:id="rId30"/>
    <p:sldId id="334" r:id="rId31"/>
    <p:sldId id="335" r:id="rId32"/>
    <p:sldId id="266" r:id="rId33"/>
    <p:sldId id="324" r:id="rId34"/>
    <p:sldId id="325" r:id="rId35"/>
    <p:sldId id="258" r:id="rId36"/>
    <p:sldId id="263" r:id="rId37"/>
    <p:sldId id="336" r:id="rId38"/>
    <p:sldId id="337" r:id="rId39"/>
    <p:sldId id="338" r:id="rId40"/>
    <p:sldId id="339" r:id="rId41"/>
    <p:sldId id="340" r:id="rId42"/>
    <p:sldId id="341" r:id="rId43"/>
    <p:sldId id="342" r:id="rId44"/>
    <p:sldId id="343" r:id="rId45"/>
    <p:sldId id="345" r:id="rId46"/>
    <p:sldId id="346" r:id="rId47"/>
    <p:sldId id="347" r:id="rId48"/>
    <p:sldId id="348" r:id="rId49"/>
    <p:sldId id="349" r:id="rId50"/>
    <p:sldId id="350" r:id="rId51"/>
    <p:sldId id="351" r:id="rId52"/>
    <p:sldId id="352" r:id="rId53"/>
    <p:sldId id="353" r:id="rId54"/>
    <p:sldId id="354" r:id="rId55"/>
    <p:sldId id="355" r:id="rId56"/>
    <p:sldId id="356" r:id="rId57"/>
    <p:sldId id="357" r:id="rId58"/>
    <p:sldId id="358" r:id="rId59"/>
    <p:sldId id="359" r:id="rId60"/>
    <p:sldId id="360" r:id="rId61"/>
    <p:sldId id="361" r:id="rId62"/>
    <p:sldId id="362" r:id="rId63"/>
    <p:sldId id="363" r:id="rId64"/>
    <p:sldId id="364" r:id="rId65"/>
    <p:sldId id="365" r:id="rId66"/>
    <p:sldId id="366" r:id="rId67"/>
    <p:sldId id="367" r:id="rId68"/>
    <p:sldId id="368" r:id="rId69"/>
    <p:sldId id="369" r:id="rId70"/>
    <p:sldId id="370" r:id="rId71"/>
    <p:sldId id="371" r:id="rId72"/>
    <p:sldId id="372" r:id="rId73"/>
    <p:sldId id="373" r:id="rId74"/>
    <p:sldId id="374" r:id="rId75"/>
    <p:sldId id="375" r:id="rId76"/>
    <p:sldId id="376" r:id="rId77"/>
    <p:sldId id="377" r:id="rId7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FB49"/>
    <a:srgbClr val="666666"/>
    <a:srgbClr val="000000"/>
    <a:srgbClr val="996633"/>
    <a:srgbClr val="FF16B9"/>
    <a:srgbClr val="FFA10C"/>
    <a:srgbClr val="FF00FF"/>
    <a:srgbClr val="E440DB"/>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2" autoAdjust="0"/>
    <p:restoredTop sz="94660"/>
  </p:normalViewPr>
  <p:slideViewPr>
    <p:cSldViewPr>
      <p:cViewPr varScale="1">
        <p:scale>
          <a:sx n="64" d="100"/>
          <a:sy n="64" d="100"/>
        </p:scale>
        <p:origin x="-852" y="-10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9.emf"/><Relationship Id="rId5" Type="http://schemas.openxmlformats.org/officeDocument/2006/relationships/image" Target="../media/image23.emf"/><Relationship Id="rId4" Type="http://schemas.openxmlformats.org/officeDocument/2006/relationships/image" Target="../media/image2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32.emf"/><Relationship Id="rId4" Type="http://schemas.openxmlformats.org/officeDocument/2006/relationships/image" Target="../media/image3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emf"/><Relationship Id="rId1" Type="http://schemas.openxmlformats.org/officeDocument/2006/relationships/image" Target="../media/image13.emf"/><Relationship Id="rId5" Type="http://schemas.openxmlformats.org/officeDocument/2006/relationships/image" Target="../media/image17.emf"/><Relationship Id="rId4" Type="http://schemas.openxmlformats.org/officeDocument/2006/relationships/image" Target="../media/image1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kumimoji="1" sz="1200">
                <a:latin typeface="Arial" pitchFamily="34" charset="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kumimoji="1" sz="1200" smtClean="0">
                <a:latin typeface="Arial" pitchFamily="34" charset="0"/>
                <a:ea typeface="宋体" pitchFamily="2" charset="-122"/>
              </a:defRPr>
            </a:lvl1pPr>
          </a:lstStyle>
          <a:p>
            <a:pPr>
              <a:defRPr/>
            </a:pPr>
            <a:fld id="{A30B5558-5829-42C5-ADAC-55E0C54DC817}" type="datetimeFigureOut">
              <a:rPr lang="zh-CN" altLang="en-US"/>
              <a:pPr>
                <a:defRPr/>
              </a:pPr>
              <a:t>2018-2-1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kumimoji="1" sz="1200">
                <a:latin typeface="Arial" pitchFamily="34" charset="0"/>
                <a:ea typeface="宋体" pitchFamily="2" charset="-122"/>
              </a:defRPr>
            </a:lvl1pPr>
          </a:lstStyle>
          <a:p>
            <a:pPr>
              <a:defRPr/>
            </a:pPr>
            <a:endParaRPr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kumimoji="1" sz="1200" smtClean="0">
                <a:latin typeface="Arial" pitchFamily="34" charset="0"/>
                <a:ea typeface="宋体" pitchFamily="2" charset="-122"/>
              </a:defRPr>
            </a:lvl1pPr>
          </a:lstStyle>
          <a:p>
            <a:pPr>
              <a:defRPr/>
            </a:pPr>
            <a:fld id="{258513C5-F56C-4E07-BACB-A4BA7366C7F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kumimoji="1" sz="1200">
                <a:latin typeface="Arial" pitchFamily="34"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kumimoji="1" sz="1200" smtClean="0">
                <a:latin typeface="Arial" pitchFamily="34" charset="0"/>
                <a:ea typeface="宋体" pitchFamily="2" charset="-122"/>
              </a:defRPr>
            </a:lvl1pPr>
          </a:lstStyle>
          <a:p>
            <a:pPr>
              <a:defRPr/>
            </a:pPr>
            <a:fld id="{251E8BA8-A2BB-4401-A759-5E78D1E22077}" type="datetimeFigureOut">
              <a:rPr lang="zh-CN" altLang="en-US"/>
              <a:pPr>
                <a:defRPr/>
              </a:pPr>
              <a:t>2018-2-1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二级</a:t>
            </a:r>
          </a:p>
          <a:p>
            <a:pPr lvl="2"/>
            <a:r>
              <a:rPr lang="zh-CN" altLang="en-US" noProof="0" smtClean="0"/>
              <a:t>三级</a:t>
            </a:r>
          </a:p>
          <a:p>
            <a:pPr lvl="3"/>
            <a:r>
              <a:rPr lang="zh-CN" altLang="en-US" noProof="0" smtClean="0"/>
              <a:t>四级</a:t>
            </a:r>
          </a:p>
          <a:p>
            <a:pPr lvl="4"/>
            <a:r>
              <a:rPr lang="zh-CN" altLang="en-US" noProof="0" smtClean="0"/>
              <a:t>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kumimoji="1" sz="1200">
                <a:latin typeface="Arial" pitchFamily="34" charset="0"/>
                <a:ea typeface="宋体" pitchFamily="2" charset="-122"/>
              </a:defRPr>
            </a:lvl1pPr>
          </a:lstStyle>
          <a:p>
            <a:pPr>
              <a:defRPr/>
            </a:pPr>
            <a:endParaRPr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kumimoji="1" sz="1200" smtClean="0">
                <a:latin typeface="Arial" pitchFamily="34" charset="0"/>
                <a:ea typeface="宋体" pitchFamily="2" charset="-122"/>
              </a:defRPr>
            </a:lvl1pPr>
          </a:lstStyle>
          <a:p>
            <a:pPr>
              <a:defRPr/>
            </a:pPr>
            <a:fld id="{89FE07F7-AE82-464A-8551-2BA32FB4BBE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mn-ea"/>
        <a:cs typeface="+mn-cs"/>
      </a:defRPr>
    </a:lvl1pPr>
    <a:lvl2pPr marL="457200" algn="l" defTabSz="457200" rtl="0" fontAlgn="base">
      <a:spcBef>
        <a:spcPct val="30000"/>
      </a:spcBef>
      <a:spcAft>
        <a:spcPct val="0"/>
      </a:spcAft>
      <a:defRPr sz="1200" kern="1200">
        <a:solidFill>
          <a:schemeClr val="tx1"/>
        </a:solidFill>
        <a:latin typeface="+mn-lt"/>
        <a:ea typeface="+mn-ea"/>
        <a:cs typeface="+mn-cs"/>
      </a:defRPr>
    </a:lvl2pPr>
    <a:lvl3pPr marL="914400" algn="l" defTabSz="457200" rtl="0" fontAlgn="base">
      <a:spcBef>
        <a:spcPct val="30000"/>
      </a:spcBef>
      <a:spcAft>
        <a:spcPct val="0"/>
      </a:spcAft>
      <a:defRPr sz="1200" kern="1200">
        <a:solidFill>
          <a:schemeClr val="tx1"/>
        </a:solidFill>
        <a:latin typeface="+mn-lt"/>
        <a:ea typeface="+mn-ea"/>
        <a:cs typeface="+mn-cs"/>
      </a:defRPr>
    </a:lvl3pPr>
    <a:lvl4pPr marL="1371600" algn="l" defTabSz="457200" rtl="0" fontAlgn="base">
      <a:spcBef>
        <a:spcPct val="30000"/>
      </a:spcBef>
      <a:spcAft>
        <a:spcPct val="0"/>
      </a:spcAft>
      <a:defRPr sz="1200" kern="1200">
        <a:solidFill>
          <a:schemeClr val="tx1"/>
        </a:solidFill>
        <a:latin typeface="+mn-lt"/>
        <a:ea typeface="+mn-ea"/>
        <a:cs typeface="+mn-cs"/>
      </a:defRPr>
    </a:lvl4pPr>
    <a:lvl5pPr marL="1828800" algn="l" defTabSz="457200" rtl="0" fontAlgn="base">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sz="4800"/>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2BFC1C6E-AE0E-4F91-9906-F589887EC54F}" type="datetime1">
              <a:rPr lang="zh-CN" altLang="en-US"/>
              <a:pPr>
                <a:defRPr/>
              </a:pPr>
              <a:t>2018-2-1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a:t>数字图像处理</a:t>
            </a:r>
            <a:r>
              <a:rPr lang="en-US" altLang="zh-CN"/>
              <a:t>-</a:t>
            </a:r>
            <a:r>
              <a:rPr/>
              <a:t>第</a:t>
            </a:r>
            <a:r>
              <a:rPr lang="en-US" altLang="zh-CN"/>
              <a:t>1</a:t>
            </a:r>
            <a:r>
              <a:rPr/>
              <a:t>讲</a:t>
            </a:r>
          </a:p>
        </p:txBody>
      </p:sp>
      <p:sp>
        <p:nvSpPr>
          <p:cNvPr id="6" name="灯片编号占位符 5"/>
          <p:cNvSpPr>
            <a:spLocks noGrp="1"/>
          </p:cNvSpPr>
          <p:nvPr>
            <p:ph type="sldNum" sz="quarter" idx="12"/>
          </p:nvPr>
        </p:nvSpPr>
        <p:spPr/>
        <p:txBody>
          <a:bodyPr/>
          <a:lstStyle>
            <a:lvl1pPr>
              <a:defRPr/>
            </a:lvl1pPr>
          </a:lstStyle>
          <a:p>
            <a:pPr>
              <a:defRPr/>
            </a:pPr>
            <a:fld id="{D6CF6021-DAA8-40CC-9F6B-6B0D2E0D888C}" type="slidenum">
              <a:rPr/>
              <a:pPr>
                <a:defRPr/>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116632"/>
            <a:ext cx="8229600" cy="792088"/>
          </a:xfrm>
        </p:spPr>
        <p:txBody>
          <a:bodyPr/>
          <a:lstStyle/>
          <a:p>
            <a:r>
              <a:rPr lang="zh-CN" altLang="en-US" smtClean="0"/>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2317F9D-0344-4903-A803-8B72BAF147EF}" type="datetime1">
              <a:rPr lang="zh-CN" altLang="en-US"/>
              <a:pPr>
                <a:defRPr/>
              </a:pPr>
              <a:t>2018-2-1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a:t>数字图像处理</a:t>
            </a:r>
            <a:r>
              <a:rPr lang="en-US" altLang="zh-CN"/>
              <a:t>-</a:t>
            </a:r>
            <a:r>
              <a:rPr/>
              <a:t>第</a:t>
            </a:r>
            <a:r>
              <a:rPr lang="en-US" altLang="zh-CN"/>
              <a:t>1</a:t>
            </a:r>
            <a:r>
              <a:rPr/>
              <a:t>讲</a:t>
            </a:r>
          </a:p>
        </p:txBody>
      </p:sp>
      <p:sp>
        <p:nvSpPr>
          <p:cNvPr id="6" name="灯片编号占位符 5"/>
          <p:cNvSpPr>
            <a:spLocks noGrp="1"/>
          </p:cNvSpPr>
          <p:nvPr>
            <p:ph type="sldNum" sz="quarter" idx="12"/>
          </p:nvPr>
        </p:nvSpPr>
        <p:spPr/>
        <p:txBody>
          <a:bodyPr/>
          <a:lstStyle>
            <a:lvl1pPr>
              <a:defRPr/>
            </a:lvl1pPr>
          </a:lstStyle>
          <a:p>
            <a:pPr>
              <a:defRPr/>
            </a:pPr>
            <a:fld id="{F78EDFD3-AF1C-4019-8F67-7E805C570CE1}" type="slidenum">
              <a:rPr/>
              <a:pPr>
                <a:defRPr/>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0006555-1EB7-4664-BA4C-01CFB90C5BD3}" type="datetime1">
              <a:rPr lang="zh-CN" altLang="en-US"/>
              <a:pPr>
                <a:defRPr/>
              </a:pPr>
              <a:t>2018-2-1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a:t>数字图像处理</a:t>
            </a:r>
            <a:r>
              <a:rPr lang="en-US" altLang="zh-CN"/>
              <a:t>-</a:t>
            </a:r>
            <a:r>
              <a:rPr/>
              <a:t>第</a:t>
            </a:r>
            <a:r>
              <a:rPr lang="en-US" altLang="zh-CN"/>
              <a:t>1</a:t>
            </a:r>
            <a:r>
              <a:rPr/>
              <a:t>讲</a:t>
            </a:r>
          </a:p>
        </p:txBody>
      </p:sp>
      <p:sp>
        <p:nvSpPr>
          <p:cNvPr id="6" name="灯片编号占位符 5"/>
          <p:cNvSpPr>
            <a:spLocks noGrp="1"/>
          </p:cNvSpPr>
          <p:nvPr>
            <p:ph type="sldNum" sz="quarter" idx="12"/>
          </p:nvPr>
        </p:nvSpPr>
        <p:spPr/>
        <p:txBody>
          <a:bodyPr/>
          <a:lstStyle>
            <a:lvl1pPr>
              <a:defRPr/>
            </a:lvl1pPr>
          </a:lstStyle>
          <a:p>
            <a:pPr>
              <a:defRPr/>
            </a:pPr>
            <a:fld id="{3D674850-E990-4931-9FBA-DC568C99D3C6}" type="slidenum">
              <a:rPr/>
              <a:pPr>
                <a:def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sz="4800"/>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770AFD17-E1D1-4E5B-9D8B-C7C978109EAD}" type="datetime1">
              <a:rPr lang="zh-CN" altLang="en-US"/>
              <a:pPr>
                <a:defRPr/>
              </a:pPr>
              <a:t>2018-2-1</a:t>
            </a:fld>
            <a:endParaRPr lang="en-US" altLang="zh-CN"/>
          </a:p>
        </p:txBody>
      </p:sp>
      <p:sp>
        <p:nvSpPr>
          <p:cNvPr id="5" name="页脚占位符 4"/>
          <p:cNvSpPr>
            <a:spLocks noGrp="1"/>
          </p:cNvSpPr>
          <p:nvPr>
            <p:ph type="ftr" sz="quarter" idx="11"/>
          </p:nvPr>
        </p:nvSpPr>
        <p:spPr/>
        <p:txBody>
          <a:bodyPr/>
          <a:lstStyle>
            <a:lvl1pPr>
              <a:defRPr/>
            </a:lvl1pPr>
          </a:lstStyle>
          <a:p>
            <a:pPr>
              <a:defRPr/>
            </a:pPr>
            <a:r>
              <a:rPr lang="en-US"/>
              <a:t>数字图象处理－第</a:t>
            </a:r>
            <a:r>
              <a:rPr lang="en-US" altLang="zh-CN"/>
              <a:t>2</a:t>
            </a:r>
            <a:r>
              <a:rPr lang="en-US"/>
              <a:t>章</a:t>
            </a:r>
          </a:p>
        </p:txBody>
      </p:sp>
      <p:sp>
        <p:nvSpPr>
          <p:cNvPr id="6" name="灯片编号占位符 5"/>
          <p:cNvSpPr>
            <a:spLocks noGrp="1"/>
          </p:cNvSpPr>
          <p:nvPr>
            <p:ph type="sldNum" sz="quarter" idx="12"/>
          </p:nvPr>
        </p:nvSpPr>
        <p:spPr/>
        <p:txBody>
          <a:bodyPr/>
          <a:lstStyle>
            <a:lvl1pPr>
              <a:defRPr/>
            </a:lvl1pPr>
          </a:lstStyle>
          <a:p>
            <a:pPr>
              <a:defRPr/>
            </a:pPr>
            <a:fld id="{386B2139-1093-4C56-97D6-CB5E483FC46A}" type="slidenum">
              <a:rPr lang="en-US" altLang="zh-CN"/>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8B7AA7D8-9025-4C56-AF8F-426020BC36C8}" type="datetime1">
              <a:rPr lang="zh-CN" altLang="en-US"/>
              <a:pPr>
                <a:defRPr/>
              </a:pPr>
              <a:t>2018-2-1</a:t>
            </a:fld>
            <a:endParaRPr lang="en-US" altLang="zh-CN"/>
          </a:p>
        </p:txBody>
      </p:sp>
      <p:sp>
        <p:nvSpPr>
          <p:cNvPr id="5" name="页脚占位符 4"/>
          <p:cNvSpPr>
            <a:spLocks noGrp="1"/>
          </p:cNvSpPr>
          <p:nvPr>
            <p:ph type="ftr" sz="quarter" idx="11"/>
          </p:nvPr>
        </p:nvSpPr>
        <p:spPr/>
        <p:txBody>
          <a:bodyPr/>
          <a:lstStyle>
            <a:lvl1pPr>
              <a:defRPr/>
            </a:lvl1pPr>
          </a:lstStyle>
          <a:p>
            <a:pPr>
              <a:defRPr/>
            </a:pPr>
            <a:r>
              <a:rPr lang="en-US"/>
              <a:t>数字图象处理－第</a:t>
            </a:r>
            <a:r>
              <a:rPr lang="en-US" altLang="zh-CN"/>
              <a:t>2</a:t>
            </a:r>
            <a:r>
              <a:rPr lang="en-US"/>
              <a:t>章</a:t>
            </a:r>
          </a:p>
        </p:txBody>
      </p:sp>
      <p:sp>
        <p:nvSpPr>
          <p:cNvPr id="6" name="灯片编号占位符 5"/>
          <p:cNvSpPr>
            <a:spLocks noGrp="1"/>
          </p:cNvSpPr>
          <p:nvPr>
            <p:ph type="sldNum" sz="quarter" idx="12"/>
          </p:nvPr>
        </p:nvSpPr>
        <p:spPr/>
        <p:txBody>
          <a:bodyPr/>
          <a:lstStyle>
            <a:lvl1pPr>
              <a:defRPr/>
            </a:lvl1pPr>
          </a:lstStyle>
          <a:p>
            <a:pPr>
              <a:defRPr/>
            </a:pPr>
            <a:fld id="{69CCF394-BB0F-4529-B3FD-559E4AC987FD}" type="slidenum">
              <a:rPr lang="en-US" altLang="zh-CN"/>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98D39D0F-38C7-4F1D-B939-BB5B2035FD1E}" type="datetime1">
              <a:rPr lang="zh-CN" altLang="en-US"/>
              <a:pPr>
                <a:defRPr/>
              </a:pPr>
              <a:t>2018-2-1</a:t>
            </a:fld>
            <a:endParaRPr lang="en-US" altLang="zh-CN"/>
          </a:p>
        </p:txBody>
      </p:sp>
      <p:sp>
        <p:nvSpPr>
          <p:cNvPr id="5" name="页脚占位符 4"/>
          <p:cNvSpPr>
            <a:spLocks noGrp="1"/>
          </p:cNvSpPr>
          <p:nvPr>
            <p:ph type="ftr" sz="quarter" idx="11"/>
          </p:nvPr>
        </p:nvSpPr>
        <p:spPr/>
        <p:txBody>
          <a:bodyPr/>
          <a:lstStyle>
            <a:lvl1pPr>
              <a:defRPr/>
            </a:lvl1pPr>
          </a:lstStyle>
          <a:p>
            <a:pPr>
              <a:defRPr/>
            </a:pPr>
            <a:r>
              <a:rPr lang="en-US"/>
              <a:t>数字图象处理－第</a:t>
            </a:r>
            <a:r>
              <a:rPr lang="en-US" altLang="zh-CN"/>
              <a:t>2</a:t>
            </a:r>
            <a:r>
              <a:rPr lang="en-US"/>
              <a:t>章</a:t>
            </a:r>
          </a:p>
        </p:txBody>
      </p:sp>
      <p:sp>
        <p:nvSpPr>
          <p:cNvPr id="6" name="灯片编号占位符 5"/>
          <p:cNvSpPr>
            <a:spLocks noGrp="1"/>
          </p:cNvSpPr>
          <p:nvPr>
            <p:ph type="sldNum" sz="quarter" idx="12"/>
          </p:nvPr>
        </p:nvSpPr>
        <p:spPr/>
        <p:txBody>
          <a:bodyPr/>
          <a:lstStyle>
            <a:lvl1pPr>
              <a:defRPr/>
            </a:lvl1pPr>
          </a:lstStyle>
          <a:p>
            <a:pPr>
              <a:defRPr/>
            </a:pPr>
            <a:fld id="{44D39E8B-8273-40C3-AF75-A4BB757376EA}" type="slidenum">
              <a:rPr lang="en-US" altLang="zh-CN"/>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日期占位符 3"/>
          <p:cNvSpPr>
            <a:spLocks noGrp="1"/>
          </p:cNvSpPr>
          <p:nvPr>
            <p:ph type="dt" sz="half" idx="10"/>
          </p:nvPr>
        </p:nvSpPr>
        <p:spPr/>
        <p:txBody>
          <a:bodyPr/>
          <a:lstStyle>
            <a:lvl1pPr>
              <a:defRPr/>
            </a:lvl1pPr>
          </a:lstStyle>
          <a:p>
            <a:pPr>
              <a:defRPr/>
            </a:pPr>
            <a:fld id="{427068D1-BB41-4CDD-93C8-EF24E0689C8B}" type="datetime1">
              <a:rPr lang="zh-CN" altLang="en-US"/>
              <a:pPr>
                <a:defRPr/>
              </a:pPr>
              <a:t>2018-2-1</a:t>
            </a:fld>
            <a:endParaRPr lang="en-US" altLang="zh-CN"/>
          </a:p>
        </p:txBody>
      </p:sp>
      <p:sp>
        <p:nvSpPr>
          <p:cNvPr id="6" name="页脚占位符 4"/>
          <p:cNvSpPr>
            <a:spLocks noGrp="1"/>
          </p:cNvSpPr>
          <p:nvPr>
            <p:ph type="ftr" sz="quarter" idx="11"/>
          </p:nvPr>
        </p:nvSpPr>
        <p:spPr/>
        <p:txBody>
          <a:bodyPr/>
          <a:lstStyle>
            <a:lvl1pPr>
              <a:defRPr/>
            </a:lvl1pPr>
          </a:lstStyle>
          <a:p>
            <a:pPr>
              <a:defRPr/>
            </a:pPr>
            <a:r>
              <a:rPr lang="en-US"/>
              <a:t>数字图象处理－第</a:t>
            </a:r>
            <a:r>
              <a:rPr lang="en-US" altLang="zh-CN"/>
              <a:t>2</a:t>
            </a:r>
            <a:r>
              <a:rPr lang="en-US"/>
              <a:t>章</a:t>
            </a:r>
          </a:p>
        </p:txBody>
      </p:sp>
      <p:sp>
        <p:nvSpPr>
          <p:cNvPr id="7" name="灯片编号占位符 5"/>
          <p:cNvSpPr>
            <a:spLocks noGrp="1"/>
          </p:cNvSpPr>
          <p:nvPr>
            <p:ph type="sldNum" sz="quarter" idx="12"/>
          </p:nvPr>
        </p:nvSpPr>
        <p:spPr/>
        <p:txBody>
          <a:bodyPr/>
          <a:lstStyle>
            <a:lvl1pPr>
              <a:defRPr/>
            </a:lvl1pPr>
          </a:lstStyle>
          <a:p>
            <a:pPr>
              <a:defRPr/>
            </a:pPr>
            <a:fld id="{52ADD39C-6167-444A-8B0B-FF5AABBB22DA}" type="slidenum">
              <a:rPr lang="en-US" altLang="zh-CN"/>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日期占位符 3"/>
          <p:cNvSpPr>
            <a:spLocks noGrp="1"/>
          </p:cNvSpPr>
          <p:nvPr>
            <p:ph type="dt" sz="half" idx="10"/>
          </p:nvPr>
        </p:nvSpPr>
        <p:spPr/>
        <p:txBody>
          <a:bodyPr/>
          <a:lstStyle>
            <a:lvl1pPr>
              <a:defRPr/>
            </a:lvl1pPr>
          </a:lstStyle>
          <a:p>
            <a:pPr>
              <a:defRPr/>
            </a:pPr>
            <a:fld id="{DA694DF4-1CE6-44FC-8722-3146A22D67EB}" type="datetime1">
              <a:rPr lang="zh-CN" altLang="en-US"/>
              <a:pPr>
                <a:defRPr/>
              </a:pPr>
              <a:t>2018-2-1</a:t>
            </a:fld>
            <a:endParaRPr lang="en-US" altLang="zh-CN"/>
          </a:p>
        </p:txBody>
      </p:sp>
      <p:sp>
        <p:nvSpPr>
          <p:cNvPr id="8" name="页脚占位符 4"/>
          <p:cNvSpPr>
            <a:spLocks noGrp="1"/>
          </p:cNvSpPr>
          <p:nvPr>
            <p:ph type="ftr" sz="quarter" idx="11"/>
          </p:nvPr>
        </p:nvSpPr>
        <p:spPr/>
        <p:txBody>
          <a:bodyPr/>
          <a:lstStyle>
            <a:lvl1pPr>
              <a:defRPr/>
            </a:lvl1pPr>
          </a:lstStyle>
          <a:p>
            <a:pPr>
              <a:defRPr/>
            </a:pPr>
            <a:r>
              <a:rPr lang="en-US"/>
              <a:t>数字图象处理－第</a:t>
            </a:r>
            <a:r>
              <a:rPr lang="en-US" altLang="zh-CN"/>
              <a:t>2</a:t>
            </a:r>
            <a:r>
              <a:rPr lang="en-US"/>
              <a:t>章</a:t>
            </a:r>
          </a:p>
        </p:txBody>
      </p:sp>
      <p:sp>
        <p:nvSpPr>
          <p:cNvPr id="9" name="灯片编号占位符 5"/>
          <p:cNvSpPr>
            <a:spLocks noGrp="1"/>
          </p:cNvSpPr>
          <p:nvPr>
            <p:ph type="sldNum" sz="quarter" idx="12"/>
          </p:nvPr>
        </p:nvSpPr>
        <p:spPr/>
        <p:txBody>
          <a:bodyPr/>
          <a:lstStyle>
            <a:lvl1pPr>
              <a:defRPr/>
            </a:lvl1pPr>
          </a:lstStyle>
          <a:p>
            <a:pPr>
              <a:defRPr/>
            </a:pPr>
            <a:fld id="{E20A78B0-F2C3-401B-9832-8BE1228C8984}" type="slidenum">
              <a:rPr lang="en-US" altLang="zh-CN"/>
              <a:pPr>
                <a:defRPr/>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116632"/>
            <a:ext cx="8229600" cy="720080"/>
          </a:xfrm>
        </p:spPr>
        <p:txBody>
          <a:bodyPr/>
          <a:lstStyle/>
          <a:p>
            <a:r>
              <a:rPr lang="zh-CN" altLang="en-US" smtClean="0"/>
              <a:t>单击此处编辑母版标题样式</a:t>
            </a:r>
            <a:endParaRPr lang="zh-CN" altLang="en-US" dirty="0"/>
          </a:p>
        </p:txBody>
      </p:sp>
      <p:sp>
        <p:nvSpPr>
          <p:cNvPr id="3" name="日期占位符 3"/>
          <p:cNvSpPr>
            <a:spLocks noGrp="1"/>
          </p:cNvSpPr>
          <p:nvPr>
            <p:ph type="dt" sz="half" idx="10"/>
          </p:nvPr>
        </p:nvSpPr>
        <p:spPr/>
        <p:txBody>
          <a:bodyPr/>
          <a:lstStyle>
            <a:lvl1pPr>
              <a:defRPr/>
            </a:lvl1pPr>
          </a:lstStyle>
          <a:p>
            <a:pPr>
              <a:defRPr/>
            </a:pPr>
            <a:fld id="{9F787287-8902-4C39-BFD6-38DA152F7425}" type="datetime1">
              <a:rPr lang="zh-CN" altLang="en-US"/>
              <a:pPr>
                <a:defRPr/>
              </a:pPr>
              <a:t>2018-2-1</a:t>
            </a:fld>
            <a:endParaRPr lang="en-US" altLang="zh-CN"/>
          </a:p>
        </p:txBody>
      </p:sp>
      <p:sp>
        <p:nvSpPr>
          <p:cNvPr id="4" name="页脚占位符 4"/>
          <p:cNvSpPr>
            <a:spLocks noGrp="1"/>
          </p:cNvSpPr>
          <p:nvPr>
            <p:ph type="ftr" sz="quarter" idx="11"/>
          </p:nvPr>
        </p:nvSpPr>
        <p:spPr/>
        <p:txBody>
          <a:bodyPr/>
          <a:lstStyle>
            <a:lvl1pPr>
              <a:defRPr/>
            </a:lvl1pPr>
          </a:lstStyle>
          <a:p>
            <a:pPr>
              <a:defRPr/>
            </a:pPr>
            <a:r>
              <a:rPr lang="en-US"/>
              <a:t>数字图象处理－第</a:t>
            </a:r>
            <a:r>
              <a:rPr lang="en-US" altLang="zh-CN"/>
              <a:t>2</a:t>
            </a:r>
            <a:r>
              <a:rPr lang="en-US"/>
              <a:t>章</a:t>
            </a:r>
          </a:p>
        </p:txBody>
      </p:sp>
      <p:sp>
        <p:nvSpPr>
          <p:cNvPr id="5" name="灯片编号占位符 5"/>
          <p:cNvSpPr>
            <a:spLocks noGrp="1"/>
          </p:cNvSpPr>
          <p:nvPr>
            <p:ph type="sldNum" sz="quarter" idx="12"/>
          </p:nvPr>
        </p:nvSpPr>
        <p:spPr/>
        <p:txBody>
          <a:bodyPr/>
          <a:lstStyle>
            <a:lvl1pPr>
              <a:defRPr/>
            </a:lvl1pPr>
          </a:lstStyle>
          <a:p>
            <a:pPr>
              <a:defRPr/>
            </a:pPr>
            <a:fld id="{C5E3321E-7CB3-4C76-8C0C-D77F3DD4B1EA}" type="slidenum">
              <a:rPr lang="en-US" altLang="zh-CN"/>
              <a:pPr>
                <a:defRPr/>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4945FB5F-AE1F-42AC-8344-D92684CF2D5D}" type="datetime1">
              <a:rPr lang="zh-CN" altLang="en-US"/>
              <a:pPr>
                <a:defRPr/>
              </a:pPr>
              <a:t>2018-2-1</a:t>
            </a:fld>
            <a:endParaRPr lang="en-US" altLang="zh-CN"/>
          </a:p>
        </p:txBody>
      </p:sp>
      <p:sp>
        <p:nvSpPr>
          <p:cNvPr id="3" name="页脚占位符 4"/>
          <p:cNvSpPr>
            <a:spLocks noGrp="1"/>
          </p:cNvSpPr>
          <p:nvPr>
            <p:ph type="ftr" sz="quarter" idx="11"/>
          </p:nvPr>
        </p:nvSpPr>
        <p:spPr/>
        <p:txBody>
          <a:bodyPr/>
          <a:lstStyle>
            <a:lvl1pPr>
              <a:defRPr/>
            </a:lvl1pPr>
          </a:lstStyle>
          <a:p>
            <a:pPr>
              <a:defRPr/>
            </a:pPr>
            <a:r>
              <a:rPr lang="en-US"/>
              <a:t>数字图象处理－第</a:t>
            </a:r>
            <a:r>
              <a:rPr lang="en-US" altLang="zh-CN"/>
              <a:t>2</a:t>
            </a:r>
            <a:r>
              <a:rPr lang="en-US"/>
              <a:t>章</a:t>
            </a:r>
          </a:p>
        </p:txBody>
      </p:sp>
      <p:sp>
        <p:nvSpPr>
          <p:cNvPr id="4" name="灯片编号占位符 5"/>
          <p:cNvSpPr>
            <a:spLocks noGrp="1"/>
          </p:cNvSpPr>
          <p:nvPr>
            <p:ph type="sldNum" sz="quarter" idx="12"/>
          </p:nvPr>
        </p:nvSpPr>
        <p:spPr/>
        <p:txBody>
          <a:bodyPr/>
          <a:lstStyle>
            <a:lvl1pPr>
              <a:defRPr/>
            </a:lvl1pPr>
          </a:lstStyle>
          <a:p>
            <a:pPr>
              <a:defRPr/>
            </a:pPr>
            <a:fld id="{F0D406B6-CA69-48AA-A0F9-07119F92A8FC}" type="slidenum">
              <a:rPr lang="en-US" altLang="zh-CN"/>
              <a:pPr>
                <a:defRPr/>
              </a:pPr>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3200" b="1"/>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dirty="0"/>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30561C8E-9CA4-4CD1-A6CF-5670A62B8787}" type="datetime1">
              <a:rPr lang="zh-CN" altLang="en-US"/>
              <a:pPr>
                <a:defRPr/>
              </a:pPr>
              <a:t>2018-2-1</a:t>
            </a:fld>
            <a:endParaRPr lang="en-US" altLang="zh-CN"/>
          </a:p>
        </p:txBody>
      </p:sp>
      <p:sp>
        <p:nvSpPr>
          <p:cNvPr id="6" name="页脚占位符 4"/>
          <p:cNvSpPr>
            <a:spLocks noGrp="1"/>
          </p:cNvSpPr>
          <p:nvPr>
            <p:ph type="ftr" sz="quarter" idx="11"/>
          </p:nvPr>
        </p:nvSpPr>
        <p:spPr/>
        <p:txBody>
          <a:bodyPr/>
          <a:lstStyle>
            <a:lvl1pPr>
              <a:defRPr/>
            </a:lvl1pPr>
          </a:lstStyle>
          <a:p>
            <a:pPr>
              <a:defRPr/>
            </a:pPr>
            <a:r>
              <a:rPr lang="en-US"/>
              <a:t>数字图象处理－第</a:t>
            </a:r>
            <a:r>
              <a:rPr lang="en-US" altLang="zh-CN"/>
              <a:t>2</a:t>
            </a:r>
            <a:r>
              <a:rPr lang="en-US"/>
              <a:t>章</a:t>
            </a:r>
          </a:p>
        </p:txBody>
      </p:sp>
      <p:sp>
        <p:nvSpPr>
          <p:cNvPr id="7" name="灯片编号占位符 5"/>
          <p:cNvSpPr>
            <a:spLocks noGrp="1"/>
          </p:cNvSpPr>
          <p:nvPr>
            <p:ph type="sldNum" sz="quarter" idx="12"/>
          </p:nvPr>
        </p:nvSpPr>
        <p:spPr/>
        <p:txBody>
          <a:bodyPr/>
          <a:lstStyle>
            <a:lvl1pPr>
              <a:defRPr/>
            </a:lvl1pPr>
          </a:lstStyle>
          <a:p>
            <a:pPr>
              <a:defRPr/>
            </a:pPr>
            <a:fld id="{96065471-C9D5-4650-B6D2-CC4124F394BC}"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C9A7C75-147C-4391-AA89-E79C7EAF2ACE}" type="datetime1">
              <a:rPr lang="zh-CN" altLang="en-US"/>
              <a:pPr>
                <a:defRPr/>
              </a:pPr>
              <a:t>2018-2-1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a:t>数字图像处理</a:t>
            </a:r>
            <a:r>
              <a:rPr lang="en-US" altLang="zh-CN"/>
              <a:t>-</a:t>
            </a:r>
            <a:r>
              <a:rPr/>
              <a:t>第</a:t>
            </a:r>
            <a:r>
              <a:rPr lang="en-US" altLang="zh-CN"/>
              <a:t>1</a:t>
            </a:r>
            <a:r>
              <a:rPr/>
              <a:t>讲</a:t>
            </a:r>
          </a:p>
        </p:txBody>
      </p:sp>
      <p:sp>
        <p:nvSpPr>
          <p:cNvPr id="6" name="灯片编号占位符 5"/>
          <p:cNvSpPr>
            <a:spLocks noGrp="1"/>
          </p:cNvSpPr>
          <p:nvPr>
            <p:ph type="sldNum" sz="quarter" idx="12"/>
          </p:nvPr>
        </p:nvSpPr>
        <p:spPr/>
        <p:txBody>
          <a:bodyPr/>
          <a:lstStyle>
            <a:lvl1pPr>
              <a:defRPr/>
            </a:lvl1pPr>
          </a:lstStyle>
          <a:p>
            <a:pPr>
              <a:defRPr/>
            </a:pPr>
            <a:fld id="{D243CE00-9C4E-4635-878E-4C35992B1A63}" type="slidenum">
              <a:rPr/>
              <a:pPr>
                <a:defRPr/>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800" b="1"/>
            </a:lvl1pPr>
          </a:lstStyle>
          <a:p>
            <a:r>
              <a:rPr lang="zh-CN" altLang="en-US"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将图片拖动到占位符，或单击添加图标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D4AB375-57CE-4693-8968-54AE9C9A20F5}" type="datetime1">
              <a:rPr lang="zh-CN" altLang="en-US"/>
              <a:pPr>
                <a:defRPr/>
              </a:pPr>
              <a:t>2018-2-1</a:t>
            </a:fld>
            <a:endParaRPr lang="en-US" altLang="zh-CN"/>
          </a:p>
        </p:txBody>
      </p:sp>
      <p:sp>
        <p:nvSpPr>
          <p:cNvPr id="6" name="页脚占位符 4"/>
          <p:cNvSpPr>
            <a:spLocks noGrp="1"/>
          </p:cNvSpPr>
          <p:nvPr>
            <p:ph type="ftr" sz="quarter" idx="11"/>
          </p:nvPr>
        </p:nvSpPr>
        <p:spPr/>
        <p:txBody>
          <a:bodyPr/>
          <a:lstStyle>
            <a:lvl1pPr>
              <a:defRPr/>
            </a:lvl1pPr>
          </a:lstStyle>
          <a:p>
            <a:pPr>
              <a:defRPr/>
            </a:pPr>
            <a:r>
              <a:rPr lang="en-US"/>
              <a:t>数字图象处理－第</a:t>
            </a:r>
            <a:r>
              <a:rPr lang="en-US" altLang="zh-CN"/>
              <a:t>2</a:t>
            </a:r>
            <a:r>
              <a:rPr lang="en-US"/>
              <a:t>章</a:t>
            </a:r>
          </a:p>
        </p:txBody>
      </p:sp>
      <p:sp>
        <p:nvSpPr>
          <p:cNvPr id="7" name="灯片编号占位符 5"/>
          <p:cNvSpPr>
            <a:spLocks noGrp="1"/>
          </p:cNvSpPr>
          <p:nvPr>
            <p:ph type="sldNum" sz="quarter" idx="12"/>
          </p:nvPr>
        </p:nvSpPr>
        <p:spPr/>
        <p:txBody>
          <a:bodyPr/>
          <a:lstStyle>
            <a:lvl1pPr>
              <a:defRPr/>
            </a:lvl1pPr>
          </a:lstStyle>
          <a:p>
            <a:pPr>
              <a:defRPr/>
            </a:pPr>
            <a:fld id="{40AA20A7-A86E-4417-B3A1-ED178CD173E5}" type="slidenum">
              <a:rPr lang="en-US" altLang="zh-CN"/>
              <a:pPr>
                <a:defRPr/>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116632"/>
            <a:ext cx="8229600" cy="792088"/>
          </a:xfrm>
        </p:spPr>
        <p:txBody>
          <a:bodyPr/>
          <a:lstStyle/>
          <a:p>
            <a:r>
              <a:rPr lang="zh-CN" altLang="en-US" smtClean="0"/>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35CA6DE-73AB-4C40-BB9D-989B178BF4FF}" type="datetime1">
              <a:rPr lang="zh-CN" altLang="en-US"/>
              <a:pPr>
                <a:defRPr/>
              </a:pPr>
              <a:t>2018-2-1</a:t>
            </a:fld>
            <a:endParaRPr lang="en-US" altLang="zh-CN"/>
          </a:p>
        </p:txBody>
      </p:sp>
      <p:sp>
        <p:nvSpPr>
          <p:cNvPr id="5" name="页脚占位符 4"/>
          <p:cNvSpPr>
            <a:spLocks noGrp="1"/>
          </p:cNvSpPr>
          <p:nvPr>
            <p:ph type="ftr" sz="quarter" idx="11"/>
          </p:nvPr>
        </p:nvSpPr>
        <p:spPr/>
        <p:txBody>
          <a:bodyPr/>
          <a:lstStyle>
            <a:lvl1pPr>
              <a:defRPr/>
            </a:lvl1pPr>
          </a:lstStyle>
          <a:p>
            <a:pPr>
              <a:defRPr/>
            </a:pPr>
            <a:r>
              <a:rPr lang="en-US"/>
              <a:t>数字图象处理－第</a:t>
            </a:r>
            <a:r>
              <a:rPr lang="en-US" altLang="zh-CN"/>
              <a:t>2</a:t>
            </a:r>
            <a:r>
              <a:rPr lang="en-US"/>
              <a:t>章</a:t>
            </a:r>
          </a:p>
        </p:txBody>
      </p:sp>
      <p:sp>
        <p:nvSpPr>
          <p:cNvPr id="6" name="灯片编号占位符 5"/>
          <p:cNvSpPr>
            <a:spLocks noGrp="1"/>
          </p:cNvSpPr>
          <p:nvPr>
            <p:ph type="sldNum" sz="quarter" idx="12"/>
          </p:nvPr>
        </p:nvSpPr>
        <p:spPr/>
        <p:txBody>
          <a:bodyPr/>
          <a:lstStyle>
            <a:lvl1pPr>
              <a:defRPr/>
            </a:lvl1pPr>
          </a:lstStyle>
          <a:p>
            <a:pPr>
              <a:defRPr/>
            </a:pPr>
            <a:fld id="{BD200113-AFE6-4DF4-A33B-D22E771BB8A1}" type="slidenum">
              <a:rPr lang="en-US" altLang="zh-CN"/>
              <a:pPr>
                <a:defRPr/>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E3241A1-FCE1-4DB2-A529-9973E8CE3685}" type="datetime1">
              <a:rPr lang="zh-CN" altLang="en-US"/>
              <a:pPr>
                <a:defRPr/>
              </a:pPr>
              <a:t>2018-2-1</a:t>
            </a:fld>
            <a:endParaRPr lang="en-US" altLang="zh-CN"/>
          </a:p>
        </p:txBody>
      </p:sp>
      <p:sp>
        <p:nvSpPr>
          <p:cNvPr id="5" name="页脚占位符 4"/>
          <p:cNvSpPr>
            <a:spLocks noGrp="1"/>
          </p:cNvSpPr>
          <p:nvPr>
            <p:ph type="ftr" sz="quarter" idx="11"/>
          </p:nvPr>
        </p:nvSpPr>
        <p:spPr/>
        <p:txBody>
          <a:bodyPr/>
          <a:lstStyle>
            <a:lvl1pPr>
              <a:defRPr/>
            </a:lvl1pPr>
          </a:lstStyle>
          <a:p>
            <a:pPr>
              <a:defRPr/>
            </a:pPr>
            <a:r>
              <a:rPr lang="en-US"/>
              <a:t>数字图象处理－第</a:t>
            </a:r>
            <a:r>
              <a:rPr lang="en-US" altLang="zh-CN"/>
              <a:t>2</a:t>
            </a:r>
            <a:r>
              <a:rPr lang="en-US"/>
              <a:t>章</a:t>
            </a:r>
          </a:p>
        </p:txBody>
      </p:sp>
      <p:sp>
        <p:nvSpPr>
          <p:cNvPr id="6" name="灯片编号占位符 5"/>
          <p:cNvSpPr>
            <a:spLocks noGrp="1"/>
          </p:cNvSpPr>
          <p:nvPr>
            <p:ph type="sldNum" sz="quarter" idx="12"/>
          </p:nvPr>
        </p:nvSpPr>
        <p:spPr/>
        <p:txBody>
          <a:bodyPr/>
          <a:lstStyle>
            <a:lvl1pPr>
              <a:defRPr/>
            </a:lvl1pPr>
          </a:lstStyle>
          <a:p>
            <a:pPr>
              <a:defRPr/>
            </a:pPr>
            <a:fld id="{A617A39B-7F72-47A7-9055-5982185A0421}"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F6537BE-BDC1-40A5-9051-AD0D142DE5A0}" type="datetime1">
              <a:rPr lang="zh-CN" altLang="en-US"/>
              <a:pPr>
                <a:defRPr/>
              </a:pPr>
              <a:t>2018-2-1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a:t>数字图像处理</a:t>
            </a:r>
            <a:r>
              <a:rPr lang="en-US" altLang="zh-CN"/>
              <a:t>-</a:t>
            </a:r>
            <a:r>
              <a:rPr/>
              <a:t>第</a:t>
            </a:r>
            <a:r>
              <a:rPr lang="en-US" altLang="zh-CN"/>
              <a:t>1</a:t>
            </a:r>
            <a:r>
              <a:rPr/>
              <a:t>讲</a:t>
            </a:r>
          </a:p>
        </p:txBody>
      </p:sp>
      <p:sp>
        <p:nvSpPr>
          <p:cNvPr id="6" name="灯片编号占位符 5"/>
          <p:cNvSpPr>
            <a:spLocks noGrp="1"/>
          </p:cNvSpPr>
          <p:nvPr>
            <p:ph type="sldNum" sz="quarter" idx="12"/>
          </p:nvPr>
        </p:nvSpPr>
        <p:spPr/>
        <p:txBody>
          <a:bodyPr/>
          <a:lstStyle>
            <a:lvl1pPr>
              <a:defRPr/>
            </a:lvl1pPr>
          </a:lstStyle>
          <a:p>
            <a:pPr>
              <a:defRPr/>
            </a:pPr>
            <a:fld id="{863400D4-B8F1-489C-9D7D-400F75F2F2AE}" type="slidenum">
              <a:rPr/>
              <a:pPr>
                <a:def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日期占位符 3"/>
          <p:cNvSpPr>
            <a:spLocks noGrp="1"/>
          </p:cNvSpPr>
          <p:nvPr>
            <p:ph type="dt" sz="half" idx="10"/>
          </p:nvPr>
        </p:nvSpPr>
        <p:spPr/>
        <p:txBody>
          <a:bodyPr/>
          <a:lstStyle>
            <a:lvl1pPr>
              <a:defRPr/>
            </a:lvl1pPr>
          </a:lstStyle>
          <a:p>
            <a:pPr>
              <a:defRPr/>
            </a:pPr>
            <a:fld id="{40DDBAF1-48AA-442C-B182-9E2E07556E77}" type="datetime1">
              <a:rPr lang="zh-CN" altLang="en-US"/>
              <a:pPr>
                <a:defRPr/>
              </a:pPr>
              <a:t>2018-2-1</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a:t>数字图像处理</a:t>
            </a:r>
            <a:r>
              <a:rPr lang="en-US" altLang="zh-CN"/>
              <a:t>-</a:t>
            </a:r>
            <a:r>
              <a:rPr/>
              <a:t>第</a:t>
            </a:r>
            <a:r>
              <a:rPr lang="en-US" altLang="zh-CN"/>
              <a:t>1</a:t>
            </a:r>
            <a:r>
              <a:rPr/>
              <a:t>讲</a:t>
            </a:r>
          </a:p>
        </p:txBody>
      </p:sp>
      <p:sp>
        <p:nvSpPr>
          <p:cNvPr id="7" name="灯片编号占位符 5"/>
          <p:cNvSpPr>
            <a:spLocks noGrp="1"/>
          </p:cNvSpPr>
          <p:nvPr>
            <p:ph type="sldNum" sz="quarter" idx="12"/>
          </p:nvPr>
        </p:nvSpPr>
        <p:spPr/>
        <p:txBody>
          <a:bodyPr/>
          <a:lstStyle>
            <a:lvl1pPr>
              <a:defRPr/>
            </a:lvl1pPr>
          </a:lstStyle>
          <a:p>
            <a:pPr>
              <a:defRPr/>
            </a:pPr>
            <a:fld id="{4BE86012-945D-4ECC-BB97-11E51CE8E9E9}" type="slidenum">
              <a:rPr/>
              <a:pPr>
                <a:def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日期占位符 3"/>
          <p:cNvSpPr>
            <a:spLocks noGrp="1"/>
          </p:cNvSpPr>
          <p:nvPr>
            <p:ph type="dt" sz="half" idx="10"/>
          </p:nvPr>
        </p:nvSpPr>
        <p:spPr/>
        <p:txBody>
          <a:bodyPr/>
          <a:lstStyle>
            <a:lvl1pPr>
              <a:defRPr/>
            </a:lvl1pPr>
          </a:lstStyle>
          <a:p>
            <a:pPr>
              <a:defRPr/>
            </a:pPr>
            <a:fld id="{1868929A-82A6-4C20-992C-53390180ED99}" type="datetime1">
              <a:rPr lang="zh-CN" altLang="en-US"/>
              <a:pPr>
                <a:defRPr/>
              </a:pPr>
              <a:t>2018-2-1</a:t>
            </a:fld>
            <a:endParaRPr lang="zh-CN" altLang="en-US"/>
          </a:p>
        </p:txBody>
      </p:sp>
      <p:sp>
        <p:nvSpPr>
          <p:cNvPr id="8" name="页脚占位符 4"/>
          <p:cNvSpPr>
            <a:spLocks noGrp="1"/>
          </p:cNvSpPr>
          <p:nvPr>
            <p:ph type="ftr" sz="quarter" idx="11"/>
          </p:nvPr>
        </p:nvSpPr>
        <p:spPr/>
        <p:txBody>
          <a:bodyPr/>
          <a:lstStyle>
            <a:lvl1pPr>
              <a:defRPr/>
            </a:lvl1pPr>
          </a:lstStyle>
          <a:p>
            <a:pPr>
              <a:defRPr/>
            </a:pPr>
            <a:r>
              <a:rPr/>
              <a:t>数字图像处理</a:t>
            </a:r>
            <a:r>
              <a:rPr lang="en-US" altLang="zh-CN"/>
              <a:t>-</a:t>
            </a:r>
            <a:r>
              <a:rPr/>
              <a:t>第</a:t>
            </a:r>
            <a:r>
              <a:rPr lang="en-US" altLang="zh-CN"/>
              <a:t>1</a:t>
            </a:r>
            <a:r>
              <a:rPr/>
              <a:t>讲</a:t>
            </a:r>
          </a:p>
        </p:txBody>
      </p:sp>
      <p:sp>
        <p:nvSpPr>
          <p:cNvPr id="9" name="灯片编号占位符 5"/>
          <p:cNvSpPr>
            <a:spLocks noGrp="1"/>
          </p:cNvSpPr>
          <p:nvPr>
            <p:ph type="sldNum" sz="quarter" idx="12"/>
          </p:nvPr>
        </p:nvSpPr>
        <p:spPr/>
        <p:txBody>
          <a:bodyPr/>
          <a:lstStyle>
            <a:lvl1pPr>
              <a:defRPr/>
            </a:lvl1pPr>
          </a:lstStyle>
          <a:p>
            <a:pPr>
              <a:defRPr/>
            </a:pPr>
            <a:fld id="{E3D589A6-2198-49D7-BEA2-372AD63695D6}" type="slidenum">
              <a:rPr/>
              <a:pPr>
                <a:defRPr/>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116632"/>
            <a:ext cx="8229600" cy="720080"/>
          </a:xfrm>
        </p:spPr>
        <p:txBody>
          <a:bodyPr/>
          <a:lstStyle/>
          <a:p>
            <a:r>
              <a:rPr lang="zh-CN" altLang="en-US" smtClean="0"/>
              <a:t>单击此处编辑母版标题样式</a:t>
            </a:r>
            <a:endParaRPr lang="zh-CN" altLang="en-US" dirty="0"/>
          </a:p>
        </p:txBody>
      </p:sp>
      <p:sp>
        <p:nvSpPr>
          <p:cNvPr id="3" name="日期占位符 3"/>
          <p:cNvSpPr>
            <a:spLocks noGrp="1"/>
          </p:cNvSpPr>
          <p:nvPr>
            <p:ph type="dt" sz="half" idx="10"/>
          </p:nvPr>
        </p:nvSpPr>
        <p:spPr/>
        <p:txBody>
          <a:bodyPr/>
          <a:lstStyle>
            <a:lvl1pPr>
              <a:defRPr smtClean="0"/>
            </a:lvl1pPr>
          </a:lstStyle>
          <a:p>
            <a:pPr>
              <a:defRPr/>
            </a:pPr>
            <a:fld id="{20CC343B-A84D-4AF1-9839-B969A5679E1B}" type="datetime1">
              <a:rPr lang="zh-CN" altLang="en-US"/>
              <a:pPr>
                <a:defRPr/>
              </a:pPr>
              <a:t>2018-2-1</a:t>
            </a:fld>
            <a:endParaRPr lang="zh-CN" altLang="en-US"/>
          </a:p>
        </p:txBody>
      </p:sp>
      <p:sp>
        <p:nvSpPr>
          <p:cNvPr id="4" name="页脚占位符 4"/>
          <p:cNvSpPr>
            <a:spLocks noGrp="1"/>
          </p:cNvSpPr>
          <p:nvPr>
            <p:ph type="ftr" sz="quarter" idx="11"/>
          </p:nvPr>
        </p:nvSpPr>
        <p:spPr/>
        <p:txBody>
          <a:bodyPr/>
          <a:lstStyle>
            <a:lvl1pPr>
              <a:defRPr dirty="0"/>
            </a:lvl1pPr>
          </a:lstStyle>
          <a:p>
            <a:pPr>
              <a:defRPr/>
            </a:pPr>
            <a:endParaRPr/>
          </a:p>
        </p:txBody>
      </p:sp>
      <p:sp>
        <p:nvSpPr>
          <p:cNvPr id="5" name="灯片编号占位符 5"/>
          <p:cNvSpPr>
            <a:spLocks noGrp="1"/>
          </p:cNvSpPr>
          <p:nvPr>
            <p:ph type="sldNum" sz="quarter" idx="12"/>
          </p:nvPr>
        </p:nvSpPr>
        <p:spPr/>
        <p:txBody>
          <a:bodyPr/>
          <a:lstStyle>
            <a:lvl1pPr>
              <a:defRPr smtClean="0"/>
            </a:lvl1pPr>
          </a:lstStyle>
          <a:p>
            <a:pPr>
              <a:defRPr/>
            </a:pPr>
            <a:fld id="{1A41F3B0-AB64-44BC-821F-0BEF4AC0175F}" type="slidenum">
              <a:rPr/>
              <a:pPr>
                <a:def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DBDAEF0-D2AE-4E19-8984-8BE1AC648C91}" type="datetime1">
              <a:rPr lang="zh-CN" altLang="en-US"/>
              <a:pPr>
                <a:defRPr/>
              </a:pPr>
              <a:t>2018-2-1</a:t>
            </a:fld>
            <a:endParaRPr lang="zh-CN" altLang="en-US"/>
          </a:p>
        </p:txBody>
      </p:sp>
      <p:sp>
        <p:nvSpPr>
          <p:cNvPr id="3" name="页脚占位符 4"/>
          <p:cNvSpPr>
            <a:spLocks noGrp="1"/>
          </p:cNvSpPr>
          <p:nvPr>
            <p:ph type="ftr" sz="quarter" idx="11"/>
          </p:nvPr>
        </p:nvSpPr>
        <p:spPr/>
        <p:txBody>
          <a:bodyPr/>
          <a:lstStyle>
            <a:lvl1pPr>
              <a:defRPr/>
            </a:lvl1pPr>
          </a:lstStyle>
          <a:p>
            <a:pPr>
              <a:defRPr/>
            </a:pPr>
            <a:r>
              <a:rPr/>
              <a:t>数字图像处理</a:t>
            </a:r>
            <a:r>
              <a:rPr lang="en-US" altLang="zh-CN"/>
              <a:t>-</a:t>
            </a:r>
            <a:r>
              <a:rPr/>
              <a:t>第</a:t>
            </a:r>
            <a:r>
              <a:rPr lang="en-US" altLang="zh-CN"/>
              <a:t>1</a:t>
            </a:r>
            <a:r>
              <a:rPr/>
              <a:t>讲</a:t>
            </a:r>
          </a:p>
        </p:txBody>
      </p:sp>
      <p:sp>
        <p:nvSpPr>
          <p:cNvPr id="4" name="灯片编号占位符 5"/>
          <p:cNvSpPr>
            <a:spLocks noGrp="1"/>
          </p:cNvSpPr>
          <p:nvPr>
            <p:ph type="sldNum" sz="quarter" idx="12"/>
          </p:nvPr>
        </p:nvSpPr>
        <p:spPr/>
        <p:txBody>
          <a:bodyPr/>
          <a:lstStyle>
            <a:lvl1pPr>
              <a:defRPr/>
            </a:lvl1pPr>
          </a:lstStyle>
          <a:p>
            <a:pPr>
              <a:defRPr/>
            </a:pPr>
            <a:fld id="{DCF137AB-E043-45D3-8A3C-4A27236896F4}" type="slidenum">
              <a:rPr/>
              <a:pPr>
                <a:defRPr/>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3200" b="1"/>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dirty="0"/>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862F2064-F16D-4E12-B3DA-FD5E97619A99}" type="datetime1">
              <a:rPr lang="zh-CN" altLang="en-US"/>
              <a:pPr>
                <a:defRPr/>
              </a:pPr>
              <a:t>2018-2-1</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a:t>数字图像处理</a:t>
            </a:r>
            <a:r>
              <a:rPr lang="en-US" altLang="zh-CN"/>
              <a:t>-</a:t>
            </a:r>
            <a:r>
              <a:rPr/>
              <a:t>第</a:t>
            </a:r>
            <a:r>
              <a:rPr lang="en-US" altLang="zh-CN"/>
              <a:t>1</a:t>
            </a:r>
            <a:r>
              <a:rPr/>
              <a:t>讲</a:t>
            </a:r>
          </a:p>
        </p:txBody>
      </p:sp>
      <p:sp>
        <p:nvSpPr>
          <p:cNvPr id="7" name="灯片编号占位符 5"/>
          <p:cNvSpPr>
            <a:spLocks noGrp="1"/>
          </p:cNvSpPr>
          <p:nvPr>
            <p:ph type="sldNum" sz="quarter" idx="12"/>
          </p:nvPr>
        </p:nvSpPr>
        <p:spPr/>
        <p:txBody>
          <a:bodyPr/>
          <a:lstStyle>
            <a:lvl1pPr>
              <a:defRPr/>
            </a:lvl1pPr>
          </a:lstStyle>
          <a:p>
            <a:pPr>
              <a:defRPr/>
            </a:pPr>
            <a:fld id="{ED463BF6-69B5-406F-BF37-0F3A1742AE97}" type="slidenum">
              <a:rPr/>
              <a:pPr>
                <a:def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800" b="1"/>
            </a:lvl1pPr>
          </a:lstStyle>
          <a:p>
            <a:r>
              <a:rPr lang="zh-CN" altLang="en-US"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将图片拖动到占位符，或单击添加图标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99DFB9F-E6B2-4677-8380-95D3B8F0BD86}" type="datetime1">
              <a:rPr lang="zh-CN" altLang="en-US"/>
              <a:pPr>
                <a:defRPr/>
              </a:pPr>
              <a:t>2018-2-1</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a:t>数字图像处理</a:t>
            </a:r>
            <a:r>
              <a:rPr lang="en-US" altLang="zh-CN"/>
              <a:t>-</a:t>
            </a:r>
            <a:r>
              <a:rPr/>
              <a:t>第</a:t>
            </a:r>
            <a:r>
              <a:rPr lang="en-US" altLang="zh-CN"/>
              <a:t>1</a:t>
            </a:r>
            <a:r>
              <a:rPr/>
              <a:t>讲</a:t>
            </a:r>
          </a:p>
        </p:txBody>
      </p:sp>
      <p:sp>
        <p:nvSpPr>
          <p:cNvPr id="7" name="灯片编号占位符 5"/>
          <p:cNvSpPr>
            <a:spLocks noGrp="1"/>
          </p:cNvSpPr>
          <p:nvPr>
            <p:ph type="sldNum" sz="quarter" idx="12"/>
          </p:nvPr>
        </p:nvSpPr>
        <p:spPr/>
        <p:txBody>
          <a:bodyPr/>
          <a:lstStyle>
            <a:lvl1pPr>
              <a:defRPr/>
            </a:lvl1pPr>
          </a:lstStyle>
          <a:p>
            <a:pPr>
              <a:defRPr/>
            </a:pPr>
            <a:fld id="{61CE1F12-450F-4CF0-BE94-A04A6848B8DB}" type="slidenum">
              <a:rPr/>
              <a:pPr>
                <a:def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矩形 1"/>
          <p:cNvSpPr/>
          <p:nvPr/>
        </p:nvSpPr>
        <p:spPr>
          <a:xfrm rot="20079676">
            <a:off x="-251663" y="3020869"/>
            <a:ext cx="9339102" cy="923330"/>
          </a:xfrm>
          <a:prstGeom prst="rect">
            <a:avLst/>
          </a:prstGeom>
          <a:noFill/>
        </p:spPr>
        <p:txBody>
          <a:bodyPr wrap="none">
            <a:spAutoFit/>
            <a:scene3d>
              <a:camera prst="orthographicFront"/>
              <a:lightRig rig="soft" dir="t">
                <a:rot lat="0" lon="0" rev="10800000"/>
              </a:lightRig>
            </a:scene3d>
            <a:sp3d>
              <a:contourClr>
                <a:srgbClr val="DDDDDD"/>
              </a:contourClr>
            </a:sp3d>
          </a:bodyPr>
          <a:lstStyle/>
          <a:p>
            <a:pPr algn="ctr">
              <a:defRPr/>
            </a:pPr>
            <a:r>
              <a:rPr lang="en-US" altLang="zh-CN" sz="5400" b="1" spc="150" dirty="0">
                <a:ln w="11430">
                  <a:noFill/>
                </a:ln>
                <a:solidFill>
                  <a:srgbClr val="F7F7F7"/>
                </a:solidFill>
                <a:latin typeface="Arial" pitchFamily="34" charset="0"/>
                <a:ea typeface="宋体" pitchFamily="2" charset="-122"/>
              </a:rPr>
              <a:t>Digital Image Processing</a:t>
            </a:r>
            <a:endParaRPr lang="zh-CN" altLang="en-US" sz="5400" b="1" spc="150" dirty="0">
              <a:ln w="11430">
                <a:noFill/>
              </a:ln>
              <a:solidFill>
                <a:srgbClr val="F7F7F7"/>
              </a:solidFill>
              <a:latin typeface="Arial" pitchFamily="34" charset="0"/>
              <a:ea typeface="宋体" pitchFamily="2" charset="-122"/>
            </a:endParaRPr>
          </a:p>
        </p:txBody>
      </p:sp>
      <p:sp>
        <p:nvSpPr>
          <p:cNvPr id="10" name="矩形 9"/>
          <p:cNvSpPr/>
          <p:nvPr/>
        </p:nvSpPr>
        <p:spPr>
          <a:xfrm rot="20079676">
            <a:off x="4571832" y="4090992"/>
            <a:ext cx="1842246" cy="769441"/>
          </a:xfrm>
          <a:prstGeom prst="rect">
            <a:avLst/>
          </a:prstGeom>
          <a:noFill/>
        </p:spPr>
        <p:txBody>
          <a:bodyPr wrap="none">
            <a:spAutoFit/>
            <a:scene3d>
              <a:camera prst="orthographicFront"/>
              <a:lightRig rig="soft" dir="t">
                <a:rot lat="0" lon="0" rev="10800000"/>
              </a:lightRig>
            </a:scene3d>
            <a:sp3d>
              <a:contourClr>
                <a:srgbClr val="DDDDDD"/>
              </a:contourClr>
            </a:sp3d>
          </a:bodyPr>
          <a:lstStyle/>
          <a:p>
            <a:pPr algn="ctr">
              <a:defRPr/>
            </a:pPr>
            <a:r>
              <a:rPr lang="en-US" altLang="zh-CN" sz="4400" b="1" spc="150" dirty="0">
                <a:ln w="11430">
                  <a:noFill/>
                </a:ln>
                <a:solidFill>
                  <a:srgbClr val="F7F7F7"/>
                </a:solidFill>
                <a:latin typeface="Avenir Black Oblique"/>
                <a:ea typeface="华文琥珀"/>
                <a:cs typeface="Avenir Black Oblique"/>
              </a:rPr>
              <a:t>HUST</a:t>
            </a:r>
            <a:endParaRPr lang="zh-CN" altLang="en-US" sz="4400" b="1" spc="150" dirty="0">
              <a:ln w="11430">
                <a:noFill/>
              </a:ln>
              <a:solidFill>
                <a:srgbClr val="F7F7F7"/>
              </a:solidFill>
              <a:latin typeface="Avenir Black Oblique"/>
              <a:ea typeface="华文琥珀"/>
              <a:cs typeface="Avenir Black Oblique"/>
            </a:endParaRPr>
          </a:p>
        </p:txBody>
      </p:sp>
      <p:sp>
        <p:nvSpPr>
          <p:cNvPr id="13" name="矩形 12"/>
          <p:cNvSpPr/>
          <p:nvPr/>
        </p:nvSpPr>
        <p:spPr>
          <a:xfrm rot="20079676">
            <a:off x="6413941" y="4814124"/>
            <a:ext cx="1290771" cy="707886"/>
          </a:xfrm>
          <a:prstGeom prst="rect">
            <a:avLst/>
          </a:prstGeom>
          <a:noFill/>
        </p:spPr>
        <p:txBody>
          <a:bodyPr>
            <a:spAutoFit/>
            <a:scene3d>
              <a:camera prst="orthographicFront"/>
              <a:lightRig rig="soft" dir="t">
                <a:rot lat="0" lon="0" rev="10800000"/>
              </a:lightRig>
            </a:scene3d>
            <a:sp3d>
              <a:contourClr>
                <a:srgbClr val="DDDDDD"/>
              </a:contourClr>
            </a:sp3d>
          </a:bodyPr>
          <a:lstStyle/>
          <a:p>
            <a:pPr algn="ctr">
              <a:defRPr/>
            </a:pPr>
            <a:r>
              <a:rPr lang="en-US" altLang="zh-CN" sz="4000" b="1" i="1" spc="150" dirty="0">
                <a:ln w="11430">
                  <a:noFill/>
                </a:ln>
                <a:solidFill>
                  <a:srgbClr val="F7F7F7"/>
                </a:solidFill>
                <a:latin typeface="Arial Black"/>
                <a:ea typeface="宋体" pitchFamily="2" charset="-122"/>
                <a:cs typeface="Arial Black"/>
              </a:rPr>
              <a:t>EIC</a:t>
            </a:r>
            <a:endParaRPr lang="zh-CN" altLang="en-US" sz="4000" b="1" i="1" spc="150" dirty="0">
              <a:ln w="11430">
                <a:noFill/>
              </a:ln>
              <a:solidFill>
                <a:srgbClr val="F7F7F7"/>
              </a:solidFill>
              <a:latin typeface="Arial Black"/>
              <a:ea typeface="宋体" pitchFamily="2" charset="-122"/>
              <a:cs typeface="Arial Black"/>
            </a:endParaRPr>
          </a:p>
        </p:txBody>
      </p:sp>
      <p:sp>
        <p:nvSpPr>
          <p:cNvPr id="8" name="矩形 7"/>
          <p:cNvSpPr/>
          <p:nvPr/>
        </p:nvSpPr>
        <p:spPr>
          <a:xfrm>
            <a:off x="0" y="5661025"/>
            <a:ext cx="9144000" cy="1196975"/>
          </a:xfrm>
          <a:prstGeom prst="rect">
            <a:avLst/>
          </a:prstGeom>
          <a:gradFill>
            <a:gsLst>
              <a:gs pos="0">
                <a:srgbClr val="ACFA0E"/>
              </a:gs>
              <a:gs pos="73000">
                <a:schemeClr val="bg1"/>
              </a:gs>
            </a:gsLs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1026" name="标题占位符 1"/>
          <p:cNvSpPr>
            <a:spLocks noGrp="1"/>
          </p:cNvSpPr>
          <p:nvPr>
            <p:ph type="title"/>
          </p:nvPr>
        </p:nvSpPr>
        <p:spPr bwMode="auto">
          <a:xfrm>
            <a:off x="457200" y="115888"/>
            <a:ext cx="8229600" cy="8651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40967" name="文本占位符 2"/>
          <p:cNvSpPr>
            <a:spLocks noGrp="1"/>
          </p:cNvSpPr>
          <p:nvPr>
            <p:ph type="body" idx="1"/>
          </p:nvPr>
        </p:nvSpPr>
        <p:spPr bwMode="auto">
          <a:xfrm>
            <a:off x="8534400" y="5715000"/>
            <a:ext cx="8229600"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900" b="1" smtClean="0">
                <a:solidFill>
                  <a:srgbClr val="7600FF"/>
                </a:solidFill>
                <a:latin typeface="华文细黑"/>
                <a:ea typeface="华文细黑"/>
                <a:cs typeface="华文细黑"/>
              </a:defRPr>
            </a:lvl1pPr>
          </a:lstStyle>
          <a:p>
            <a:pPr>
              <a:defRPr/>
            </a:pPr>
            <a:fld id="{A75FC481-8799-4FD1-946C-113070F7F6C9}" type="datetime1">
              <a:rPr lang="zh-CN" altLang="en-US"/>
              <a:pPr>
                <a:defRPr/>
              </a:pPr>
              <a:t>2018-2-1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rtl="0" fontAlgn="auto">
              <a:spcBef>
                <a:spcPts val="0"/>
              </a:spcBef>
              <a:spcAft>
                <a:spcPts val="0"/>
              </a:spcAft>
              <a:defRPr lang="zh-CN" altLang="en-US" sz="900" b="1" kern="1200" smtClean="0">
                <a:solidFill>
                  <a:srgbClr val="7600FF"/>
                </a:solidFill>
                <a:latin typeface="华文细黑"/>
                <a:ea typeface="华文细黑"/>
                <a:cs typeface="华文细黑"/>
              </a:defRPr>
            </a:lvl1pPr>
          </a:lstStyle>
          <a:p>
            <a:pPr>
              <a:defRPr/>
            </a:pPr>
            <a:r>
              <a:t>数字图像处理</a:t>
            </a:r>
            <a:r>
              <a:rPr lang="en-US" altLang="zh-CN"/>
              <a:t>-</a:t>
            </a:r>
            <a:r>
              <a:t>第</a:t>
            </a:r>
            <a:r>
              <a:rPr lang="en-US" altLang="zh-CN"/>
              <a:t>1</a:t>
            </a:r>
            <a:r>
              <a:t>讲</a:t>
            </a:r>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rtl="0" fontAlgn="auto">
              <a:spcBef>
                <a:spcPts val="0"/>
              </a:spcBef>
              <a:spcAft>
                <a:spcPts val="0"/>
              </a:spcAft>
              <a:defRPr lang="zh-CN" altLang="en-US" sz="900" b="1" kern="1200" smtClean="0">
                <a:solidFill>
                  <a:srgbClr val="7600FF"/>
                </a:solidFill>
                <a:latin typeface="华文细黑"/>
                <a:ea typeface="华文细黑"/>
                <a:cs typeface="华文细黑"/>
              </a:defRPr>
            </a:lvl1pPr>
          </a:lstStyle>
          <a:p>
            <a:pPr>
              <a:defRPr/>
            </a:pPr>
            <a:fld id="{FDF5954B-ED85-4BE3-8469-F6BA1B98A892}" type="slidenum">
              <a:rPr/>
              <a:pPr>
                <a:defRPr/>
              </a:pPr>
              <a:t>‹#›</a:t>
            </a:fld>
            <a:endParaRPr/>
          </a:p>
        </p:txBody>
      </p:sp>
      <p:sp>
        <p:nvSpPr>
          <p:cNvPr id="16" name="矩形 15"/>
          <p:cNvSpPr/>
          <p:nvPr/>
        </p:nvSpPr>
        <p:spPr>
          <a:xfrm rot="20079676">
            <a:off x="1984722" y="5279545"/>
            <a:ext cx="945480" cy="584776"/>
          </a:xfrm>
          <a:prstGeom prst="rect">
            <a:avLst/>
          </a:prstGeom>
          <a:noFill/>
        </p:spPr>
        <p:txBody>
          <a:bodyPr>
            <a:spAutoFit/>
            <a:scene3d>
              <a:camera prst="orthographicFront"/>
              <a:lightRig rig="soft" dir="t">
                <a:rot lat="0" lon="0" rev="10800000"/>
              </a:lightRig>
            </a:scene3d>
            <a:sp3d>
              <a:contourClr>
                <a:srgbClr val="DDDDDD"/>
              </a:contourClr>
            </a:sp3d>
          </a:bodyPr>
          <a:lstStyle/>
          <a:p>
            <a:pPr algn="ctr">
              <a:defRPr/>
            </a:pPr>
            <a:r>
              <a:rPr lang="en-US" altLang="zh-CN" sz="3200" b="1" i="1" spc="150" dirty="0">
                <a:ln w="11430">
                  <a:solidFill>
                    <a:srgbClr val="F7F7F7"/>
                  </a:solidFill>
                </a:ln>
                <a:solidFill>
                  <a:srgbClr val="FBFBFB"/>
                </a:solidFill>
                <a:latin typeface="Cooper Black"/>
                <a:ea typeface="Hiragino Sans GB W6"/>
                <a:cs typeface="Cooper Black"/>
              </a:rPr>
              <a:t>WH</a:t>
            </a:r>
            <a:endParaRPr lang="zh-CN" altLang="en-US" sz="3200" b="1" i="1" spc="150" dirty="0">
              <a:ln w="11430">
                <a:solidFill>
                  <a:srgbClr val="F7F7F7"/>
                </a:solidFill>
              </a:ln>
              <a:solidFill>
                <a:srgbClr val="FBFBFB"/>
              </a:solidFill>
              <a:latin typeface="Cooper Black"/>
              <a:ea typeface="Hiragino Sans GB W6"/>
              <a:cs typeface="Cooper Black"/>
            </a:endParaRPr>
          </a:p>
        </p:txBody>
      </p:sp>
      <p:sp>
        <p:nvSpPr>
          <p:cNvPr id="22" name="矩形 21"/>
          <p:cNvSpPr/>
          <p:nvPr/>
        </p:nvSpPr>
        <p:spPr>
          <a:xfrm rot="20079676">
            <a:off x="7623375" y="3450792"/>
            <a:ext cx="945480" cy="584776"/>
          </a:xfrm>
          <a:prstGeom prst="rect">
            <a:avLst/>
          </a:prstGeom>
          <a:noFill/>
        </p:spPr>
        <p:txBody>
          <a:bodyPr>
            <a:spAutoFit/>
            <a:scene3d>
              <a:camera prst="orthographicFront"/>
              <a:lightRig rig="soft" dir="t">
                <a:rot lat="0" lon="0" rev="10800000"/>
              </a:lightRig>
            </a:scene3d>
            <a:sp3d>
              <a:contourClr>
                <a:srgbClr val="DDDDDD"/>
              </a:contourClr>
            </a:sp3d>
          </a:bodyPr>
          <a:lstStyle/>
          <a:p>
            <a:pPr algn="ctr">
              <a:defRPr/>
            </a:pPr>
            <a:r>
              <a:rPr lang="en-US" altLang="zh-CN" sz="3200" b="1" i="1" spc="150" dirty="0">
                <a:ln w="11430">
                  <a:solidFill>
                    <a:srgbClr val="F7F7F7"/>
                  </a:solidFill>
                </a:ln>
                <a:solidFill>
                  <a:srgbClr val="FBFBFB"/>
                </a:solidFill>
                <a:latin typeface="Cooper Black"/>
                <a:ea typeface="Hiragino Sans GB W6"/>
                <a:cs typeface="Cooper Black"/>
              </a:rPr>
              <a:t>WH</a:t>
            </a:r>
            <a:endParaRPr lang="zh-CN" altLang="en-US" sz="3200" b="1" i="1" spc="150" dirty="0">
              <a:ln w="11430">
                <a:solidFill>
                  <a:srgbClr val="F7F7F7"/>
                </a:solidFill>
              </a:ln>
              <a:solidFill>
                <a:srgbClr val="FBFBFB"/>
              </a:solidFill>
              <a:latin typeface="Cooper Black"/>
              <a:ea typeface="Hiragino Sans GB W6"/>
              <a:cs typeface="Cooper Black"/>
            </a:endParaRPr>
          </a:p>
        </p:txBody>
      </p:sp>
      <p:sp>
        <p:nvSpPr>
          <p:cNvPr id="23" name="矩形 22"/>
          <p:cNvSpPr/>
          <p:nvPr/>
        </p:nvSpPr>
        <p:spPr>
          <a:xfrm rot="20079676">
            <a:off x="318099" y="3213965"/>
            <a:ext cx="1290771" cy="707886"/>
          </a:xfrm>
          <a:prstGeom prst="rect">
            <a:avLst/>
          </a:prstGeom>
          <a:noFill/>
        </p:spPr>
        <p:txBody>
          <a:bodyPr>
            <a:spAutoFit/>
            <a:scene3d>
              <a:camera prst="orthographicFront"/>
              <a:lightRig rig="soft" dir="t">
                <a:rot lat="0" lon="0" rev="10800000"/>
              </a:lightRig>
            </a:scene3d>
            <a:sp3d>
              <a:contourClr>
                <a:srgbClr val="DDDDDD"/>
              </a:contourClr>
            </a:sp3d>
          </a:bodyPr>
          <a:lstStyle/>
          <a:p>
            <a:pPr algn="ctr">
              <a:defRPr/>
            </a:pPr>
            <a:r>
              <a:rPr lang="en-US" altLang="zh-CN" sz="4000" b="1" i="1" spc="150" dirty="0">
                <a:ln w="11430">
                  <a:noFill/>
                </a:ln>
                <a:solidFill>
                  <a:srgbClr val="F7F7F7"/>
                </a:solidFill>
                <a:latin typeface="Arial Black"/>
                <a:ea typeface="宋体" pitchFamily="2" charset="-122"/>
                <a:cs typeface="Arial Black"/>
              </a:rPr>
              <a:t>EIC</a:t>
            </a:r>
            <a:endParaRPr lang="zh-CN" altLang="en-US" sz="4000" b="1" i="1" spc="150" dirty="0">
              <a:ln w="11430">
                <a:noFill/>
              </a:ln>
              <a:solidFill>
                <a:srgbClr val="F7F7F7"/>
              </a:solidFill>
              <a:latin typeface="Arial Black"/>
              <a:ea typeface="宋体" pitchFamily="2" charset="-122"/>
              <a:cs typeface="Arial Black"/>
            </a:endParaRPr>
          </a:p>
        </p:txBody>
      </p:sp>
      <p:sp>
        <p:nvSpPr>
          <p:cNvPr id="24" name="矩形 23"/>
          <p:cNvSpPr/>
          <p:nvPr/>
        </p:nvSpPr>
        <p:spPr>
          <a:xfrm rot="20079676">
            <a:off x="1066725" y="1347864"/>
            <a:ext cx="1842246" cy="769441"/>
          </a:xfrm>
          <a:prstGeom prst="rect">
            <a:avLst/>
          </a:prstGeom>
          <a:noFill/>
        </p:spPr>
        <p:txBody>
          <a:bodyPr wrap="none">
            <a:spAutoFit/>
            <a:scene3d>
              <a:camera prst="orthographicFront"/>
              <a:lightRig rig="soft" dir="t">
                <a:rot lat="0" lon="0" rev="10800000"/>
              </a:lightRig>
            </a:scene3d>
            <a:sp3d>
              <a:contourClr>
                <a:srgbClr val="DDDDDD"/>
              </a:contourClr>
            </a:sp3d>
          </a:bodyPr>
          <a:lstStyle/>
          <a:p>
            <a:pPr algn="ctr">
              <a:defRPr/>
            </a:pPr>
            <a:r>
              <a:rPr lang="en-US" altLang="zh-CN" sz="4400" b="1" spc="150" dirty="0">
                <a:ln w="11430">
                  <a:noFill/>
                </a:ln>
                <a:solidFill>
                  <a:srgbClr val="F7F7F7"/>
                </a:solidFill>
                <a:latin typeface="Avenir Black Oblique"/>
                <a:ea typeface="华文琥珀"/>
                <a:cs typeface="Avenir Black Oblique"/>
              </a:rPr>
              <a:t>HUST</a:t>
            </a:r>
            <a:endParaRPr lang="zh-CN" altLang="en-US" sz="4400" b="1" spc="150" dirty="0">
              <a:ln w="11430">
                <a:noFill/>
              </a:ln>
              <a:solidFill>
                <a:srgbClr val="F7F7F7"/>
              </a:solidFill>
              <a:latin typeface="Avenir Black Oblique"/>
              <a:ea typeface="华文琥珀"/>
              <a:cs typeface="Avenir Black Oblique"/>
            </a:endParaRPr>
          </a:p>
        </p:txBody>
      </p:sp>
      <p:sp>
        <p:nvSpPr>
          <p:cNvPr id="25" name="矩形 24"/>
          <p:cNvSpPr/>
          <p:nvPr/>
        </p:nvSpPr>
        <p:spPr>
          <a:xfrm rot="20079676">
            <a:off x="5486208" y="1119270"/>
            <a:ext cx="1842246" cy="769441"/>
          </a:xfrm>
          <a:prstGeom prst="rect">
            <a:avLst/>
          </a:prstGeom>
          <a:noFill/>
        </p:spPr>
        <p:txBody>
          <a:bodyPr wrap="none">
            <a:spAutoFit/>
            <a:scene3d>
              <a:camera prst="orthographicFront"/>
              <a:lightRig rig="soft" dir="t">
                <a:rot lat="0" lon="0" rev="10800000"/>
              </a:lightRig>
            </a:scene3d>
            <a:sp3d>
              <a:contourClr>
                <a:srgbClr val="DDDDDD"/>
              </a:contourClr>
            </a:sp3d>
          </a:bodyPr>
          <a:lstStyle/>
          <a:p>
            <a:pPr algn="ctr">
              <a:defRPr/>
            </a:pPr>
            <a:r>
              <a:rPr lang="en-US" altLang="zh-CN" sz="4400" b="1" spc="150" dirty="0">
                <a:ln w="11430">
                  <a:noFill/>
                </a:ln>
                <a:solidFill>
                  <a:srgbClr val="F7F7F7"/>
                </a:solidFill>
                <a:latin typeface="Avenir Black Oblique"/>
                <a:ea typeface="华文琥珀"/>
                <a:cs typeface="Avenir Black Oblique"/>
              </a:rPr>
              <a:t>HUST</a:t>
            </a:r>
            <a:endParaRPr lang="zh-CN" altLang="en-US" sz="4400" b="1" spc="150" dirty="0">
              <a:ln w="11430">
                <a:noFill/>
              </a:ln>
              <a:solidFill>
                <a:srgbClr val="F7F7F7"/>
              </a:solidFill>
              <a:latin typeface="Avenir Black Oblique"/>
              <a:ea typeface="华文琥珀"/>
              <a:cs typeface="Avenir Black Oblique"/>
            </a:endParaRPr>
          </a:p>
        </p:txBody>
      </p:sp>
      <p:sp>
        <p:nvSpPr>
          <p:cNvPr id="26" name="矩形 25"/>
          <p:cNvSpPr/>
          <p:nvPr/>
        </p:nvSpPr>
        <p:spPr>
          <a:xfrm rot="20079676">
            <a:off x="3280088" y="2384021"/>
            <a:ext cx="945480" cy="584776"/>
          </a:xfrm>
          <a:prstGeom prst="rect">
            <a:avLst/>
          </a:prstGeom>
          <a:noFill/>
        </p:spPr>
        <p:txBody>
          <a:bodyPr>
            <a:spAutoFit/>
            <a:scene3d>
              <a:camera prst="orthographicFront"/>
              <a:lightRig rig="soft" dir="t">
                <a:rot lat="0" lon="0" rev="10800000"/>
              </a:lightRig>
            </a:scene3d>
            <a:sp3d>
              <a:contourClr>
                <a:srgbClr val="DDDDDD"/>
              </a:contourClr>
            </a:sp3d>
          </a:bodyPr>
          <a:lstStyle/>
          <a:p>
            <a:pPr algn="ctr">
              <a:defRPr/>
            </a:pPr>
            <a:r>
              <a:rPr lang="en-US" altLang="zh-CN" sz="3200" b="1" i="1" spc="150" dirty="0">
                <a:ln w="11430">
                  <a:solidFill>
                    <a:srgbClr val="F7F7F7"/>
                  </a:solidFill>
                </a:ln>
                <a:solidFill>
                  <a:srgbClr val="FBFBFB"/>
                </a:solidFill>
                <a:latin typeface="Cooper Black"/>
                <a:ea typeface="Hiragino Sans GB W6"/>
                <a:cs typeface="Cooper Black"/>
              </a:rPr>
              <a:t>WH</a:t>
            </a:r>
            <a:endParaRPr lang="zh-CN" altLang="en-US" sz="3200" b="1" i="1" spc="150" dirty="0">
              <a:ln w="11430">
                <a:solidFill>
                  <a:srgbClr val="F7F7F7"/>
                </a:solidFill>
              </a:ln>
              <a:solidFill>
                <a:srgbClr val="FBFBFB"/>
              </a:solidFill>
              <a:latin typeface="Cooper Black"/>
              <a:ea typeface="Hiragino Sans GB W6"/>
              <a:cs typeface="Cooper Black"/>
            </a:endParaRPr>
          </a:p>
        </p:txBody>
      </p:sp>
    </p:spTree>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95" r:id="rId6"/>
    <p:sldLayoutId id="2147483678" r:id="rId7"/>
    <p:sldLayoutId id="2147483677" r:id="rId8"/>
    <p:sldLayoutId id="2147483676" r:id="rId9"/>
    <p:sldLayoutId id="2147483675" r:id="rId10"/>
    <p:sldLayoutId id="2147483674" r:id="rId11"/>
  </p:sldLayoutIdLst>
  <p:hf hdr="0"/>
  <p:txStyles>
    <p:titleStyle>
      <a:lvl1pPr algn="l" rtl="0" fontAlgn="base">
        <a:spcBef>
          <a:spcPct val="0"/>
        </a:spcBef>
        <a:spcAft>
          <a:spcPct val="0"/>
        </a:spcAft>
        <a:defRPr kumimoji="1" lang="zh-CN" altLang="en-US" sz="4400" kern="1200" spc="10" dirty="0">
          <a:solidFill>
            <a:srgbClr val="0000FF"/>
          </a:solidFill>
          <a:effectLst>
            <a:glow rad="76200">
              <a:srgbClr val="FF00FF">
                <a:alpha val="97000"/>
              </a:srgbClr>
            </a:glow>
            <a:outerShdw blurRad="50800" dist="38100" dir="2700000" algn="tl" rotWithShape="0">
              <a:srgbClr val="000000">
                <a:alpha val="43000"/>
              </a:srgbClr>
            </a:outerShdw>
          </a:effectLst>
          <a:latin typeface="Calibri" pitchFamily="34" charset="0"/>
          <a:ea typeface="华文琥珀"/>
          <a:cs typeface="华文琥珀" charset="0"/>
        </a:defRPr>
      </a:lvl1pPr>
      <a:lvl2pPr algn="l" rtl="0" fontAlgn="base">
        <a:spcBef>
          <a:spcPct val="0"/>
        </a:spcBef>
        <a:spcAft>
          <a:spcPct val="0"/>
        </a:spcAft>
        <a:defRPr kumimoji="1" sz="4400">
          <a:solidFill>
            <a:srgbClr val="0000FF"/>
          </a:solidFill>
          <a:latin typeface="Calibri" pitchFamily="34" charset="0"/>
          <a:ea typeface="华文琥珀" charset="0"/>
          <a:cs typeface="华文琥珀" charset="0"/>
        </a:defRPr>
      </a:lvl2pPr>
      <a:lvl3pPr algn="l" rtl="0" fontAlgn="base">
        <a:spcBef>
          <a:spcPct val="0"/>
        </a:spcBef>
        <a:spcAft>
          <a:spcPct val="0"/>
        </a:spcAft>
        <a:defRPr kumimoji="1" sz="4400">
          <a:solidFill>
            <a:srgbClr val="0000FF"/>
          </a:solidFill>
          <a:latin typeface="Calibri" pitchFamily="34" charset="0"/>
          <a:ea typeface="华文琥珀" charset="0"/>
          <a:cs typeface="华文琥珀" charset="0"/>
        </a:defRPr>
      </a:lvl3pPr>
      <a:lvl4pPr algn="l" rtl="0" fontAlgn="base">
        <a:spcBef>
          <a:spcPct val="0"/>
        </a:spcBef>
        <a:spcAft>
          <a:spcPct val="0"/>
        </a:spcAft>
        <a:defRPr kumimoji="1" sz="4400">
          <a:solidFill>
            <a:srgbClr val="0000FF"/>
          </a:solidFill>
          <a:latin typeface="Calibri" pitchFamily="34" charset="0"/>
          <a:ea typeface="华文琥珀" charset="0"/>
          <a:cs typeface="华文琥珀" charset="0"/>
        </a:defRPr>
      </a:lvl4pPr>
      <a:lvl5pPr algn="l" rtl="0" fontAlgn="base">
        <a:spcBef>
          <a:spcPct val="0"/>
        </a:spcBef>
        <a:spcAft>
          <a:spcPct val="0"/>
        </a:spcAft>
        <a:defRPr kumimoji="1" sz="4400">
          <a:solidFill>
            <a:srgbClr val="0000FF"/>
          </a:solidFill>
          <a:latin typeface="Calibri" pitchFamily="34" charset="0"/>
          <a:ea typeface="华文琥珀" charset="0"/>
          <a:cs typeface="华文琥珀" charset="0"/>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b="1" kern="1200">
          <a:solidFill>
            <a:schemeClr val="tx1"/>
          </a:solidFill>
          <a:latin typeface="Hiragino Sans GB W6"/>
          <a:ea typeface="Hiragino Sans GB W6"/>
          <a:cs typeface="Hiragino Sans GB W6"/>
        </a:defRPr>
      </a:lvl1pPr>
      <a:lvl2pPr marL="742950" indent="-285750" algn="l" rtl="0" fontAlgn="base">
        <a:spcBef>
          <a:spcPct val="20000"/>
        </a:spcBef>
        <a:spcAft>
          <a:spcPct val="0"/>
        </a:spcAft>
        <a:buFont typeface="Arial" charset="0"/>
        <a:buChar char="–"/>
        <a:defRPr kumimoji="1" sz="2800" kern="1200">
          <a:solidFill>
            <a:schemeClr val="tx1"/>
          </a:solidFill>
          <a:latin typeface="+mn-lt"/>
          <a:ea typeface="+mn-ea"/>
          <a:cs typeface="Hiragino Sans GB W6"/>
        </a:defRPr>
      </a:lvl2pPr>
      <a:lvl3pPr marL="1143000" indent="-228600" algn="l" rtl="0" fontAlgn="base">
        <a:spcBef>
          <a:spcPct val="20000"/>
        </a:spcBef>
        <a:spcAft>
          <a:spcPct val="0"/>
        </a:spcAft>
        <a:buFont typeface="Arial" charset="0"/>
        <a:buChar char="•"/>
        <a:defRPr kumimoji="1" sz="2400" kern="1200">
          <a:solidFill>
            <a:schemeClr val="tx1"/>
          </a:solidFill>
          <a:latin typeface="+mn-lt"/>
          <a:ea typeface="+mn-ea"/>
          <a:cs typeface="Hiragino Sans GB W6"/>
        </a:defRPr>
      </a:lvl3pPr>
      <a:lvl4pPr marL="1600200" indent="-228600" algn="l" rtl="0" fontAlgn="base">
        <a:spcBef>
          <a:spcPct val="20000"/>
        </a:spcBef>
        <a:spcAft>
          <a:spcPct val="0"/>
        </a:spcAft>
        <a:buFont typeface="Arial" charset="0"/>
        <a:buChar char="–"/>
        <a:defRPr kumimoji="1" sz="2000" kern="1200">
          <a:solidFill>
            <a:schemeClr val="tx1"/>
          </a:solidFill>
          <a:latin typeface="+mn-lt"/>
          <a:ea typeface="+mn-ea"/>
          <a:cs typeface="Hiragino Sans GB W6"/>
        </a:defRPr>
      </a:lvl4pPr>
      <a:lvl5pPr marL="2057400" indent="-228600" algn="l" rtl="0" fontAlgn="base">
        <a:spcBef>
          <a:spcPct val="20000"/>
        </a:spcBef>
        <a:spcAft>
          <a:spcPct val="0"/>
        </a:spcAft>
        <a:buFont typeface="Arial" charset="0"/>
        <a:buChar char="»"/>
        <a:defRPr kumimoji="1" sz="2000" kern="1200">
          <a:solidFill>
            <a:schemeClr val="tx1"/>
          </a:solidFill>
          <a:latin typeface="+mn-lt"/>
          <a:ea typeface="+mn-ea"/>
          <a:cs typeface="Hiragino Sans GB W6"/>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矩形 1"/>
          <p:cNvSpPr/>
          <p:nvPr/>
        </p:nvSpPr>
        <p:spPr>
          <a:xfrm rot="20079676">
            <a:off x="-251663" y="3020869"/>
            <a:ext cx="9339102" cy="923330"/>
          </a:xfrm>
          <a:prstGeom prst="rect">
            <a:avLst/>
          </a:prstGeom>
          <a:noFill/>
        </p:spPr>
        <p:txBody>
          <a:bodyPr wrap="none">
            <a:spAutoFit/>
            <a:scene3d>
              <a:camera prst="orthographicFront"/>
              <a:lightRig rig="soft" dir="t">
                <a:rot lat="0" lon="0" rev="10800000"/>
              </a:lightRig>
            </a:scene3d>
            <a:sp3d>
              <a:contourClr>
                <a:srgbClr val="DDDDDD"/>
              </a:contourClr>
            </a:sp3d>
          </a:bodyPr>
          <a:lstStyle/>
          <a:p>
            <a:pPr algn="ctr">
              <a:defRPr/>
            </a:pPr>
            <a:r>
              <a:rPr lang="en-US" altLang="zh-CN" sz="5400" b="1" spc="150" dirty="0">
                <a:ln w="11430">
                  <a:noFill/>
                </a:ln>
                <a:solidFill>
                  <a:srgbClr val="F7F7F7"/>
                </a:solidFill>
                <a:latin typeface="Arial" pitchFamily="34" charset="0"/>
                <a:ea typeface="宋体" pitchFamily="2" charset="-122"/>
              </a:rPr>
              <a:t>Digital Image Processing</a:t>
            </a:r>
            <a:endParaRPr lang="zh-CN" altLang="en-US" sz="5400" b="1" spc="150" dirty="0">
              <a:ln w="11430">
                <a:noFill/>
              </a:ln>
              <a:solidFill>
                <a:srgbClr val="F7F7F7"/>
              </a:solidFill>
              <a:latin typeface="Arial" pitchFamily="34" charset="0"/>
              <a:ea typeface="宋体" pitchFamily="2" charset="-122"/>
            </a:endParaRPr>
          </a:p>
        </p:txBody>
      </p:sp>
      <p:sp>
        <p:nvSpPr>
          <p:cNvPr id="10" name="矩形 9"/>
          <p:cNvSpPr/>
          <p:nvPr/>
        </p:nvSpPr>
        <p:spPr>
          <a:xfrm rot="20079676">
            <a:off x="4571832" y="4090992"/>
            <a:ext cx="1842246" cy="769441"/>
          </a:xfrm>
          <a:prstGeom prst="rect">
            <a:avLst/>
          </a:prstGeom>
          <a:noFill/>
        </p:spPr>
        <p:txBody>
          <a:bodyPr wrap="none">
            <a:spAutoFit/>
            <a:scene3d>
              <a:camera prst="orthographicFront"/>
              <a:lightRig rig="soft" dir="t">
                <a:rot lat="0" lon="0" rev="10800000"/>
              </a:lightRig>
            </a:scene3d>
            <a:sp3d>
              <a:contourClr>
                <a:srgbClr val="DDDDDD"/>
              </a:contourClr>
            </a:sp3d>
          </a:bodyPr>
          <a:lstStyle/>
          <a:p>
            <a:pPr algn="ctr">
              <a:defRPr/>
            </a:pPr>
            <a:r>
              <a:rPr lang="en-US" altLang="zh-CN" sz="4400" b="1" spc="150" dirty="0">
                <a:ln w="11430">
                  <a:noFill/>
                </a:ln>
                <a:solidFill>
                  <a:srgbClr val="F7F7F7"/>
                </a:solidFill>
                <a:latin typeface="Avenir Black Oblique"/>
                <a:ea typeface="华文琥珀"/>
                <a:cs typeface="Avenir Black Oblique"/>
              </a:rPr>
              <a:t>HUST</a:t>
            </a:r>
            <a:endParaRPr lang="zh-CN" altLang="en-US" sz="4400" b="1" spc="150" dirty="0">
              <a:ln w="11430">
                <a:noFill/>
              </a:ln>
              <a:solidFill>
                <a:srgbClr val="F7F7F7"/>
              </a:solidFill>
              <a:latin typeface="Avenir Black Oblique"/>
              <a:ea typeface="华文琥珀"/>
              <a:cs typeface="Avenir Black Oblique"/>
            </a:endParaRPr>
          </a:p>
        </p:txBody>
      </p:sp>
      <p:sp>
        <p:nvSpPr>
          <p:cNvPr id="13" name="矩形 12"/>
          <p:cNvSpPr/>
          <p:nvPr/>
        </p:nvSpPr>
        <p:spPr>
          <a:xfrm rot="20079676">
            <a:off x="6413941" y="4814124"/>
            <a:ext cx="1290771" cy="707886"/>
          </a:xfrm>
          <a:prstGeom prst="rect">
            <a:avLst/>
          </a:prstGeom>
          <a:noFill/>
        </p:spPr>
        <p:txBody>
          <a:bodyPr>
            <a:spAutoFit/>
            <a:scene3d>
              <a:camera prst="orthographicFront"/>
              <a:lightRig rig="soft" dir="t">
                <a:rot lat="0" lon="0" rev="10800000"/>
              </a:lightRig>
            </a:scene3d>
            <a:sp3d>
              <a:contourClr>
                <a:srgbClr val="DDDDDD"/>
              </a:contourClr>
            </a:sp3d>
          </a:bodyPr>
          <a:lstStyle/>
          <a:p>
            <a:pPr algn="ctr">
              <a:defRPr/>
            </a:pPr>
            <a:r>
              <a:rPr lang="en-US" altLang="zh-CN" sz="4000" b="1" i="1" spc="150" dirty="0">
                <a:ln w="11430">
                  <a:noFill/>
                </a:ln>
                <a:solidFill>
                  <a:srgbClr val="F7F7F7"/>
                </a:solidFill>
                <a:latin typeface="Arial Black"/>
                <a:ea typeface="宋体" pitchFamily="2" charset="-122"/>
                <a:cs typeface="Arial Black"/>
              </a:rPr>
              <a:t>EIC</a:t>
            </a:r>
            <a:endParaRPr lang="zh-CN" altLang="en-US" sz="4000" b="1" i="1" spc="150" dirty="0">
              <a:ln w="11430">
                <a:noFill/>
              </a:ln>
              <a:solidFill>
                <a:srgbClr val="F7F7F7"/>
              </a:solidFill>
              <a:latin typeface="Arial Black"/>
              <a:ea typeface="宋体" pitchFamily="2" charset="-122"/>
              <a:cs typeface="Arial Black"/>
            </a:endParaRPr>
          </a:p>
        </p:txBody>
      </p:sp>
      <p:sp>
        <p:nvSpPr>
          <p:cNvPr id="8" name="矩形 7"/>
          <p:cNvSpPr/>
          <p:nvPr/>
        </p:nvSpPr>
        <p:spPr>
          <a:xfrm>
            <a:off x="-12700" y="5661025"/>
            <a:ext cx="9144000" cy="1196975"/>
          </a:xfrm>
          <a:prstGeom prst="rect">
            <a:avLst/>
          </a:prstGeom>
          <a:gradFill>
            <a:gsLst>
              <a:gs pos="0">
                <a:srgbClr val="ACFA0E"/>
              </a:gs>
              <a:gs pos="73000">
                <a:schemeClr val="bg1"/>
              </a:gs>
            </a:gsLs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1026" name="标题占位符 1"/>
          <p:cNvSpPr>
            <a:spLocks noGrp="1"/>
          </p:cNvSpPr>
          <p:nvPr>
            <p:ph type="title"/>
          </p:nvPr>
        </p:nvSpPr>
        <p:spPr bwMode="auto">
          <a:xfrm>
            <a:off x="457200" y="115888"/>
            <a:ext cx="8229600" cy="8651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900" b="1" smtClean="0">
                <a:solidFill>
                  <a:srgbClr val="7600FF"/>
                </a:solidFill>
                <a:latin typeface="华文细黑"/>
                <a:ea typeface="华文细黑"/>
                <a:cs typeface="华文细黑"/>
              </a:defRPr>
            </a:lvl1pPr>
          </a:lstStyle>
          <a:p>
            <a:pPr>
              <a:defRPr/>
            </a:pPr>
            <a:fld id="{AC1A246B-E216-47B0-B92D-7D88A3309119}" type="datetime1">
              <a:rPr lang="zh-CN" altLang="en-US"/>
              <a:pPr>
                <a:defRPr/>
              </a:pPr>
              <a:t>2018-2-1</a:t>
            </a:fld>
            <a:endParaRPr lang="en-US" altLang="zh-CN"/>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rtl="0" fontAlgn="auto">
              <a:spcBef>
                <a:spcPts val="0"/>
              </a:spcBef>
              <a:spcAft>
                <a:spcPts val="0"/>
              </a:spcAft>
              <a:defRPr lang="zh-CN" altLang="en-US" sz="900" b="1" kern="1200" smtClean="0">
                <a:solidFill>
                  <a:srgbClr val="7600FF"/>
                </a:solidFill>
                <a:latin typeface="华文细黑"/>
                <a:ea typeface="华文细黑"/>
                <a:cs typeface="华文细黑"/>
              </a:defRPr>
            </a:lvl1pPr>
          </a:lstStyle>
          <a:p>
            <a:pPr>
              <a:defRPr/>
            </a:pPr>
            <a:r>
              <a:rPr lang="en-US"/>
              <a:t>数字图象处理－第</a:t>
            </a:r>
            <a:r>
              <a:rPr lang="en-US" altLang="zh-CN"/>
              <a:t>2</a:t>
            </a:r>
            <a:r>
              <a:rPr lang="en-US"/>
              <a:t>章</a:t>
            </a:r>
            <a:endParaRPr 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rtl="0" fontAlgn="auto">
              <a:spcBef>
                <a:spcPts val="0"/>
              </a:spcBef>
              <a:spcAft>
                <a:spcPts val="0"/>
              </a:spcAft>
              <a:defRPr lang="zh-CN" altLang="en-US" sz="900" b="1" kern="1200" smtClean="0">
                <a:solidFill>
                  <a:srgbClr val="7600FF"/>
                </a:solidFill>
                <a:latin typeface="华文细黑"/>
                <a:ea typeface="华文细黑"/>
                <a:cs typeface="华文细黑"/>
              </a:defRPr>
            </a:lvl1pPr>
          </a:lstStyle>
          <a:p>
            <a:pPr>
              <a:defRPr/>
            </a:pPr>
            <a:fld id="{9108C029-482D-4442-9963-EB273A0D9255}" type="slidenum">
              <a:rPr lang="en-US" altLang="zh-CN"/>
              <a:pPr>
                <a:defRPr/>
              </a:pPr>
              <a:t>‹#›</a:t>
            </a:fld>
            <a:endParaRPr lang="en-US" altLang="zh-CN"/>
          </a:p>
        </p:txBody>
      </p:sp>
      <p:sp>
        <p:nvSpPr>
          <p:cNvPr id="16" name="矩形 15"/>
          <p:cNvSpPr/>
          <p:nvPr/>
        </p:nvSpPr>
        <p:spPr>
          <a:xfrm rot="20079676">
            <a:off x="1984722" y="5279545"/>
            <a:ext cx="945480" cy="584776"/>
          </a:xfrm>
          <a:prstGeom prst="rect">
            <a:avLst/>
          </a:prstGeom>
          <a:noFill/>
        </p:spPr>
        <p:txBody>
          <a:bodyPr>
            <a:spAutoFit/>
            <a:scene3d>
              <a:camera prst="orthographicFront"/>
              <a:lightRig rig="soft" dir="t">
                <a:rot lat="0" lon="0" rev="10800000"/>
              </a:lightRig>
            </a:scene3d>
            <a:sp3d>
              <a:contourClr>
                <a:srgbClr val="DDDDDD"/>
              </a:contourClr>
            </a:sp3d>
          </a:bodyPr>
          <a:lstStyle/>
          <a:p>
            <a:pPr algn="ctr">
              <a:defRPr/>
            </a:pPr>
            <a:r>
              <a:rPr lang="en-US" altLang="zh-CN" sz="3200" b="1" i="1" spc="150" dirty="0">
                <a:ln w="11430">
                  <a:solidFill>
                    <a:srgbClr val="F7F7F7"/>
                  </a:solidFill>
                </a:ln>
                <a:solidFill>
                  <a:srgbClr val="FBFBFB"/>
                </a:solidFill>
                <a:latin typeface="Cooper Black"/>
                <a:ea typeface="Hiragino Sans GB W6"/>
                <a:cs typeface="Cooper Black"/>
              </a:rPr>
              <a:t>WH</a:t>
            </a:r>
            <a:endParaRPr lang="zh-CN" altLang="en-US" sz="3200" b="1" i="1" spc="150" dirty="0">
              <a:ln w="11430">
                <a:solidFill>
                  <a:srgbClr val="F7F7F7"/>
                </a:solidFill>
              </a:ln>
              <a:solidFill>
                <a:srgbClr val="FBFBFB"/>
              </a:solidFill>
              <a:latin typeface="Cooper Black"/>
              <a:ea typeface="Hiragino Sans GB W6"/>
              <a:cs typeface="Cooper Black"/>
            </a:endParaRPr>
          </a:p>
        </p:txBody>
      </p:sp>
      <p:sp>
        <p:nvSpPr>
          <p:cNvPr id="22" name="矩形 21"/>
          <p:cNvSpPr/>
          <p:nvPr/>
        </p:nvSpPr>
        <p:spPr>
          <a:xfrm rot="20079676">
            <a:off x="7623375" y="3450792"/>
            <a:ext cx="945480" cy="584776"/>
          </a:xfrm>
          <a:prstGeom prst="rect">
            <a:avLst/>
          </a:prstGeom>
          <a:noFill/>
        </p:spPr>
        <p:txBody>
          <a:bodyPr>
            <a:spAutoFit/>
            <a:scene3d>
              <a:camera prst="orthographicFront"/>
              <a:lightRig rig="soft" dir="t">
                <a:rot lat="0" lon="0" rev="10800000"/>
              </a:lightRig>
            </a:scene3d>
            <a:sp3d>
              <a:contourClr>
                <a:srgbClr val="DDDDDD"/>
              </a:contourClr>
            </a:sp3d>
          </a:bodyPr>
          <a:lstStyle/>
          <a:p>
            <a:pPr algn="ctr">
              <a:defRPr/>
            </a:pPr>
            <a:r>
              <a:rPr lang="en-US" altLang="zh-CN" sz="3200" b="1" i="1" spc="150" dirty="0">
                <a:ln w="11430">
                  <a:solidFill>
                    <a:srgbClr val="F7F7F7"/>
                  </a:solidFill>
                </a:ln>
                <a:solidFill>
                  <a:srgbClr val="FBFBFB"/>
                </a:solidFill>
                <a:latin typeface="Cooper Black"/>
                <a:ea typeface="Hiragino Sans GB W6"/>
                <a:cs typeface="Cooper Black"/>
              </a:rPr>
              <a:t>WH</a:t>
            </a:r>
            <a:endParaRPr lang="zh-CN" altLang="en-US" sz="3200" b="1" i="1" spc="150" dirty="0">
              <a:ln w="11430">
                <a:solidFill>
                  <a:srgbClr val="F7F7F7"/>
                </a:solidFill>
              </a:ln>
              <a:solidFill>
                <a:srgbClr val="FBFBFB"/>
              </a:solidFill>
              <a:latin typeface="Cooper Black"/>
              <a:ea typeface="Hiragino Sans GB W6"/>
              <a:cs typeface="Cooper Black"/>
            </a:endParaRPr>
          </a:p>
        </p:txBody>
      </p:sp>
      <p:sp>
        <p:nvSpPr>
          <p:cNvPr id="23" name="矩形 22"/>
          <p:cNvSpPr/>
          <p:nvPr/>
        </p:nvSpPr>
        <p:spPr>
          <a:xfrm rot="20079676">
            <a:off x="318099" y="3213965"/>
            <a:ext cx="1290771" cy="707886"/>
          </a:xfrm>
          <a:prstGeom prst="rect">
            <a:avLst/>
          </a:prstGeom>
          <a:noFill/>
        </p:spPr>
        <p:txBody>
          <a:bodyPr>
            <a:spAutoFit/>
            <a:scene3d>
              <a:camera prst="orthographicFront"/>
              <a:lightRig rig="soft" dir="t">
                <a:rot lat="0" lon="0" rev="10800000"/>
              </a:lightRig>
            </a:scene3d>
            <a:sp3d>
              <a:contourClr>
                <a:srgbClr val="DDDDDD"/>
              </a:contourClr>
            </a:sp3d>
          </a:bodyPr>
          <a:lstStyle/>
          <a:p>
            <a:pPr algn="ctr">
              <a:defRPr/>
            </a:pPr>
            <a:r>
              <a:rPr lang="en-US" altLang="zh-CN" sz="4000" b="1" i="1" spc="150" dirty="0">
                <a:ln w="11430">
                  <a:noFill/>
                </a:ln>
                <a:solidFill>
                  <a:srgbClr val="F7F7F7"/>
                </a:solidFill>
                <a:latin typeface="Arial Black"/>
                <a:ea typeface="宋体" pitchFamily="2" charset="-122"/>
                <a:cs typeface="Arial Black"/>
              </a:rPr>
              <a:t>EIC</a:t>
            </a:r>
            <a:endParaRPr lang="zh-CN" altLang="en-US" sz="4000" b="1" i="1" spc="150" dirty="0">
              <a:ln w="11430">
                <a:noFill/>
              </a:ln>
              <a:solidFill>
                <a:srgbClr val="F7F7F7"/>
              </a:solidFill>
              <a:latin typeface="Arial Black"/>
              <a:ea typeface="宋体" pitchFamily="2" charset="-122"/>
              <a:cs typeface="Arial Black"/>
            </a:endParaRPr>
          </a:p>
        </p:txBody>
      </p:sp>
      <p:sp>
        <p:nvSpPr>
          <p:cNvPr id="24" name="矩形 23"/>
          <p:cNvSpPr/>
          <p:nvPr/>
        </p:nvSpPr>
        <p:spPr>
          <a:xfrm rot="20079676">
            <a:off x="1066725" y="1347864"/>
            <a:ext cx="1842246" cy="769441"/>
          </a:xfrm>
          <a:prstGeom prst="rect">
            <a:avLst/>
          </a:prstGeom>
          <a:noFill/>
        </p:spPr>
        <p:txBody>
          <a:bodyPr wrap="none">
            <a:spAutoFit/>
            <a:scene3d>
              <a:camera prst="orthographicFront"/>
              <a:lightRig rig="soft" dir="t">
                <a:rot lat="0" lon="0" rev="10800000"/>
              </a:lightRig>
            </a:scene3d>
            <a:sp3d>
              <a:contourClr>
                <a:srgbClr val="DDDDDD"/>
              </a:contourClr>
            </a:sp3d>
          </a:bodyPr>
          <a:lstStyle/>
          <a:p>
            <a:pPr algn="ctr">
              <a:defRPr/>
            </a:pPr>
            <a:r>
              <a:rPr lang="en-US" altLang="zh-CN" sz="4400" b="1" spc="150" dirty="0">
                <a:ln w="11430">
                  <a:noFill/>
                </a:ln>
                <a:solidFill>
                  <a:srgbClr val="F7F7F7"/>
                </a:solidFill>
                <a:latin typeface="Avenir Black Oblique"/>
                <a:ea typeface="华文琥珀"/>
                <a:cs typeface="Avenir Black Oblique"/>
              </a:rPr>
              <a:t>HUST</a:t>
            </a:r>
            <a:endParaRPr lang="zh-CN" altLang="en-US" sz="4400" b="1" spc="150" dirty="0">
              <a:ln w="11430">
                <a:noFill/>
              </a:ln>
              <a:solidFill>
                <a:srgbClr val="F7F7F7"/>
              </a:solidFill>
              <a:latin typeface="Avenir Black Oblique"/>
              <a:ea typeface="华文琥珀"/>
              <a:cs typeface="Avenir Black Oblique"/>
            </a:endParaRPr>
          </a:p>
        </p:txBody>
      </p:sp>
      <p:sp>
        <p:nvSpPr>
          <p:cNvPr id="25" name="矩形 24"/>
          <p:cNvSpPr/>
          <p:nvPr/>
        </p:nvSpPr>
        <p:spPr>
          <a:xfrm rot="20079676">
            <a:off x="5486208" y="1119270"/>
            <a:ext cx="1842246" cy="769441"/>
          </a:xfrm>
          <a:prstGeom prst="rect">
            <a:avLst/>
          </a:prstGeom>
          <a:noFill/>
        </p:spPr>
        <p:txBody>
          <a:bodyPr wrap="none">
            <a:spAutoFit/>
            <a:scene3d>
              <a:camera prst="orthographicFront"/>
              <a:lightRig rig="soft" dir="t">
                <a:rot lat="0" lon="0" rev="10800000"/>
              </a:lightRig>
            </a:scene3d>
            <a:sp3d>
              <a:contourClr>
                <a:srgbClr val="DDDDDD"/>
              </a:contourClr>
            </a:sp3d>
          </a:bodyPr>
          <a:lstStyle/>
          <a:p>
            <a:pPr algn="ctr">
              <a:defRPr/>
            </a:pPr>
            <a:r>
              <a:rPr lang="en-US" altLang="zh-CN" sz="4400" b="1" spc="150" dirty="0">
                <a:ln w="11430">
                  <a:noFill/>
                </a:ln>
                <a:solidFill>
                  <a:srgbClr val="F7F7F7"/>
                </a:solidFill>
                <a:latin typeface="Avenir Black Oblique"/>
                <a:ea typeface="华文琥珀"/>
                <a:cs typeface="Avenir Black Oblique"/>
              </a:rPr>
              <a:t>HUST</a:t>
            </a:r>
            <a:endParaRPr lang="zh-CN" altLang="en-US" sz="4400" b="1" spc="150" dirty="0">
              <a:ln w="11430">
                <a:noFill/>
              </a:ln>
              <a:solidFill>
                <a:srgbClr val="F7F7F7"/>
              </a:solidFill>
              <a:latin typeface="Avenir Black Oblique"/>
              <a:ea typeface="华文琥珀"/>
              <a:cs typeface="Avenir Black Oblique"/>
            </a:endParaRPr>
          </a:p>
        </p:txBody>
      </p:sp>
      <p:sp>
        <p:nvSpPr>
          <p:cNvPr id="26" name="矩形 25"/>
          <p:cNvSpPr/>
          <p:nvPr/>
        </p:nvSpPr>
        <p:spPr>
          <a:xfrm rot="20079676">
            <a:off x="3280088" y="2384021"/>
            <a:ext cx="945480" cy="584776"/>
          </a:xfrm>
          <a:prstGeom prst="rect">
            <a:avLst/>
          </a:prstGeom>
          <a:noFill/>
        </p:spPr>
        <p:txBody>
          <a:bodyPr>
            <a:spAutoFit/>
            <a:scene3d>
              <a:camera prst="orthographicFront"/>
              <a:lightRig rig="soft" dir="t">
                <a:rot lat="0" lon="0" rev="10800000"/>
              </a:lightRig>
            </a:scene3d>
            <a:sp3d>
              <a:contourClr>
                <a:srgbClr val="DDDDDD"/>
              </a:contourClr>
            </a:sp3d>
          </a:bodyPr>
          <a:lstStyle/>
          <a:p>
            <a:pPr algn="ctr">
              <a:defRPr/>
            </a:pPr>
            <a:r>
              <a:rPr lang="en-US" altLang="zh-CN" sz="3200" b="1" i="1" spc="150" dirty="0">
                <a:ln w="11430">
                  <a:solidFill>
                    <a:srgbClr val="F7F7F7"/>
                  </a:solidFill>
                </a:ln>
                <a:solidFill>
                  <a:srgbClr val="FBFBFB"/>
                </a:solidFill>
                <a:latin typeface="Cooper Black"/>
                <a:ea typeface="Hiragino Sans GB W6"/>
                <a:cs typeface="Cooper Black"/>
              </a:rPr>
              <a:t>WH</a:t>
            </a:r>
            <a:endParaRPr lang="zh-CN" altLang="en-US" sz="3200" b="1" i="1" spc="150" dirty="0">
              <a:ln w="11430">
                <a:solidFill>
                  <a:srgbClr val="F7F7F7"/>
                </a:solidFill>
              </a:ln>
              <a:solidFill>
                <a:srgbClr val="FBFBFB"/>
              </a:solidFill>
              <a:latin typeface="Cooper Black"/>
              <a:ea typeface="Hiragino Sans GB W6"/>
              <a:cs typeface="Cooper Black"/>
            </a:endParaRPr>
          </a:p>
        </p:txBody>
      </p:sp>
      <p:sp>
        <p:nvSpPr>
          <p:cNvPr id="13328" name="文本占位符 2"/>
          <p:cNvSpPr>
            <a:spLocks noGrp="1"/>
          </p:cNvSpPr>
          <p:nvPr>
            <p:ph type="body" idx="1"/>
          </p:nvPr>
        </p:nvSpPr>
        <p:spPr bwMode="auto">
          <a:xfrm>
            <a:off x="457200" y="990600"/>
            <a:ext cx="8229600"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3694" r:id="rId1"/>
    <p:sldLayoutId id="2147483693" r:id="rId2"/>
    <p:sldLayoutId id="2147483692" r:id="rId3"/>
    <p:sldLayoutId id="2147483691" r:id="rId4"/>
    <p:sldLayoutId id="2147483690" r:id="rId5"/>
    <p:sldLayoutId id="2147483689" r:id="rId6"/>
    <p:sldLayoutId id="2147483688" r:id="rId7"/>
    <p:sldLayoutId id="2147483687" r:id="rId8"/>
    <p:sldLayoutId id="2147483686" r:id="rId9"/>
    <p:sldLayoutId id="2147483685" r:id="rId10"/>
    <p:sldLayoutId id="2147483684" r:id="rId11"/>
  </p:sldLayoutIdLst>
  <p:txStyles>
    <p:titleStyle>
      <a:lvl1pPr algn="l" rtl="0" fontAlgn="base">
        <a:spcBef>
          <a:spcPct val="0"/>
        </a:spcBef>
        <a:spcAft>
          <a:spcPct val="0"/>
        </a:spcAft>
        <a:defRPr kumimoji="1" lang="zh-CN" altLang="en-US" sz="4400" kern="1200" spc="10" dirty="0">
          <a:solidFill>
            <a:srgbClr val="0000FF"/>
          </a:solidFill>
          <a:effectLst>
            <a:glow rad="76200">
              <a:srgbClr val="FF00FF">
                <a:alpha val="97000"/>
              </a:srgbClr>
            </a:glow>
            <a:outerShdw blurRad="50800" dist="38100" dir="2700000" algn="tl" rotWithShape="0">
              <a:srgbClr val="000000">
                <a:alpha val="43000"/>
              </a:srgbClr>
            </a:outerShdw>
          </a:effectLst>
          <a:latin typeface="Calibri" pitchFamily="34" charset="0"/>
          <a:ea typeface="华文琥珀"/>
          <a:cs typeface="华文琥珀" charset="0"/>
        </a:defRPr>
      </a:lvl1pPr>
      <a:lvl2pPr algn="l" rtl="0" fontAlgn="base">
        <a:spcBef>
          <a:spcPct val="0"/>
        </a:spcBef>
        <a:spcAft>
          <a:spcPct val="0"/>
        </a:spcAft>
        <a:defRPr kumimoji="1" sz="4400">
          <a:solidFill>
            <a:srgbClr val="0000FF"/>
          </a:solidFill>
          <a:latin typeface="Calibri" pitchFamily="34" charset="0"/>
          <a:ea typeface="华文琥珀" charset="0"/>
          <a:cs typeface="华文琥珀" charset="0"/>
        </a:defRPr>
      </a:lvl2pPr>
      <a:lvl3pPr algn="l" rtl="0" fontAlgn="base">
        <a:spcBef>
          <a:spcPct val="0"/>
        </a:spcBef>
        <a:spcAft>
          <a:spcPct val="0"/>
        </a:spcAft>
        <a:defRPr kumimoji="1" sz="4400">
          <a:solidFill>
            <a:srgbClr val="0000FF"/>
          </a:solidFill>
          <a:latin typeface="Calibri" pitchFamily="34" charset="0"/>
          <a:ea typeface="华文琥珀" charset="0"/>
          <a:cs typeface="华文琥珀" charset="0"/>
        </a:defRPr>
      </a:lvl3pPr>
      <a:lvl4pPr algn="l" rtl="0" fontAlgn="base">
        <a:spcBef>
          <a:spcPct val="0"/>
        </a:spcBef>
        <a:spcAft>
          <a:spcPct val="0"/>
        </a:spcAft>
        <a:defRPr kumimoji="1" sz="4400">
          <a:solidFill>
            <a:srgbClr val="0000FF"/>
          </a:solidFill>
          <a:latin typeface="Calibri" pitchFamily="34" charset="0"/>
          <a:ea typeface="华文琥珀" charset="0"/>
          <a:cs typeface="华文琥珀" charset="0"/>
        </a:defRPr>
      </a:lvl4pPr>
      <a:lvl5pPr algn="l" rtl="0" fontAlgn="base">
        <a:spcBef>
          <a:spcPct val="0"/>
        </a:spcBef>
        <a:spcAft>
          <a:spcPct val="0"/>
        </a:spcAft>
        <a:defRPr kumimoji="1" sz="4400">
          <a:solidFill>
            <a:srgbClr val="0000FF"/>
          </a:solidFill>
          <a:latin typeface="Calibri" pitchFamily="34" charset="0"/>
          <a:ea typeface="华文琥珀" charset="0"/>
          <a:cs typeface="华文琥珀" charset="0"/>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b="1" kern="1200">
          <a:solidFill>
            <a:schemeClr val="tx1"/>
          </a:solidFill>
          <a:latin typeface="Hiragino Sans GB W6"/>
          <a:ea typeface="Hiragino Sans GB W6"/>
          <a:cs typeface="Hiragino Sans GB W6"/>
        </a:defRPr>
      </a:lvl1pPr>
      <a:lvl2pPr marL="742950" indent="-285750" algn="l" rtl="0" fontAlgn="base">
        <a:spcBef>
          <a:spcPct val="20000"/>
        </a:spcBef>
        <a:spcAft>
          <a:spcPct val="0"/>
        </a:spcAft>
        <a:buFont typeface="Arial" charset="0"/>
        <a:buChar char="–"/>
        <a:defRPr kumimoji="1" sz="2800" kern="1200">
          <a:solidFill>
            <a:schemeClr val="tx1"/>
          </a:solidFill>
          <a:latin typeface="+mn-lt"/>
          <a:ea typeface="+mn-ea"/>
          <a:cs typeface="Hiragino Sans GB W6"/>
        </a:defRPr>
      </a:lvl2pPr>
      <a:lvl3pPr marL="1143000" indent="-228600" algn="l" rtl="0" fontAlgn="base">
        <a:spcBef>
          <a:spcPct val="20000"/>
        </a:spcBef>
        <a:spcAft>
          <a:spcPct val="0"/>
        </a:spcAft>
        <a:buFont typeface="Arial" charset="0"/>
        <a:buChar char="•"/>
        <a:defRPr kumimoji="1" sz="2400" kern="1200">
          <a:solidFill>
            <a:schemeClr val="tx1"/>
          </a:solidFill>
          <a:latin typeface="+mn-lt"/>
          <a:ea typeface="+mn-ea"/>
          <a:cs typeface="Hiragino Sans GB W6"/>
        </a:defRPr>
      </a:lvl3pPr>
      <a:lvl4pPr marL="1600200" indent="-228600" algn="l" rtl="0" fontAlgn="base">
        <a:spcBef>
          <a:spcPct val="20000"/>
        </a:spcBef>
        <a:spcAft>
          <a:spcPct val="0"/>
        </a:spcAft>
        <a:buFont typeface="Arial" charset="0"/>
        <a:buChar char="–"/>
        <a:defRPr kumimoji="1" sz="2000" kern="1200">
          <a:solidFill>
            <a:schemeClr val="tx1"/>
          </a:solidFill>
          <a:latin typeface="+mn-lt"/>
          <a:ea typeface="+mn-ea"/>
          <a:cs typeface="Hiragino Sans GB W6"/>
        </a:defRPr>
      </a:lvl4pPr>
      <a:lvl5pPr marL="2057400" indent="-228600" algn="l" rtl="0" fontAlgn="base">
        <a:spcBef>
          <a:spcPct val="20000"/>
        </a:spcBef>
        <a:spcAft>
          <a:spcPct val="0"/>
        </a:spcAft>
        <a:buFont typeface="Arial" charset="0"/>
        <a:buChar char="»"/>
        <a:defRPr kumimoji="1" sz="2000" kern="1200">
          <a:solidFill>
            <a:schemeClr val="tx1"/>
          </a:solidFill>
          <a:latin typeface="+mn-lt"/>
          <a:ea typeface="+mn-ea"/>
          <a:cs typeface="Hiragino Sans GB W6"/>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8.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oleObject" Target="../embeddings/oleObject12.bin"/><Relationship Id="rId4" Type="http://schemas.openxmlformats.org/officeDocument/2006/relationships/oleObject" Target="../embeddings/oleObject11.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9.v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9.bin"/><Relationship Id="rId5" Type="http://schemas.openxmlformats.org/officeDocument/2006/relationships/oleObject" Target="../embeddings/oleObject18.bin"/><Relationship Id="rId4" Type="http://schemas.openxmlformats.org/officeDocument/2006/relationships/oleObject" Target="../embeddings/oleObject17.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1.vml"/></Relationships>
</file>

<file path=ppt/slides/_rels/slide32.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video" Target="NUL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4.xml"/><Relationship Id="rId1" Type="http://schemas.openxmlformats.org/officeDocument/2006/relationships/video" Target="NULL" TargetMode="Externa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5.bin"/><Relationship Id="rId5" Type="http://schemas.openxmlformats.org/officeDocument/2006/relationships/oleObject" Target="../embeddings/oleObject24.bin"/><Relationship Id="rId4" Type="http://schemas.openxmlformats.org/officeDocument/2006/relationships/oleObject" Target="../embeddings/oleObject23.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3.v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Box 3"/>
          <p:cNvSpPr txBox="1">
            <a:spLocks noChangeArrowheads="1"/>
          </p:cNvSpPr>
          <p:nvPr/>
        </p:nvSpPr>
        <p:spPr bwMode="auto">
          <a:xfrm>
            <a:off x="900113" y="1700213"/>
            <a:ext cx="6119812" cy="923925"/>
          </a:xfrm>
          <a:prstGeom prst="rect">
            <a:avLst/>
          </a:prstGeom>
          <a:noFill/>
          <a:ln w="9525">
            <a:noFill/>
            <a:miter lim="800000"/>
            <a:headEnd/>
            <a:tailEnd/>
          </a:ln>
        </p:spPr>
        <p:txBody>
          <a:bodyPr>
            <a:spAutoFit/>
          </a:bodyPr>
          <a:lstStyle/>
          <a:p>
            <a:pPr>
              <a:defRPr/>
            </a:pPr>
            <a:r>
              <a:rPr lang="zh-CN" altLang="en-US" sz="5400" spc="10" dirty="0">
                <a:solidFill>
                  <a:srgbClr val="0000FF"/>
                </a:solidFill>
                <a:effectLst>
                  <a:glow rad="76200">
                    <a:srgbClr val="FF00FF">
                      <a:alpha val="97000"/>
                    </a:srgbClr>
                  </a:glow>
                  <a:outerShdw blurRad="50800" dist="38100" dir="2700000" algn="tl" rotWithShape="0">
                    <a:srgbClr val="000000">
                      <a:alpha val="43000"/>
                    </a:srgbClr>
                  </a:outerShdw>
                </a:effectLst>
                <a:latin typeface="Calibri" pitchFamily="34" charset="0"/>
                <a:ea typeface="华文琥珀"/>
              </a:rPr>
              <a:t>数字图像处理实验</a:t>
            </a:r>
            <a:endParaRPr lang="zh-CN" altLang="en-US" sz="5400" spc="10" dirty="0">
              <a:solidFill>
                <a:srgbClr val="0000FF"/>
              </a:solidFill>
              <a:effectLst>
                <a:glow rad="76200">
                  <a:srgbClr val="FF00FF">
                    <a:alpha val="97000"/>
                  </a:srgbClr>
                </a:glow>
                <a:outerShdw blurRad="50800" dist="38100" dir="2700000" algn="tl" rotWithShape="0">
                  <a:srgbClr val="000000">
                    <a:alpha val="43000"/>
                  </a:srgbClr>
                </a:outerShdw>
              </a:effectLst>
              <a:latin typeface="Calibri" pitchFamily="34" charset="0"/>
              <a:ea typeface="华文琥珀"/>
            </a:endParaRPr>
          </a:p>
        </p:txBody>
      </p:sp>
      <p:sp>
        <p:nvSpPr>
          <p:cNvPr id="27650" name="TextBox 4"/>
          <p:cNvSpPr txBox="1">
            <a:spLocks noChangeArrowheads="1"/>
          </p:cNvSpPr>
          <p:nvPr/>
        </p:nvSpPr>
        <p:spPr bwMode="auto">
          <a:xfrm>
            <a:off x="3779838" y="3213100"/>
            <a:ext cx="3455987" cy="1630363"/>
          </a:xfrm>
          <a:prstGeom prst="rect">
            <a:avLst/>
          </a:prstGeom>
          <a:noFill/>
          <a:ln w="9525">
            <a:noFill/>
            <a:miter lim="800000"/>
            <a:headEnd/>
            <a:tailEnd/>
          </a:ln>
        </p:spPr>
        <p:txBody>
          <a:bodyPr>
            <a:spAutoFit/>
          </a:bodyPr>
          <a:lstStyle/>
          <a:p>
            <a:r>
              <a:rPr lang="zh-CN" altLang="en-US" sz="4400">
                <a:solidFill>
                  <a:schemeClr val="bg1"/>
                </a:solidFill>
                <a:latin typeface="Weibei SC Bold"/>
                <a:ea typeface="华文隶书"/>
                <a:cs typeface="Weibei SC Bold"/>
              </a:rPr>
              <a:t>第</a:t>
            </a:r>
            <a:r>
              <a:rPr lang="en-US" altLang="zh-CN" sz="4400">
                <a:solidFill>
                  <a:schemeClr val="bg1"/>
                </a:solidFill>
                <a:latin typeface="Weibei SC Bold"/>
                <a:ea typeface="华文隶书"/>
                <a:cs typeface="Weibei SC Bold"/>
              </a:rPr>
              <a:t>1</a:t>
            </a:r>
            <a:r>
              <a:rPr lang="zh-CN" altLang="en-US" sz="4400">
                <a:solidFill>
                  <a:schemeClr val="bg1"/>
                </a:solidFill>
                <a:latin typeface="Weibei SC Bold"/>
                <a:ea typeface="华文隶书"/>
                <a:cs typeface="Weibei SC Bold"/>
              </a:rPr>
              <a:t>讲</a:t>
            </a:r>
            <a:endParaRPr lang="en-US" altLang="zh-CN" sz="2400">
              <a:solidFill>
                <a:schemeClr val="bg1"/>
              </a:solidFill>
              <a:latin typeface="Weibei SC Bold"/>
              <a:ea typeface="华文隶书"/>
              <a:cs typeface="Weibei SC Bold"/>
            </a:endParaRPr>
          </a:p>
          <a:p>
            <a:endParaRPr lang="en-US" altLang="zh-CN" sz="2800">
              <a:solidFill>
                <a:schemeClr val="bg1"/>
              </a:solidFill>
              <a:latin typeface="Weibei SC Bold"/>
              <a:ea typeface="华文隶书"/>
              <a:cs typeface="Weibei SC Bold"/>
            </a:endParaRPr>
          </a:p>
          <a:p>
            <a:r>
              <a:rPr lang="zh-CN" altLang="en-US" sz="2800">
                <a:solidFill>
                  <a:schemeClr val="bg1"/>
                </a:solidFill>
                <a:latin typeface="Weibei SC Bold"/>
                <a:ea typeface="华文隶书"/>
                <a:cs typeface="Weibei SC Bold"/>
              </a:rPr>
              <a:t>数字图像的</a:t>
            </a:r>
            <a:r>
              <a:rPr lang="zh-CN" altLang="en-US" sz="2400">
                <a:solidFill>
                  <a:schemeClr val="bg1"/>
                </a:solidFill>
                <a:latin typeface="Weibei SC Bold"/>
                <a:ea typeface="华文隶书"/>
                <a:cs typeface="Weibei SC Bold"/>
              </a:rPr>
              <a:t>基本概念</a:t>
            </a:r>
            <a:endParaRPr lang="en-US" altLang="zh-CN" sz="2400">
              <a:solidFill>
                <a:schemeClr val="bg1"/>
              </a:solidFill>
              <a:latin typeface="Weibei SC Bold"/>
              <a:ea typeface="华文隶书"/>
              <a:cs typeface="Weibei SC Bo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1.4matlab</a:t>
            </a:r>
            <a:r>
              <a:rPr b="1" spc="50" smtClean="0">
                <a:ln w="11430"/>
                <a:solidFill>
                  <a:srgbClr val="FF0000"/>
                </a:solidFill>
                <a:effectLst>
                  <a:outerShdw blurRad="76200" dist="50800" dir="5400000" algn="tl" rotWithShape="0">
                    <a:srgbClr val="000000">
                      <a:alpha val="65000"/>
                    </a:srgbClr>
                  </a:outerShdw>
                </a:effectLst>
              </a:rPr>
              <a:t>搜索路径</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3" name="内容占位符 2"/>
          <p:cNvSpPr>
            <a:spLocks noGrp="1"/>
          </p:cNvSpPr>
          <p:nvPr>
            <p:ph idx="1"/>
          </p:nvPr>
        </p:nvSpPr>
        <p:spPr>
          <a:xfrm>
            <a:off x="457200" y="1341438"/>
            <a:ext cx="8229600" cy="5256212"/>
          </a:xfrm>
        </p:spPr>
        <p:txBody>
          <a:bodyPr/>
          <a:lstStyle/>
          <a:p>
            <a:pPr marL="457200" indent="-457200">
              <a:lnSpc>
                <a:spcPct val="120000"/>
              </a:lnSpc>
              <a:buFont typeface="+mj-lt"/>
              <a:buAutoNum type="arabicPeriod"/>
              <a:defRPr/>
            </a:pPr>
            <a:r>
              <a:rPr lang="zh-CN" altLang="en-US" sz="2400" dirty="0" smtClean="0"/>
              <a:t>命令执行顺序</a:t>
            </a:r>
          </a:p>
          <a:p>
            <a:pPr lvl="1">
              <a:defRPr/>
            </a:pPr>
            <a:r>
              <a:rPr lang="en-US" altLang="zh-CN" sz="1800" dirty="0">
                <a:cs typeface="宋体" charset="0"/>
              </a:rPr>
              <a:t>MATLAB</a:t>
            </a:r>
            <a:r>
              <a:rPr lang="zh-CN" altLang="en-US" sz="1800" dirty="0" smtClean="0">
                <a:cs typeface="宋体" charset="0"/>
              </a:rPr>
              <a:t>的文件通过</a:t>
            </a:r>
            <a:r>
              <a:rPr lang="zh-CN" altLang="en-US" sz="1800" dirty="0">
                <a:cs typeface="宋体" charset="0"/>
              </a:rPr>
              <a:t>不同的路径进行组织和</a:t>
            </a:r>
            <a:r>
              <a:rPr lang="zh-CN" altLang="en-US" sz="1800" dirty="0" smtClean="0">
                <a:cs typeface="宋体" charset="0"/>
              </a:rPr>
              <a:t>管理。</a:t>
            </a:r>
            <a:r>
              <a:rPr lang="zh-CN" altLang="en-US" sz="1800" dirty="0">
                <a:cs typeface="宋体" charset="0"/>
              </a:rPr>
              <a:t>当用户在命令窗口输入一条</a:t>
            </a:r>
            <a:r>
              <a:rPr lang="zh-CN" altLang="en-US" sz="1800" dirty="0" smtClean="0">
                <a:cs typeface="宋体" charset="0"/>
              </a:rPr>
              <a:t>命令，</a:t>
            </a:r>
            <a:r>
              <a:rPr lang="en-US" altLang="zh-CN" sz="1800" dirty="0">
                <a:cs typeface="宋体" charset="0"/>
              </a:rPr>
              <a:t>MATLAB</a:t>
            </a:r>
            <a:r>
              <a:rPr lang="zh-CN" altLang="en-US" sz="1800" dirty="0">
                <a:cs typeface="宋体" charset="0"/>
              </a:rPr>
              <a:t>将按照下列顺序搜索所输入的命令。</a:t>
            </a:r>
            <a:endParaRPr lang="en-US" altLang="zh-CN" sz="1800" dirty="0">
              <a:cs typeface="宋体" charset="0"/>
            </a:endParaRPr>
          </a:p>
          <a:p>
            <a:pPr lvl="2">
              <a:defRPr/>
            </a:pPr>
            <a:r>
              <a:rPr lang="zh-CN" altLang="en-US" sz="1800" dirty="0" smtClean="0">
                <a:cs typeface="+mn-cs"/>
              </a:rPr>
              <a:t>检查该</a:t>
            </a:r>
            <a:r>
              <a:rPr lang="zh-CN" altLang="en-US" sz="1800" dirty="0">
                <a:cs typeface="+mn-cs"/>
              </a:rPr>
              <a:t>命令是不是一个变量。</a:t>
            </a:r>
            <a:endParaRPr lang="en-US" altLang="zh-CN" sz="1800" dirty="0">
              <a:cs typeface="+mn-cs"/>
            </a:endParaRPr>
          </a:p>
          <a:p>
            <a:pPr lvl="2">
              <a:defRPr/>
            </a:pPr>
            <a:r>
              <a:rPr lang="zh-CN" altLang="en-US" sz="1800" dirty="0" smtClean="0">
                <a:cs typeface="+mn-cs"/>
              </a:rPr>
              <a:t>检查该</a:t>
            </a:r>
            <a:r>
              <a:rPr lang="zh-CN" altLang="en-US" sz="1800" dirty="0">
                <a:cs typeface="+mn-cs"/>
              </a:rPr>
              <a:t>命令是不是一个内部函数。</a:t>
            </a:r>
            <a:endParaRPr lang="en-US" altLang="zh-CN" sz="1800" dirty="0">
              <a:cs typeface="+mn-cs"/>
            </a:endParaRPr>
          </a:p>
          <a:p>
            <a:pPr lvl="2">
              <a:defRPr/>
            </a:pPr>
            <a:r>
              <a:rPr lang="zh-CN" altLang="en-US" sz="1800" dirty="0" smtClean="0">
                <a:cs typeface="+mn-cs"/>
              </a:rPr>
              <a:t>检查该命令是否为</a:t>
            </a:r>
            <a:r>
              <a:rPr lang="zh-CN" altLang="en-US" sz="1800" dirty="0">
                <a:cs typeface="+mn-cs"/>
              </a:rPr>
              <a:t>当前目录下的</a:t>
            </a:r>
            <a:r>
              <a:rPr lang="en-US" altLang="zh-CN" sz="1800" dirty="0">
                <a:cs typeface="+mn-cs"/>
              </a:rPr>
              <a:t>M</a:t>
            </a:r>
            <a:r>
              <a:rPr lang="zh-CN" altLang="en-US" sz="1800" dirty="0">
                <a:cs typeface="+mn-cs"/>
              </a:rPr>
              <a:t>文件。</a:t>
            </a:r>
            <a:endParaRPr lang="en-US" altLang="zh-CN" sz="1800" dirty="0">
              <a:cs typeface="+mn-cs"/>
            </a:endParaRPr>
          </a:p>
          <a:p>
            <a:pPr lvl="2">
              <a:defRPr/>
            </a:pPr>
            <a:r>
              <a:rPr lang="zh-CN" altLang="en-US" sz="1800" dirty="0" smtClean="0">
                <a:cs typeface="+mn-cs"/>
              </a:rPr>
              <a:t>检查该命令是否为</a:t>
            </a:r>
            <a:r>
              <a:rPr lang="en-US" altLang="zh-CN" sz="1800" dirty="0">
                <a:cs typeface="+mn-cs"/>
              </a:rPr>
              <a:t>MATLAB</a:t>
            </a:r>
            <a:r>
              <a:rPr lang="zh-CN" altLang="en-US" sz="1800" dirty="0">
                <a:cs typeface="+mn-cs"/>
              </a:rPr>
              <a:t>搜索路径中其他目录下的</a:t>
            </a:r>
            <a:r>
              <a:rPr lang="en-US" altLang="zh-CN" sz="1800" dirty="0">
                <a:cs typeface="+mn-cs"/>
              </a:rPr>
              <a:t>M</a:t>
            </a:r>
            <a:r>
              <a:rPr lang="zh-CN" altLang="en-US" sz="1800" dirty="0">
                <a:cs typeface="+mn-cs"/>
              </a:rPr>
              <a:t>文件。</a:t>
            </a:r>
            <a:endParaRPr lang="en-US" altLang="zh-CN" sz="1800" dirty="0">
              <a:cs typeface="+mn-cs"/>
            </a:endParaRPr>
          </a:p>
          <a:p>
            <a:pPr marL="457200" lvl="1" indent="-457200">
              <a:lnSpc>
                <a:spcPct val="120000"/>
              </a:lnSpc>
              <a:buFont typeface="+mj-lt"/>
              <a:buAutoNum type="arabicPeriod" startAt="2"/>
              <a:defRPr/>
            </a:pPr>
            <a:r>
              <a:rPr lang="zh-CN" altLang="en-US" sz="2400" dirty="0" smtClean="0">
                <a:cs typeface="宋体" charset="0"/>
              </a:rPr>
              <a:t>设置搜索路径</a:t>
            </a:r>
          </a:p>
          <a:p>
            <a:pPr marL="400050" lvl="1" indent="0">
              <a:buFont typeface="Arial" charset="0"/>
              <a:buNone/>
              <a:defRPr/>
            </a:pPr>
            <a:r>
              <a:rPr lang="zh-CN" altLang="en-US" sz="2000" dirty="0">
                <a:cs typeface="宋体" charset="0"/>
              </a:rPr>
              <a:t>（</a:t>
            </a:r>
            <a:r>
              <a:rPr lang="en-US" altLang="zh-CN" sz="2000" dirty="0">
                <a:cs typeface="宋体" charset="0"/>
              </a:rPr>
              <a:t>1</a:t>
            </a:r>
            <a:r>
              <a:rPr lang="zh-CN" altLang="en-US" sz="2000" dirty="0">
                <a:cs typeface="宋体" charset="0"/>
              </a:rPr>
              <a:t>）用</a:t>
            </a:r>
            <a:r>
              <a:rPr lang="en-US" altLang="zh-CN" sz="2000" dirty="0">
                <a:cs typeface="宋体" charset="0"/>
              </a:rPr>
              <a:t>path</a:t>
            </a:r>
            <a:r>
              <a:rPr lang="zh-CN" altLang="en-US" sz="2000" dirty="0">
                <a:cs typeface="宋体" charset="0"/>
              </a:rPr>
              <a:t>命令设置搜索路径</a:t>
            </a:r>
            <a:endParaRPr lang="en-US" altLang="zh-CN" sz="2000" dirty="0">
              <a:cs typeface="宋体" charset="0"/>
            </a:endParaRPr>
          </a:p>
          <a:p>
            <a:pPr marL="400050" lvl="1" indent="0">
              <a:buFont typeface="Arial" charset="0"/>
              <a:buNone/>
              <a:defRPr/>
            </a:pPr>
            <a:r>
              <a:rPr lang="zh-CN" altLang="en-US" sz="2000" dirty="0" smtClean="0">
                <a:cs typeface="宋体" charset="0"/>
              </a:rPr>
              <a:t>	例如</a:t>
            </a:r>
            <a:r>
              <a:rPr lang="zh-CN" altLang="en-US" sz="2000" dirty="0">
                <a:cs typeface="宋体" charset="0"/>
              </a:rPr>
              <a:t>，将用户目录</a:t>
            </a:r>
            <a:r>
              <a:rPr lang="en-US" altLang="zh-CN" sz="2000" dirty="0">
                <a:cs typeface="宋体" charset="0"/>
              </a:rPr>
              <a:t>c:\</a:t>
            </a:r>
            <a:r>
              <a:rPr lang="en-US" altLang="zh-CN" sz="2000" dirty="0" err="1">
                <a:cs typeface="宋体" charset="0"/>
              </a:rPr>
              <a:t>mydir</a:t>
            </a:r>
            <a:r>
              <a:rPr lang="zh-CN" altLang="en-US" sz="2000" dirty="0">
                <a:cs typeface="宋体" charset="0"/>
              </a:rPr>
              <a:t>加到搜索路径下：</a:t>
            </a:r>
            <a:endParaRPr lang="en-US" altLang="zh-CN" sz="2000" dirty="0">
              <a:cs typeface="宋体" charset="0"/>
            </a:endParaRPr>
          </a:p>
          <a:p>
            <a:pPr marL="400050" lvl="1" indent="0">
              <a:buFont typeface="Arial" charset="0"/>
              <a:buNone/>
              <a:defRPr/>
            </a:pPr>
            <a:r>
              <a:rPr lang="en-US" altLang="zh-CN" sz="2000" dirty="0" smtClean="0">
                <a:cs typeface="宋体" charset="0"/>
              </a:rPr>
              <a:t>	path</a:t>
            </a:r>
            <a:r>
              <a:rPr lang="en-US" altLang="zh-CN" sz="2000" dirty="0">
                <a:cs typeface="宋体" charset="0"/>
              </a:rPr>
              <a:t>(</a:t>
            </a:r>
            <a:r>
              <a:rPr lang="en-US" altLang="zh-CN" sz="2000" dirty="0" err="1">
                <a:cs typeface="宋体" charset="0"/>
              </a:rPr>
              <a:t>path,'e</a:t>
            </a:r>
            <a:r>
              <a:rPr lang="en-US" altLang="zh-CN" sz="2000" dirty="0">
                <a:cs typeface="宋体" charset="0"/>
              </a:rPr>
              <a:t>:\</a:t>
            </a:r>
            <a:r>
              <a:rPr lang="en-US" altLang="zh-CN" sz="2000" dirty="0" err="1">
                <a:cs typeface="宋体" charset="0"/>
              </a:rPr>
              <a:t>matlab</a:t>
            </a:r>
            <a:r>
              <a:rPr lang="en-US" altLang="zh-CN" sz="2000" dirty="0">
                <a:cs typeface="宋体" charset="0"/>
              </a:rPr>
              <a:t>\work')</a:t>
            </a:r>
          </a:p>
          <a:p>
            <a:pPr marL="400050" lvl="1" indent="0">
              <a:buFont typeface="Arial" charset="0"/>
              <a:buNone/>
              <a:defRPr/>
            </a:pPr>
            <a:r>
              <a:rPr lang="zh-CN" altLang="en-US" sz="2000" dirty="0">
                <a:cs typeface="宋体" charset="0"/>
              </a:rPr>
              <a:t>（</a:t>
            </a:r>
            <a:r>
              <a:rPr lang="en-US" altLang="zh-CN" sz="2000" dirty="0">
                <a:cs typeface="宋体" charset="0"/>
              </a:rPr>
              <a:t>2</a:t>
            </a:r>
            <a:r>
              <a:rPr lang="zh-CN" altLang="en-US" sz="2000" dirty="0">
                <a:cs typeface="宋体" charset="0"/>
              </a:rPr>
              <a:t>）用对话框设置搜索路径</a:t>
            </a:r>
            <a:r>
              <a:rPr lang="en-US" altLang="zh-CN" sz="2000" dirty="0">
                <a:cs typeface="宋体" charset="0"/>
              </a:rPr>
              <a:t> </a:t>
            </a:r>
          </a:p>
          <a:p>
            <a:pPr marL="400050" lvl="1" indent="0">
              <a:buFont typeface="Arial" charset="0"/>
              <a:buNone/>
              <a:defRPr/>
            </a:pPr>
            <a:r>
              <a:rPr lang="zh-CN" altLang="en-US" sz="2000" dirty="0" smtClean="0">
                <a:cs typeface="宋体" charset="0"/>
              </a:rPr>
              <a:t>	在</a:t>
            </a:r>
            <a:r>
              <a:rPr lang="en-US" altLang="zh-CN" sz="2000" dirty="0" smtClean="0">
                <a:cs typeface="宋体" charset="0"/>
              </a:rPr>
              <a:t>MATLAB</a:t>
            </a:r>
            <a:r>
              <a:rPr lang="zh-CN" altLang="en-US" sz="2000" dirty="0" smtClean="0">
                <a:cs typeface="宋体" charset="0"/>
              </a:rPr>
              <a:t>的</a:t>
            </a:r>
            <a:r>
              <a:rPr lang="en-US" altLang="zh-CN" sz="2000" dirty="0">
                <a:cs typeface="宋体" charset="0"/>
              </a:rPr>
              <a:t>File</a:t>
            </a:r>
            <a:r>
              <a:rPr lang="zh-CN" altLang="en-US" sz="2000" dirty="0">
                <a:cs typeface="宋体" charset="0"/>
              </a:rPr>
              <a:t>菜单中选择</a:t>
            </a:r>
            <a:r>
              <a:rPr lang="en-US" altLang="zh-CN" sz="2000" dirty="0">
                <a:cs typeface="宋体" charset="0"/>
              </a:rPr>
              <a:t>Set Path</a:t>
            </a:r>
            <a:r>
              <a:rPr lang="zh-CN" altLang="en-US" sz="2000" dirty="0">
                <a:cs typeface="宋体" charset="0"/>
              </a:rPr>
              <a:t>命令</a:t>
            </a:r>
            <a:r>
              <a:rPr lang="zh-CN" altLang="en-US" sz="2000" dirty="0" smtClean="0">
                <a:cs typeface="宋体" charset="0"/>
              </a:rPr>
              <a:t>或在命令窗口执行</a:t>
            </a:r>
            <a:r>
              <a:rPr lang="en-US" altLang="zh-CN" sz="2000" dirty="0" err="1">
                <a:cs typeface="宋体" charset="0"/>
              </a:rPr>
              <a:t>pathtool</a:t>
            </a:r>
            <a:r>
              <a:rPr lang="zh-CN" altLang="en-US" sz="2000" dirty="0">
                <a:cs typeface="宋体" charset="0"/>
              </a:rPr>
              <a:t>命令</a:t>
            </a:r>
            <a:endParaRPr lang="en-US" altLang="zh-CN" sz="1100" dirty="0">
              <a:cs typeface="宋体" charset="0"/>
            </a:endParaRPr>
          </a:p>
          <a:p>
            <a:pPr lvl="2" indent="0">
              <a:lnSpc>
                <a:spcPct val="150000"/>
              </a:lnSpc>
              <a:buFont typeface="Arial" charset="0"/>
              <a:buNone/>
              <a:defRPr/>
            </a:pPr>
            <a:endParaRPr lang="zh-CN" altLang="en-US" sz="1200" b="1" dirty="0">
              <a:solidFill>
                <a:srgbClr val="000000"/>
              </a:solidFill>
              <a:latin typeface="微软雅黑" charset="0"/>
              <a:cs typeface="+mn-cs"/>
            </a:endParaRPr>
          </a:p>
        </p:txBody>
      </p:sp>
      <p:sp>
        <p:nvSpPr>
          <p:cNvPr id="36868"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F6AF872-3C2F-4319-9618-416C5F2DC23C}" type="datetime1">
              <a:rPr lang="zh-CN" altLang="en-US"/>
              <a:pPr fontAlgn="base">
                <a:spcBef>
                  <a:spcPct val="0"/>
                </a:spcBef>
                <a:spcAft>
                  <a:spcPct val="0"/>
                </a:spcAft>
              </a:pPr>
              <a:t>2018-2-1</a:t>
            </a:fld>
            <a:endParaRPr lang="en-US" altLang="zh-CN"/>
          </a:p>
        </p:txBody>
      </p:sp>
      <p:sp>
        <p:nvSpPr>
          <p:cNvPr id="36869"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36870"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295C96E-1BD8-472B-B4A3-27B4A856ACE5}" type="slidenum">
              <a:rPr/>
              <a:pPr fontAlgn="base">
                <a:spcBef>
                  <a:spcPct val="0"/>
                </a:spcBef>
                <a:spcAft>
                  <a:spcPct val="0"/>
                </a:spcAft>
              </a:pPr>
              <a:t>10</a:t>
            </a:fld>
            <a:endParaRPr lang="en-US" altLang="zh-C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1.5matlab</a:t>
            </a:r>
            <a:r>
              <a:rPr b="1" spc="50" smtClean="0">
                <a:ln w="11430"/>
                <a:solidFill>
                  <a:srgbClr val="FF0000"/>
                </a:solidFill>
                <a:effectLst>
                  <a:outerShdw blurRad="76200" dist="50800" dir="5400000" algn="tl" rotWithShape="0">
                    <a:srgbClr val="000000">
                      <a:alpha val="65000"/>
                    </a:srgbClr>
                  </a:outerShdw>
                </a:effectLst>
              </a:rPr>
              <a:t>帮助功能</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3" name="内容占位符 2"/>
          <p:cNvSpPr>
            <a:spLocks noGrp="1"/>
          </p:cNvSpPr>
          <p:nvPr>
            <p:ph idx="1"/>
          </p:nvPr>
        </p:nvSpPr>
        <p:spPr>
          <a:xfrm>
            <a:off x="457200" y="1341438"/>
            <a:ext cx="8229600" cy="5256212"/>
          </a:xfrm>
        </p:spPr>
        <p:txBody>
          <a:bodyPr/>
          <a:lstStyle/>
          <a:p>
            <a:pPr marL="457200" indent="-457200">
              <a:lnSpc>
                <a:spcPct val="120000"/>
              </a:lnSpc>
              <a:buFont typeface="+mj-lt"/>
              <a:buAutoNum type="arabicPeriod"/>
              <a:defRPr/>
            </a:pPr>
            <a:r>
              <a:rPr lang="zh-CN" altLang="en-US" sz="2400" dirty="0" smtClean="0"/>
              <a:t>帮助界面</a:t>
            </a:r>
          </a:p>
          <a:p>
            <a:pPr lvl="1">
              <a:defRPr/>
            </a:pPr>
            <a:r>
              <a:rPr lang="zh-CN" altLang="en-US" sz="1800" dirty="0" smtClean="0">
                <a:cs typeface="宋体" charset="0"/>
              </a:rPr>
              <a:t>通过三种方式进入</a:t>
            </a:r>
            <a:r>
              <a:rPr lang="en-US" altLang="zh-CN" sz="1800" dirty="0" smtClean="0">
                <a:cs typeface="宋体" charset="0"/>
              </a:rPr>
              <a:t>MATLAB</a:t>
            </a:r>
            <a:r>
              <a:rPr lang="zh-CN" altLang="en-US" sz="1800" dirty="0" smtClean="0">
                <a:cs typeface="宋体" charset="0"/>
              </a:rPr>
              <a:t>帮助界面</a:t>
            </a:r>
            <a:endParaRPr lang="en-US" altLang="zh-CN" sz="1800" dirty="0">
              <a:cs typeface="宋体" charset="0"/>
            </a:endParaRPr>
          </a:p>
          <a:p>
            <a:pPr lvl="2">
              <a:defRPr/>
            </a:pPr>
            <a:r>
              <a:rPr lang="zh-CN" altLang="en-US" sz="1800" dirty="0">
                <a:cs typeface="+mn-cs"/>
              </a:rPr>
              <a:t>单击</a:t>
            </a:r>
            <a:r>
              <a:rPr lang="en-US" altLang="zh-CN" sz="1800" dirty="0">
                <a:cs typeface="+mn-cs"/>
              </a:rPr>
              <a:t>MATLAB</a:t>
            </a:r>
            <a:r>
              <a:rPr lang="zh-CN" altLang="en-US" sz="1800" dirty="0">
                <a:cs typeface="+mn-cs"/>
              </a:rPr>
              <a:t>主窗口工具栏中的</a:t>
            </a:r>
            <a:r>
              <a:rPr lang="en-US" altLang="zh-CN" sz="1800" dirty="0">
                <a:cs typeface="+mn-cs"/>
              </a:rPr>
              <a:t>Help</a:t>
            </a:r>
            <a:r>
              <a:rPr lang="zh-CN" altLang="en-US" sz="1800" dirty="0">
                <a:cs typeface="+mn-cs"/>
              </a:rPr>
              <a:t>按钮。</a:t>
            </a:r>
            <a:endParaRPr lang="en-US" altLang="zh-CN" sz="1800" dirty="0">
              <a:cs typeface="+mn-cs"/>
            </a:endParaRPr>
          </a:p>
          <a:p>
            <a:pPr lvl="2">
              <a:defRPr/>
            </a:pPr>
            <a:r>
              <a:rPr lang="zh-CN" altLang="en-US" sz="1800" dirty="0" smtClean="0">
                <a:cs typeface="+mn-cs"/>
              </a:rPr>
              <a:t>在命令窗</a:t>
            </a:r>
            <a:r>
              <a:rPr lang="zh-CN" altLang="en-US" sz="1800" dirty="0">
                <a:cs typeface="+mn-cs"/>
              </a:rPr>
              <a:t>口中输入“</a:t>
            </a:r>
            <a:r>
              <a:rPr lang="en-US" altLang="zh-CN" sz="1800" dirty="0" err="1">
                <a:cs typeface="+mn-cs"/>
              </a:rPr>
              <a:t>helpwin</a:t>
            </a:r>
            <a:r>
              <a:rPr lang="zh-CN" altLang="en-US" sz="1800" dirty="0">
                <a:cs typeface="+mn-cs"/>
              </a:rPr>
              <a:t>”、“</a:t>
            </a:r>
            <a:r>
              <a:rPr lang="en-US" altLang="zh-CN" sz="1800" dirty="0">
                <a:cs typeface="+mn-cs"/>
              </a:rPr>
              <a:t>helpdesk</a:t>
            </a:r>
            <a:r>
              <a:rPr lang="zh-CN" altLang="en-US" sz="1800" dirty="0">
                <a:cs typeface="+mn-cs"/>
              </a:rPr>
              <a:t>”或“</a:t>
            </a:r>
            <a:r>
              <a:rPr lang="en-US" altLang="zh-CN" sz="1800" dirty="0">
                <a:cs typeface="+mn-cs"/>
              </a:rPr>
              <a:t>doc</a:t>
            </a:r>
            <a:r>
              <a:rPr lang="zh-CN" altLang="en-US" sz="1800" dirty="0">
                <a:cs typeface="+mn-cs"/>
              </a:rPr>
              <a:t>”命令。</a:t>
            </a:r>
            <a:endParaRPr lang="en-US" altLang="zh-CN" sz="1800" dirty="0">
              <a:cs typeface="+mn-cs"/>
            </a:endParaRPr>
          </a:p>
          <a:p>
            <a:pPr lvl="2">
              <a:defRPr/>
            </a:pPr>
            <a:r>
              <a:rPr lang="zh-CN" altLang="en-US" sz="1800" dirty="0" smtClean="0">
                <a:cs typeface="+mn-cs"/>
              </a:rPr>
              <a:t>选择</a:t>
            </a:r>
            <a:r>
              <a:rPr lang="en-US" altLang="zh-CN" sz="1800" dirty="0">
                <a:cs typeface="+mn-cs"/>
              </a:rPr>
              <a:t>Help</a:t>
            </a:r>
            <a:r>
              <a:rPr lang="zh-CN" altLang="en-US" sz="1800" dirty="0">
                <a:cs typeface="+mn-cs"/>
              </a:rPr>
              <a:t>菜单中的“</a:t>
            </a:r>
            <a:r>
              <a:rPr lang="en-US" altLang="zh-CN" sz="1800" dirty="0">
                <a:cs typeface="+mn-cs"/>
              </a:rPr>
              <a:t>MATLAB Help</a:t>
            </a:r>
            <a:r>
              <a:rPr lang="zh-CN" altLang="en-US" sz="1800" dirty="0">
                <a:cs typeface="+mn-cs"/>
              </a:rPr>
              <a:t>”选项</a:t>
            </a:r>
            <a:r>
              <a:rPr lang="zh-CN" altLang="en-US" dirty="0">
                <a:cs typeface="+mn-cs"/>
              </a:rPr>
              <a:t>。</a:t>
            </a:r>
          </a:p>
          <a:p>
            <a:pPr marL="457200" lvl="1" indent="-457200">
              <a:lnSpc>
                <a:spcPct val="120000"/>
              </a:lnSpc>
              <a:buFont typeface="+mj-lt"/>
              <a:buAutoNum type="arabicPeriod" startAt="2"/>
              <a:defRPr/>
            </a:pPr>
            <a:r>
              <a:rPr lang="zh-CN" altLang="en-US" sz="2400" dirty="0" smtClean="0">
                <a:cs typeface="宋体" charset="0"/>
              </a:rPr>
              <a:t>帮助命令</a:t>
            </a:r>
          </a:p>
          <a:p>
            <a:pPr marL="400050" lvl="1" indent="0">
              <a:buFont typeface="Arial" charset="0"/>
              <a:buNone/>
              <a:defRPr/>
            </a:pPr>
            <a:r>
              <a:rPr lang="zh-CN" altLang="en-US" sz="2000" dirty="0">
                <a:cs typeface="宋体" charset="0"/>
              </a:rPr>
              <a:t>（</a:t>
            </a:r>
            <a:r>
              <a:rPr lang="en-US" altLang="zh-CN" sz="2000" dirty="0">
                <a:cs typeface="宋体" charset="0"/>
              </a:rPr>
              <a:t>1</a:t>
            </a:r>
            <a:r>
              <a:rPr lang="zh-CN" altLang="en-US" sz="2000" dirty="0" smtClean="0">
                <a:cs typeface="宋体" charset="0"/>
              </a:rPr>
              <a:t>）</a:t>
            </a:r>
            <a:r>
              <a:rPr lang="x-none" altLang="zh-CN" sz="2000" dirty="0" smtClean="0">
                <a:cs typeface="宋体" charset="0"/>
              </a:rPr>
              <a:t>help</a:t>
            </a:r>
            <a:r>
              <a:rPr lang="zh-CN" altLang="en-US" sz="2000" dirty="0" smtClean="0">
                <a:cs typeface="宋体" charset="0"/>
              </a:rPr>
              <a:t>命令</a:t>
            </a:r>
            <a:endParaRPr lang="en-US" altLang="zh-CN" sz="2000" dirty="0">
              <a:cs typeface="宋体" charset="0"/>
            </a:endParaRPr>
          </a:p>
          <a:p>
            <a:pPr marL="400050" lvl="1" indent="0">
              <a:buFont typeface="Arial" charset="0"/>
              <a:buNone/>
              <a:defRPr/>
            </a:pPr>
            <a:r>
              <a:rPr lang="zh-CN" altLang="en-US" sz="2000" dirty="0" smtClean="0">
                <a:cs typeface="宋体" charset="0"/>
              </a:rPr>
              <a:t>	</a:t>
            </a:r>
            <a:r>
              <a:rPr lang="zh-CN" altLang="en-US" sz="1800" dirty="0" smtClean="0">
                <a:cs typeface="宋体" charset="0"/>
              </a:rPr>
              <a:t>是查询函数语</a:t>
            </a:r>
            <a:r>
              <a:rPr lang="zh-CN" altLang="en-US" sz="1800" dirty="0">
                <a:cs typeface="宋体" charset="0"/>
              </a:rPr>
              <a:t>法的最基本方法，查询信息直接显示在命令窗口。在命令窗口中直接输入</a:t>
            </a:r>
            <a:r>
              <a:rPr lang="en-US" altLang="zh-CN" sz="1800" dirty="0">
                <a:cs typeface="宋体" charset="0"/>
              </a:rPr>
              <a:t>help</a:t>
            </a:r>
            <a:r>
              <a:rPr lang="zh-CN" altLang="en-US" sz="1800" dirty="0">
                <a:cs typeface="宋体" charset="0"/>
              </a:rPr>
              <a:t>命令将会显示当前帮助系统中所包含的所有项目，即搜索路径中所有的目录名称</a:t>
            </a:r>
            <a:r>
              <a:rPr lang="zh-CN" altLang="en-US" sz="1800" dirty="0" smtClean="0">
                <a:cs typeface="宋体" charset="0"/>
              </a:rPr>
              <a:t>。</a:t>
            </a:r>
          </a:p>
          <a:p>
            <a:pPr marL="400050" lvl="1" indent="0">
              <a:buFont typeface="Arial" charset="0"/>
              <a:buNone/>
              <a:defRPr/>
            </a:pPr>
            <a:r>
              <a:rPr lang="zh-CN" altLang="en-US" sz="2000" dirty="0" smtClean="0">
                <a:cs typeface="宋体" charset="0"/>
              </a:rPr>
              <a:t>（</a:t>
            </a:r>
            <a:r>
              <a:rPr lang="en-US" altLang="zh-CN" sz="2000" dirty="0">
                <a:cs typeface="宋体" charset="0"/>
              </a:rPr>
              <a:t>2</a:t>
            </a:r>
            <a:r>
              <a:rPr lang="zh-CN" altLang="en-US" sz="2000" dirty="0" smtClean="0">
                <a:cs typeface="宋体" charset="0"/>
              </a:rPr>
              <a:t>）</a:t>
            </a:r>
            <a:r>
              <a:rPr lang="en-US" altLang="zh-CN" sz="2000" dirty="0" err="1" smtClean="0">
                <a:cs typeface="宋体" charset="0"/>
              </a:rPr>
              <a:t>lookfor</a:t>
            </a:r>
            <a:r>
              <a:rPr lang="zh-CN" altLang="en-US" sz="2000" dirty="0" smtClean="0">
                <a:cs typeface="宋体" charset="0"/>
              </a:rPr>
              <a:t>命令</a:t>
            </a:r>
            <a:r>
              <a:rPr lang="en-US" altLang="zh-CN" sz="2000" dirty="0" smtClean="0">
                <a:cs typeface="宋体" charset="0"/>
              </a:rPr>
              <a:t> </a:t>
            </a:r>
            <a:endParaRPr lang="en-US" altLang="zh-CN" sz="2000" dirty="0">
              <a:cs typeface="宋体" charset="0"/>
            </a:endParaRPr>
          </a:p>
          <a:p>
            <a:pPr lvl="2">
              <a:defRPr/>
            </a:pPr>
            <a:r>
              <a:rPr lang="zh-CN" altLang="en-US" sz="1800" dirty="0" smtClean="0">
                <a:cs typeface="+mn-cs"/>
              </a:rPr>
              <a:t>帮助用户了解</a:t>
            </a:r>
            <a:r>
              <a:rPr lang="zh-CN" altLang="en-US" sz="1800" dirty="0">
                <a:cs typeface="+mn-cs"/>
              </a:rPr>
              <a:t>函数的用法</a:t>
            </a:r>
            <a:r>
              <a:rPr lang="zh-CN" altLang="en-US" sz="1800" dirty="0" smtClean="0">
                <a:cs typeface="+mn-cs"/>
              </a:rPr>
              <a:t>。</a:t>
            </a:r>
          </a:p>
          <a:p>
            <a:pPr lvl="2">
              <a:defRPr/>
            </a:pPr>
            <a:r>
              <a:rPr lang="zh-CN" altLang="en-US" sz="1800" dirty="0" smtClean="0">
                <a:cs typeface="+mn-cs"/>
              </a:rPr>
              <a:t>例如</a:t>
            </a:r>
            <a:r>
              <a:rPr lang="zh-CN" altLang="en-US" sz="1800" dirty="0">
                <a:cs typeface="+mn-cs"/>
              </a:rPr>
              <a:t>，输入</a:t>
            </a:r>
            <a:r>
              <a:rPr lang="zh-CN" altLang="en-US" sz="1800" dirty="0" smtClean="0">
                <a:cs typeface="+mn-cs"/>
              </a:rPr>
              <a:t>命令</a:t>
            </a:r>
            <a:r>
              <a:rPr lang="en-US" altLang="zh-CN" sz="1800" dirty="0" smtClean="0">
                <a:cs typeface="+mn-cs"/>
              </a:rPr>
              <a:t>  </a:t>
            </a:r>
            <a:r>
              <a:rPr lang="en-US" altLang="zh-CN" sz="1800" dirty="0" err="1" smtClean="0">
                <a:cs typeface="+mn-cs"/>
              </a:rPr>
              <a:t>lookfor</a:t>
            </a:r>
            <a:r>
              <a:rPr lang="en-US" altLang="zh-CN" sz="1800" dirty="0" smtClean="0">
                <a:cs typeface="+mn-cs"/>
              </a:rPr>
              <a:t> </a:t>
            </a:r>
            <a:r>
              <a:rPr lang="en-US" altLang="zh-CN" sz="1800" dirty="0" err="1">
                <a:cs typeface="+mn-cs"/>
              </a:rPr>
              <a:t>fourier</a:t>
            </a:r>
            <a:endParaRPr lang="en-US" altLang="zh-CN" sz="1800" dirty="0">
              <a:cs typeface="+mn-cs"/>
            </a:endParaRPr>
          </a:p>
          <a:p>
            <a:pPr lvl="2" indent="0">
              <a:lnSpc>
                <a:spcPct val="150000"/>
              </a:lnSpc>
              <a:buFont typeface="Arial" charset="0"/>
              <a:buNone/>
              <a:defRPr/>
            </a:pPr>
            <a:endParaRPr lang="zh-CN" altLang="en-US" sz="1200" b="1" dirty="0">
              <a:solidFill>
                <a:srgbClr val="000000"/>
              </a:solidFill>
              <a:latin typeface="微软雅黑" charset="0"/>
              <a:cs typeface="+mn-cs"/>
            </a:endParaRPr>
          </a:p>
        </p:txBody>
      </p:sp>
      <p:sp>
        <p:nvSpPr>
          <p:cNvPr id="37892"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44A612A-59FD-4AE5-BEEA-F7C99A5D44AC}" type="datetime1">
              <a:rPr lang="zh-CN" altLang="en-US"/>
              <a:pPr fontAlgn="base">
                <a:spcBef>
                  <a:spcPct val="0"/>
                </a:spcBef>
                <a:spcAft>
                  <a:spcPct val="0"/>
                </a:spcAft>
              </a:pPr>
              <a:t>2018-2-1</a:t>
            </a:fld>
            <a:endParaRPr lang="en-US" altLang="zh-CN"/>
          </a:p>
        </p:txBody>
      </p:sp>
      <p:sp>
        <p:nvSpPr>
          <p:cNvPr id="37893"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37894"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7EC2B90-8298-475D-983C-65F51DE52D02}" type="slidenum">
              <a:rPr/>
              <a:pPr fontAlgn="base">
                <a:spcBef>
                  <a:spcPct val="0"/>
                </a:spcBef>
                <a:spcAft>
                  <a:spcPct val="0"/>
                </a:spcAft>
              </a:pPr>
              <a:t>11</a:t>
            </a:fld>
            <a:endParaRPr lang="en-US" altLang="zh-C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1.6matlab</a:t>
            </a:r>
            <a:r>
              <a:rPr b="1" spc="50" smtClean="0">
                <a:ln w="11430"/>
                <a:solidFill>
                  <a:srgbClr val="FF0000"/>
                </a:solidFill>
                <a:effectLst>
                  <a:outerShdw blurRad="76200" dist="50800" dir="5400000" algn="tl" rotWithShape="0">
                    <a:srgbClr val="000000">
                      <a:alpha val="65000"/>
                    </a:srgbClr>
                  </a:outerShdw>
                </a:effectLst>
              </a:rPr>
              <a:t>变量和数据操作</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3" name="内容占位符 2"/>
          <p:cNvSpPr>
            <a:spLocks noGrp="1"/>
          </p:cNvSpPr>
          <p:nvPr>
            <p:ph idx="1"/>
          </p:nvPr>
        </p:nvSpPr>
        <p:spPr>
          <a:xfrm>
            <a:off x="457200" y="1341438"/>
            <a:ext cx="8229600" cy="5256212"/>
          </a:xfrm>
        </p:spPr>
        <p:txBody>
          <a:bodyPr/>
          <a:lstStyle/>
          <a:p>
            <a:pPr marL="457200" indent="-457200">
              <a:lnSpc>
                <a:spcPct val="120000"/>
              </a:lnSpc>
              <a:buFont typeface="+mj-lt"/>
              <a:buAutoNum type="arabicPeriod"/>
              <a:defRPr/>
            </a:pPr>
            <a:r>
              <a:rPr lang="zh-CN" altLang="en-US" sz="2400" dirty="0" smtClean="0"/>
              <a:t>变量与赋值</a:t>
            </a:r>
          </a:p>
          <a:p>
            <a:pPr lvl="1">
              <a:defRPr/>
            </a:pPr>
            <a:r>
              <a:rPr lang="zh-CN" altLang="en-US" sz="1800" dirty="0" smtClean="0">
                <a:cs typeface="宋体" charset="0"/>
              </a:rPr>
              <a:t>变量名是以字母开头</a:t>
            </a:r>
            <a:r>
              <a:rPr lang="zh-CN" altLang="en-US" sz="1800" dirty="0">
                <a:cs typeface="宋体" charset="0"/>
              </a:rPr>
              <a:t>，后接字母、数字或下画线的字符序列，最多</a:t>
            </a:r>
            <a:r>
              <a:rPr lang="en-US" altLang="zh-CN" sz="1800" dirty="0">
                <a:cs typeface="宋体" charset="0"/>
              </a:rPr>
              <a:t>63</a:t>
            </a:r>
            <a:r>
              <a:rPr lang="zh-CN" altLang="en-US" sz="1800" dirty="0">
                <a:cs typeface="宋体" charset="0"/>
              </a:rPr>
              <a:t>个字</a:t>
            </a:r>
            <a:r>
              <a:rPr lang="zh-CN" altLang="en-US" sz="1800" dirty="0" smtClean="0">
                <a:cs typeface="宋体" charset="0"/>
              </a:rPr>
              <a:t>符。</a:t>
            </a:r>
            <a:r>
              <a:rPr lang="zh-CN" altLang="en-US" sz="1800" dirty="0">
                <a:cs typeface="宋体" charset="0"/>
              </a:rPr>
              <a:t>变量名区分字母的大</a:t>
            </a:r>
            <a:r>
              <a:rPr lang="zh-CN" altLang="en-US" sz="1800" dirty="0" smtClean="0">
                <a:cs typeface="宋体" charset="0"/>
              </a:rPr>
              <a:t>小写。</a:t>
            </a:r>
          </a:p>
          <a:p>
            <a:pPr lvl="1">
              <a:defRPr/>
            </a:pPr>
            <a:r>
              <a:rPr lang="zh-CN" altLang="en-US" sz="1800" dirty="0" smtClean="0">
                <a:cs typeface="宋体" charset="0"/>
              </a:rPr>
              <a:t>例如：</a:t>
            </a:r>
            <a:r>
              <a:rPr lang="en-US" altLang="zh-CN" sz="1800" dirty="0" smtClean="0">
                <a:cs typeface="宋体" charset="0"/>
              </a:rPr>
              <a:t>x</a:t>
            </a:r>
            <a:r>
              <a:rPr lang="zh-CN" altLang="en-US" sz="1800" dirty="0">
                <a:cs typeface="宋体" charset="0"/>
              </a:rPr>
              <a:t>、</a:t>
            </a:r>
            <a:r>
              <a:rPr lang="en-US" altLang="zh-CN" sz="1800" dirty="0">
                <a:cs typeface="宋体" charset="0"/>
              </a:rPr>
              <a:t>x_1</a:t>
            </a:r>
            <a:r>
              <a:rPr lang="zh-CN" altLang="en-US" sz="1800" dirty="0">
                <a:cs typeface="宋体" charset="0"/>
              </a:rPr>
              <a:t>、</a:t>
            </a:r>
            <a:r>
              <a:rPr lang="en-US" altLang="zh-CN" sz="1800" dirty="0" smtClean="0">
                <a:cs typeface="宋体" charset="0"/>
              </a:rPr>
              <a:t>xy12</a:t>
            </a:r>
            <a:r>
              <a:rPr lang="zh-CN" altLang="en-US" sz="1800" dirty="0" smtClean="0">
                <a:cs typeface="宋体" charset="0"/>
              </a:rPr>
              <a:t>、</a:t>
            </a:r>
            <a:r>
              <a:rPr lang="en-US" altLang="zh-CN" sz="1800" dirty="0" err="1">
                <a:cs typeface="宋体" charset="0"/>
              </a:rPr>
              <a:t>addr</a:t>
            </a:r>
            <a:r>
              <a:rPr lang="zh-CN" altLang="en-US" sz="1800" dirty="0">
                <a:cs typeface="宋体" charset="0"/>
              </a:rPr>
              <a:t>、</a:t>
            </a:r>
            <a:r>
              <a:rPr lang="en-US" altLang="zh-CN" sz="1800" dirty="0" err="1">
                <a:cs typeface="宋体" charset="0"/>
              </a:rPr>
              <a:t>Addr</a:t>
            </a:r>
            <a:r>
              <a:rPr lang="zh-CN" altLang="en-US" sz="1800" dirty="0">
                <a:cs typeface="宋体" charset="0"/>
              </a:rPr>
              <a:t>和</a:t>
            </a:r>
            <a:r>
              <a:rPr lang="en-US" altLang="zh-CN" sz="1800" dirty="0" smtClean="0">
                <a:cs typeface="宋体" charset="0"/>
              </a:rPr>
              <a:t>ADDR</a:t>
            </a:r>
          </a:p>
          <a:p>
            <a:pPr lvl="1">
              <a:defRPr/>
            </a:pPr>
            <a:r>
              <a:rPr lang="zh-CN" altLang="en-US" sz="1800" dirty="0" smtClean="0">
                <a:cs typeface="宋体" charset="0"/>
              </a:rPr>
              <a:t>赋值语句：</a:t>
            </a:r>
            <a:r>
              <a:rPr lang="zh-CN" altLang="en-US" sz="1800" dirty="0">
                <a:cs typeface="宋体" charset="0"/>
              </a:rPr>
              <a:t>变量</a:t>
            </a:r>
            <a:r>
              <a:rPr lang="en-US" altLang="zh-CN" sz="1800" dirty="0">
                <a:cs typeface="宋体" charset="0"/>
              </a:rPr>
              <a:t>=</a:t>
            </a:r>
            <a:r>
              <a:rPr lang="zh-CN" altLang="en-US" sz="1800" dirty="0" smtClean="0">
                <a:cs typeface="宋体" charset="0"/>
              </a:rPr>
              <a:t>表达式；</a:t>
            </a:r>
          </a:p>
          <a:p>
            <a:pPr lvl="1">
              <a:lnSpc>
                <a:spcPct val="90000"/>
              </a:lnSpc>
              <a:defRPr/>
            </a:pPr>
            <a:r>
              <a:rPr lang="zh-CN" altLang="en-US" sz="1800" dirty="0">
                <a:cs typeface="宋体" charset="0"/>
              </a:rPr>
              <a:t>在语句的最后加分号，那么，</a:t>
            </a:r>
            <a:r>
              <a:rPr lang="en-US" altLang="zh-CN" sz="1800" dirty="0">
                <a:cs typeface="宋体" charset="0"/>
              </a:rPr>
              <a:t>MATLAB</a:t>
            </a:r>
            <a:r>
              <a:rPr lang="zh-CN" altLang="en-US" sz="1800" dirty="0">
                <a:cs typeface="宋体" charset="0"/>
              </a:rPr>
              <a:t>仅仅执行赋值操作，不再显示运算的结果。</a:t>
            </a:r>
            <a:endParaRPr lang="en-US" altLang="zh-CN" sz="1800" dirty="0">
              <a:cs typeface="宋体" charset="0"/>
            </a:endParaRPr>
          </a:p>
          <a:p>
            <a:pPr lvl="1">
              <a:lnSpc>
                <a:spcPct val="90000"/>
              </a:lnSpc>
              <a:defRPr/>
            </a:pPr>
            <a:r>
              <a:rPr lang="zh-CN" altLang="en-US" sz="1800" dirty="0">
                <a:cs typeface="宋体" charset="0"/>
              </a:rPr>
              <a:t>注释以</a:t>
            </a:r>
            <a:r>
              <a:rPr lang="en-US" altLang="zh-CN" sz="1800" dirty="0">
                <a:cs typeface="宋体" charset="0"/>
              </a:rPr>
              <a:t>%</a:t>
            </a:r>
            <a:r>
              <a:rPr lang="zh-CN" altLang="en-US" sz="1800" dirty="0" smtClean="0">
                <a:cs typeface="宋体" charset="0"/>
              </a:rPr>
              <a:t>开头</a:t>
            </a:r>
          </a:p>
          <a:p>
            <a:pPr lvl="1">
              <a:lnSpc>
                <a:spcPct val="90000"/>
              </a:lnSpc>
              <a:defRPr/>
            </a:pPr>
            <a:endParaRPr lang="zh-CN" altLang="en-US" sz="1800" dirty="0" smtClean="0">
              <a:cs typeface="宋体" charset="0"/>
            </a:endParaRPr>
          </a:p>
          <a:p>
            <a:pPr lvl="1">
              <a:lnSpc>
                <a:spcPct val="90000"/>
              </a:lnSpc>
              <a:buFont typeface="Wingdings" charset="2"/>
              <a:buChar char="Ø"/>
              <a:defRPr/>
            </a:pPr>
            <a:r>
              <a:rPr lang="zh-CN" altLang="en-US" sz="1800" dirty="0" smtClean="0">
                <a:solidFill>
                  <a:srgbClr val="0000FF"/>
                </a:solidFill>
                <a:cs typeface="宋体" charset="0"/>
              </a:rPr>
              <a:t>例题：当           ，计算表达式</a:t>
            </a:r>
          </a:p>
          <a:p>
            <a:pPr lvl="1">
              <a:lnSpc>
                <a:spcPct val="90000"/>
              </a:lnSpc>
              <a:buFont typeface="Wingdings" charset="2"/>
              <a:buChar char="Ø"/>
              <a:defRPr/>
            </a:pPr>
            <a:r>
              <a:rPr lang="en-US" altLang="zh-CN" sz="1800" dirty="0" err="1" smtClean="0">
                <a:solidFill>
                  <a:srgbClr val="0000FF"/>
                </a:solidFill>
                <a:cs typeface="宋体" charset="0"/>
              </a:rPr>
              <a:t>matlab</a:t>
            </a:r>
            <a:r>
              <a:rPr lang="zh-CN" altLang="en-US" sz="1800" dirty="0" smtClean="0">
                <a:solidFill>
                  <a:srgbClr val="0000FF"/>
                </a:solidFill>
                <a:cs typeface="宋体" charset="0"/>
              </a:rPr>
              <a:t>程序</a:t>
            </a:r>
          </a:p>
          <a:p>
            <a:pPr marL="857250" lvl="2" indent="0">
              <a:buFont typeface="Arial" charset="0"/>
              <a:buNone/>
              <a:defRPr/>
            </a:pPr>
            <a:r>
              <a:rPr lang="en-US" altLang="zh-CN" sz="1400" dirty="0">
                <a:solidFill>
                  <a:srgbClr val="0000FF"/>
                </a:solidFill>
                <a:cs typeface="+mn-cs"/>
              </a:rPr>
              <a:t>x=</a:t>
            </a:r>
            <a:r>
              <a:rPr lang="en-US" altLang="zh-CN" sz="1400" dirty="0" err="1">
                <a:solidFill>
                  <a:srgbClr val="0000FF"/>
                </a:solidFill>
                <a:cs typeface="+mn-cs"/>
              </a:rPr>
              <a:t>sqrt</a:t>
            </a:r>
            <a:r>
              <a:rPr lang="en-US" altLang="zh-CN" sz="1400" dirty="0">
                <a:solidFill>
                  <a:srgbClr val="0000FF"/>
                </a:solidFill>
                <a:cs typeface="+mn-cs"/>
              </a:rPr>
              <a:t>(1+pi);</a:t>
            </a:r>
          </a:p>
          <a:p>
            <a:pPr marL="857250" lvl="2" indent="0">
              <a:buFont typeface="Arial" charset="0"/>
              <a:buNone/>
              <a:defRPr/>
            </a:pPr>
            <a:r>
              <a:rPr lang="en-US" altLang="zh-CN" sz="1400" dirty="0">
                <a:solidFill>
                  <a:srgbClr val="0000FF"/>
                </a:solidFill>
                <a:cs typeface="+mn-cs"/>
              </a:rPr>
              <a:t>y=(</a:t>
            </a:r>
            <a:r>
              <a:rPr lang="en-US" altLang="zh-CN" sz="1400" dirty="0" err="1">
                <a:solidFill>
                  <a:srgbClr val="0000FF"/>
                </a:solidFill>
                <a:cs typeface="+mn-cs"/>
              </a:rPr>
              <a:t>exp</a:t>
            </a:r>
            <a:r>
              <a:rPr lang="en-US" altLang="zh-CN" sz="1400" dirty="0">
                <a:solidFill>
                  <a:srgbClr val="0000FF"/>
                </a:solidFill>
                <a:cs typeface="+mn-cs"/>
              </a:rPr>
              <a:t>(x)+log(abs(sin(x)^2-sin(x*x))))/(x-5*</a:t>
            </a:r>
            <a:r>
              <a:rPr lang="en-US" altLang="zh-CN" sz="1400" dirty="0" err="1">
                <a:solidFill>
                  <a:srgbClr val="0000FF"/>
                </a:solidFill>
                <a:cs typeface="+mn-cs"/>
              </a:rPr>
              <a:t>i</a:t>
            </a:r>
            <a:r>
              <a:rPr lang="en-US" altLang="zh-CN" sz="1400" dirty="0">
                <a:solidFill>
                  <a:srgbClr val="0000FF"/>
                </a:solidFill>
                <a:cs typeface="+mn-cs"/>
              </a:rPr>
              <a:t>) </a:t>
            </a:r>
          </a:p>
          <a:p>
            <a:pPr marL="857250" lvl="2" indent="0">
              <a:buFont typeface="Arial" charset="0"/>
              <a:buNone/>
              <a:defRPr/>
            </a:pPr>
            <a:r>
              <a:rPr lang="en-US" altLang="zh-CN" sz="1400" dirty="0">
                <a:solidFill>
                  <a:srgbClr val="0000FF"/>
                </a:solidFill>
                <a:cs typeface="+mn-cs"/>
              </a:rPr>
              <a:t>y =</a:t>
            </a:r>
          </a:p>
          <a:p>
            <a:pPr marL="857250" lvl="2" indent="0">
              <a:buFont typeface="Arial" charset="0"/>
              <a:buNone/>
              <a:defRPr/>
            </a:pPr>
            <a:r>
              <a:rPr lang="en-US" altLang="zh-CN" sz="1400" dirty="0">
                <a:solidFill>
                  <a:srgbClr val="0000FF"/>
                </a:solidFill>
                <a:cs typeface="+mn-cs"/>
              </a:rPr>
              <a:t>   0.5690 + </a:t>
            </a:r>
            <a:r>
              <a:rPr lang="en-US" altLang="zh-CN" sz="1400" dirty="0" smtClean="0">
                <a:solidFill>
                  <a:srgbClr val="0000FF"/>
                </a:solidFill>
                <a:cs typeface="+mn-cs"/>
              </a:rPr>
              <a:t>1.3980i</a:t>
            </a:r>
          </a:p>
          <a:p>
            <a:pPr lvl="1">
              <a:buFont typeface="Wingdings" charset="2"/>
              <a:buChar char="Ø"/>
              <a:defRPr/>
            </a:pPr>
            <a:r>
              <a:rPr lang="zh-CN" altLang="en-US" sz="1600" dirty="0" smtClean="0">
                <a:solidFill>
                  <a:srgbClr val="0000FF"/>
                </a:solidFill>
                <a:cs typeface="宋体" charset="0"/>
              </a:rPr>
              <a:t>其</a:t>
            </a:r>
            <a:r>
              <a:rPr lang="zh-CN" altLang="en-US" sz="1600" dirty="0">
                <a:solidFill>
                  <a:srgbClr val="0000FF"/>
                </a:solidFill>
                <a:cs typeface="宋体" charset="0"/>
              </a:rPr>
              <a:t>中，</a:t>
            </a:r>
            <a:r>
              <a:rPr lang="en-US" altLang="zh-CN" sz="1600" dirty="0">
                <a:solidFill>
                  <a:srgbClr val="0000FF"/>
                </a:solidFill>
                <a:cs typeface="宋体" charset="0"/>
              </a:rPr>
              <a:t>pi</a:t>
            </a:r>
            <a:r>
              <a:rPr lang="zh-CN" altLang="en-US" sz="1600" dirty="0">
                <a:solidFill>
                  <a:srgbClr val="0000FF"/>
                </a:solidFill>
                <a:cs typeface="宋体" charset="0"/>
              </a:rPr>
              <a:t>和</a:t>
            </a:r>
            <a:r>
              <a:rPr lang="en-US" altLang="zh-CN" sz="1600" dirty="0" err="1">
                <a:solidFill>
                  <a:srgbClr val="0000FF"/>
                </a:solidFill>
                <a:cs typeface="宋体" charset="0"/>
              </a:rPr>
              <a:t>i</a:t>
            </a:r>
            <a:r>
              <a:rPr lang="zh-CN" altLang="en-US" sz="1600" dirty="0">
                <a:solidFill>
                  <a:srgbClr val="0000FF"/>
                </a:solidFill>
                <a:cs typeface="宋体" charset="0"/>
              </a:rPr>
              <a:t>都是</a:t>
            </a:r>
            <a:r>
              <a:rPr lang="en-US" altLang="zh-CN" sz="1600" dirty="0">
                <a:solidFill>
                  <a:srgbClr val="0000FF"/>
                </a:solidFill>
                <a:cs typeface="宋体" charset="0"/>
              </a:rPr>
              <a:t>MATLAB</a:t>
            </a:r>
            <a:r>
              <a:rPr lang="zh-CN" altLang="en-US" sz="1600" dirty="0">
                <a:solidFill>
                  <a:srgbClr val="0000FF"/>
                </a:solidFill>
                <a:cs typeface="宋体" charset="0"/>
              </a:rPr>
              <a:t>定义的变量，分别代表圆周率</a:t>
            </a:r>
            <a:r>
              <a:rPr lang="en-US" altLang="zh-CN" sz="1600" dirty="0">
                <a:solidFill>
                  <a:srgbClr val="0000FF"/>
                </a:solidFill>
                <a:cs typeface="宋体" charset="0"/>
              </a:rPr>
              <a:t>π</a:t>
            </a:r>
            <a:r>
              <a:rPr lang="zh-CN" altLang="en-US" sz="1600" dirty="0">
                <a:solidFill>
                  <a:srgbClr val="0000FF"/>
                </a:solidFill>
                <a:cs typeface="宋体" charset="0"/>
              </a:rPr>
              <a:t>和虚数单位。</a:t>
            </a:r>
          </a:p>
          <a:p>
            <a:pPr marL="57150" indent="0">
              <a:buFont typeface="Arial" charset="0"/>
              <a:buNone/>
              <a:defRPr/>
            </a:pPr>
            <a:endParaRPr lang="en-US" altLang="zh-CN" sz="2200" dirty="0"/>
          </a:p>
          <a:p>
            <a:pPr marL="1371600" lvl="3" indent="0">
              <a:lnSpc>
                <a:spcPct val="90000"/>
              </a:lnSpc>
              <a:buFont typeface="Arial" charset="0"/>
              <a:buNone/>
              <a:defRPr/>
            </a:pPr>
            <a:endParaRPr lang="en-US" altLang="zh-CN" sz="500" dirty="0">
              <a:cs typeface="+mn-cs"/>
            </a:endParaRPr>
          </a:p>
        </p:txBody>
      </p:sp>
      <p:sp>
        <p:nvSpPr>
          <p:cNvPr id="39007"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C0B6D3E-D14F-4DF9-A59F-09424EE405BC}" type="datetime1">
              <a:rPr lang="zh-CN" altLang="en-US"/>
              <a:pPr fontAlgn="base">
                <a:spcBef>
                  <a:spcPct val="0"/>
                </a:spcBef>
                <a:spcAft>
                  <a:spcPct val="0"/>
                </a:spcAft>
              </a:pPr>
              <a:t>2018-2-1</a:t>
            </a:fld>
            <a:endParaRPr lang="en-US" altLang="zh-CN"/>
          </a:p>
        </p:txBody>
      </p:sp>
      <p:sp>
        <p:nvSpPr>
          <p:cNvPr id="39008"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39009"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2D1FD4E-A847-4C11-AF39-0D71F9CD28D2}" type="slidenum">
              <a:rPr/>
              <a:pPr fontAlgn="base">
                <a:spcBef>
                  <a:spcPct val="0"/>
                </a:spcBef>
                <a:spcAft>
                  <a:spcPct val="0"/>
                </a:spcAft>
              </a:pPr>
              <a:t>12</a:t>
            </a:fld>
            <a:endParaRPr lang="en-US" altLang="zh-CN"/>
          </a:p>
        </p:txBody>
      </p:sp>
      <p:graphicFrame>
        <p:nvGraphicFramePr>
          <p:cNvPr id="39002" name="Object 90"/>
          <p:cNvGraphicFramePr>
            <a:graphicFrameLocks noChangeAspect="1"/>
          </p:cNvGraphicFramePr>
          <p:nvPr/>
        </p:nvGraphicFramePr>
        <p:xfrm>
          <a:off x="4932363" y="3860800"/>
          <a:ext cx="2630487" cy="844550"/>
        </p:xfrm>
        <a:graphic>
          <a:graphicData uri="http://schemas.openxmlformats.org/presentationml/2006/ole">
            <p:oleObj spid="_x0000_s39002" name="Equation" r:id="rId3" imgW="1325520" imgH="420480" progId="">
              <p:embed/>
            </p:oleObj>
          </a:graphicData>
        </a:graphic>
      </p:graphicFrame>
      <p:graphicFrame>
        <p:nvGraphicFramePr>
          <p:cNvPr id="39003" name="Object 91"/>
          <p:cNvGraphicFramePr>
            <a:graphicFrameLocks noChangeAspect="1"/>
          </p:cNvGraphicFramePr>
          <p:nvPr/>
        </p:nvGraphicFramePr>
        <p:xfrm>
          <a:off x="2268538" y="4149725"/>
          <a:ext cx="1127125" cy="398463"/>
        </p:xfrm>
        <a:graphic>
          <a:graphicData uri="http://schemas.openxmlformats.org/presentationml/2006/ole">
            <p:oleObj spid="_x0000_s39003" name="Equation" r:id="rId4" imgW="557640" imgH="191880" progId="">
              <p:embed/>
            </p:oleObj>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1.6matlab</a:t>
            </a:r>
            <a:r>
              <a:rPr b="1" spc="50" smtClean="0">
                <a:ln w="11430"/>
                <a:solidFill>
                  <a:srgbClr val="FF0000"/>
                </a:solidFill>
                <a:effectLst>
                  <a:outerShdw blurRad="76200" dist="50800" dir="5400000" algn="tl" rotWithShape="0">
                    <a:srgbClr val="000000">
                      <a:alpha val="65000"/>
                    </a:srgbClr>
                  </a:outerShdw>
                </a:effectLst>
              </a:rPr>
              <a:t>变量和数据操作</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1113" name="内容占位符 2"/>
          <p:cNvSpPr>
            <a:spLocks noGrp="1"/>
          </p:cNvSpPr>
          <p:nvPr>
            <p:ph idx="1"/>
          </p:nvPr>
        </p:nvSpPr>
        <p:spPr>
          <a:xfrm>
            <a:off x="457200" y="1341438"/>
            <a:ext cx="8229600" cy="5256212"/>
          </a:xfrm>
        </p:spPr>
        <p:txBody>
          <a:bodyPr/>
          <a:lstStyle/>
          <a:p>
            <a:pPr marL="457200" indent="-457200">
              <a:lnSpc>
                <a:spcPct val="120000"/>
              </a:lnSpc>
              <a:buFont typeface="Calibri" pitchFamily="34" charset="0"/>
              <a:buAutoNum type="arabicPeriod" startAt="2"/>
            </a:pPr>
            <a:r>
              <a:rPr lang="zh-CN" altLang="en-US" sz="2400" smtClean="0"/>
              <a:t>矩阵生成</a:t>
            </a:r>
          </a:p>
          <a:p>
            <a:pPr marL="400050" lvl="1" indent="0">
              <a:lnSpc>
                <a:spcPct val="120000"/>
              </a:lnSpc>
              <a:buFont typeface="Arial" charset="0"/>
              <a:buNone/>
            </a:pPr>
            <a:r>
              <a:rPr lang="en-US" altLang="zh-CN" sz="1800" smtClean="0"/>
              <a:t>MATLAB</a:t>
            </a:r>
            <a:r>
              <a:rPr lang="zh-CN" altLang="en-US" sz="1800" smtClean="0"/>
              <a:t>生成矩阵时无须对矩阵的维数和类型进行说明，</a:t>
            </a:r>
            <a:r>
              <a:rPr lang="en-US" altLang="zh-CN" sz="1800" smtClean="0"/>
              <a:t>MATLAB</a:t>
            </a:r>
            <a:r>
              <a:rPr lang="zh-CN" altLang="en-US" sz="1800" smtClean="0"/>
              <a:t>会根据用户所输入的内容自动进行配置。</a:t>
            </a:r>
            <a:endParaRPr lang="zh-CN" altLang="en-US" sz="2000" smtClean="0"/>
          </a:p>
          <a:p>
            <a:pPr marL="400050" lvl="1" indent="0">
              <a:lnSpc>
                <a:spcPct val="80000"/>
              </a:lnSpc>
              <a:buFont typeface="Arial" charset="0"/>
              <a:buNone/>
            </a:pPr>
            <a:r>
              <a:rPr lang="zh-CN" altLang="en-US" sz="1600" smtClean="0"/>
              <a:t>将矩阵的所有元素用方括号括起来，按矩阵行的顺序输入各元素，</a:t>
            </a:r>
          </a:p>
          <a:p>
            <a:pPr marL="400050" lvl="1" indent="0">
              <a:lnSpc>
                <a:spcPct val="80000"/>
              </a:lnSpc>
              <a:buFont typeface="Arial" charset="0"/>
              <a:buNone/>
            </a:pPr>
            <a:r>
              <a:rPr lang="zh-CN" altLang="en-US" sz="1600" smtClean="0"/>
              <a:t>同一行的各元素之间用空格或逗号分隔，不同行的元素之间用分号分隔。</a:t>
            </a:r>
            <a:endParaRPr lang="en-US" altLang="zh-CN" sz="1600" smtClean="0"/>
          </a:p>
          <a:p>
            <a:pPr marL="400050" lvl="1" indent="0">
              <a:lnSpc>
                <a:spcPct val="80000"/>
              </a:lnSpc>
              <a:buFont typeface="Arial" charset="0"/>
              <a:buNone/>
            </a:pPr>
            <a:r>
              <a:rPr lang="zh-CN" altLang="en-US" sz="1600" smtClean="0"/>
              <a:t>例如，输入命令：</a:t>
            </a:r>
            <a:r>
              <a:rPr lang="zh-CN" altLang="zh-CN" sz="1600" smtClean="0"/>
              <a:t> </a:t>
            </a:r>
            <a:endParaRPr lang="en-US" altLang="zh-CN" sz="1600" smtClean="0"/>
          </a:p>
          <a:p>
            <a:pPr marL="400050" lvl="1" indent="0">
              <a:lnSpc>
                <a:spcPct val="80000"/>
              </a:lnSpc>
              <a:buFont typeface="Arial" charset="0"/>
              <a:buNone/>
            </a:pPr>
            <a:r>
              <a:rPr lang="zh-CN" altLang="en-US" sz="1600" smtClean="0"/>
              <a:t> </a:t>
            </a:r>
            <a:r>
              <a:rPr lang="en-US" altLang="zh-CN" sz="1600" smtClean="0"/>
              <a:t>A=[1,2,3;4,5,6;7,8,9]</a:t>
            </a:r>
          </a:p>
          <a:p>
            <a:pPr marL="400050" lvl="1" indent="0">
              <a:lnSpc>
                <a:spcPct val="80000"/>
              </a:lnSpc>
              <a:buFont typeface="Arial" charset="0"/>
              <a:buNone/>
            </a:pPr>
            <a:r>
              <a:rPr lang="zh-CN" altLang="en-US" sz="1600" smtClean="0"/>
              <a:t>结果是：</a:t>
            </a:r>
            <a:endParaRPr lang="en-US" altLang="zh-CN" sz="1600" smtClean="0"/>
          </a:p>
          <a:p>
            <a:pPr marL="400050" lvl="1" indent="0">
              <a:lnSpc>
                <a:spcPct val="80000"/>
              </a:lnSpc>
              <a:buFont typeface="Arial" charset="0"/>
              <a:buNone/>
            </a:pPr>
            <a:endParaRPr lang="en-US" altLang="zh-CN" sz="1600" smtClean="0"/>
          </a:p>
          <a:p>
            <a:pPr marL="400050" lvl="1" indent="0">
              <a:lnSpc>
                <a:spcPct val="80000"/>
              </a:lnSpc>
              <a:buFont typeface="Arial" charset="0"/>
              <a:buNone/>
            </a:pPr>
            <a:endParaRPr lang="en-US" altLang="zh-CN" sz="1600" smtClean="0"/>
          </a:p>
          <a:p>
            <a:pPr marL="400050" lvl="1" indent="0">
              <a:lnSpc>
                <a:spcPct val="80000"/>
              </a:lnSpc>
              <a:buFont typeface="Arial" charset="0"/>
              <a:buNone/>
            </a:pPr>
            <a:r>
              <a:rPr lang="zh-CN" altLang="en-US" sz="1600" smtClean="0"/>
              <a:t>矩阵可以拼接</a:t>
            </a:r>
            <a:endParaRPr lang="en-US" altLang="zh-CN" sz="1600" smtClean="0"/>
          </a:p>
          <a:p>
            <a:pPr marL="400050" lvl="1" indent="0">
              <a:lnSpc>
                <a:spcPct val="80000"/>
              </a:lnSpc>
              <a:buFont typeface="Arial" charset="0"/>
              <a:buNone/>
            </a:pPr>
            <a:r>
              <a:rPr lang="zh-CN" altLang="en-US" sz="1600" smtClean="0"/>
              <a:t>例如：输入命令：</a:t>
            </a:r>
            <a:endParaRPr lang="en-US" altLang="zh-CN" sz="1600" smtClean="0"/>
          </a:p>
          <a:p>
            <a:pPr marL="400050" lvl="1" indent="0">
              <a:lnSpc>
                <a:spcPct val="80000"/>
              </a:lnSpc>
              <a:buFont typeface="Arial" charset="0"/>
              <a:buNone/>
            </a:pPr>
            <a:r>
              <a:rPr lang="pt-BR" altLang="zh-CN" sz="1600" smtClean="0"/>
              <a:t>A=[1,2,3;4,5,6;7,8,9];</a:t>
            </a:r>
          </a:p>
          <a:p>
            <a:pPr marL="400050" lvl="1" indent="0">
              <a:lnSpc>
                <a:spcPct val="80000"/>
              </a:lnSpc>
              <a:buFont typeface="Arial" charset="0"/>
              <a:buNone/>
            </a:pPr>
            <a:r>
              <a:rPr lang="en-US" altLang="zh-CN" sz="1600" smtClean="0"/>
              <a:t>B=[11:13;14:16;17:19];</a:t>
            </a:r>
          </a:p>
          <a:p>
            <a:pPr marL="400050" lvl="1" indent="0">
              <a:lnSpc>
                <a:spcPct val="80000"/>
              </a:lnSpc>
              <a:buFont typeface="Arial" charset="0"/>
              <a:buNone/>
            </a:pPr>
            <a:r>
              <a:rPr lang="en-US" altLang="zh-CN" sz="1600" smtClean="0"/>
              <a:t>C=[A,B;B,A]</a:t>
            </a:r>
            <a:r>
              <a:rPr lang="zh-CN" altLang="en-US" sz="1600" smtClean="0"/>
              <a:t>  </a:t>
            </a:r>
            <a:endParaRPr lang="en-US" altLang="zh-CN" sz="1600" smtClean="0"/>
          </a:p>
          <a:p>
            <a:pPr marL="400050" lvl="1" indent="0">
              <a:lnSpc>
                <a:spcPct val="80000"/>
              </a:lnSpc>
              <a:buFont typeface="Arial" charset="0"/>
              <a:buNone/>
            </a:pPr>
            <a:r>
              <a:rPr lang="zh-CN" altLang="en-US" sz="1600" smtClean="0"/>
              <a:t>结果是：</a:t>
            </a:r>
            <a:endParaRPr lang="pt-BR" altLang="zh-CN" sz="1600" smtClean="0"/>
          </a:p>
          <a:p>
            <a:pPr marL="400050" lvl="1" indent="0">
              <a:lnSpc>
                <a:spcPct val="120000"/>
              </a:lnSpc>
              <a:buFont typeface="Arial" charset="0"/>
              <a:buNone/>
            </a:pPr>
            <a:endParaRPr lang="en-US" altLang="zh-CN" sz="2000" smtClean="0"/>
          </a:p>
          <a:p>
            <a:pPr marL="400050" lvl="1" indent="0">
              <a:lnSpc>
                <a:spcPct val="120000"/>
              </a:lnSpc>
              <a:buFont typeface="Arial" charset="0"/>
              <a:buNone/>
            </a:pPr>
            <a:endParaRPr lang="zh-CN" altLang="en-US" sz="2000" smtClean="0"/>
          </a:p>
          <a:p>
            <a:pPr marL="1371600" lvl="3" indent="0">
              <a:lnSpc>
                <a:spcPct val="90000"/>
              </a:lnSpc>
              <a:buFont typeface="Arial" charset="0"/>
              <a:buNone/>
            </a:pPr>
            <a:endParaRPr lang="en-US" altLang="zh-CN" sz="500" smtClean="0"/>
          </a:p>
        </p:txBody>
      </p:sp>
      <p:sp>
        <p:nvSpPr>
          <p:cNvPr id="1114"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2CF723D-9212-41D3-8B66-84E6A43332FE}" type="datetime1">
              <a:rPr lang="zh-CN" altLang="en-US"/>
              <a:pPr fontAlgn="base">
                <a:spcBef>
                  <a:spcPct val="0"/>
                </a:spcBef>
                <a:spcAft>
                  <a:spcPct val="0"/>
                </a:spcAft>
              </a:pPr>
              <a:t>2018-2-1</a:t>
            </a:fld>
            <a:endParaRPr lang="en-US" altLang="zh-CN"/>
          </a:p>
        </p:txBody>
      </p:sp>
      <p:sp>
        <p:nvSpPr>
          <p:cNvPr id="1115"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1116"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4A60991-74A0-4322-9D09-03FD9FB72A9B}" type="slidenum">
              <a:rPr/>
              <a:pPr fontAlgn="base">
                <a:spcBef>
                  <a:spcPct val="0"/>
                </a:spcBef>
                <a:spcAft>
                  <a:spcPct val="0"/>
                </a:spcAft>
              </a:pPr>
              <a:t>13</a:t>
            </a:fld>
            <a:endParaRPr lang="en-US" altLang="zh-CN"/>
          </a:p>
        </p:txBody>
      </p:sp>
      <p:graphicFrame>
        <p:nvGraphicFramePr>
          <p:cNvPr id="1109" name="Object 85"/>
          <p:cNvGraphicFramePr>
            <a:graphicFrameLocks noChangeAspect="1"/>
          </p:cNvGraphicFramePr>
          <p:nvPr/>
        </p:nvGraphicFramePr>
        <p:xfrm>
          <a:off x="3132138" y="3284538"/>
          <a:ext cx="952500" cy="863600"/>
        </p:xfrm>
        <a:graphic>
          <a:graphicData uri="http://schemas.openxmlformats.org/presentationml/2006/ole">
            <p:oleObj spid="_x0000_s1109" name="Equation" r:id="rId3" imgW="941400" imgH="849960" progId="">
              <p:embed/>
            </p:oleObj>
          </a:graphicData>
        </a:graphic>
      </p:graphicFrame>
      <p:graphicFrame>
        <p:nvGraphicFramePr>
          <p:cNvPr id="1110" name="Object 86"/>
          <p:cNvGraphicFramePr>
            <a:graphicFrameLocks noChangeAspect="1"/>
          </p:cNvGraphicFramePr>
          <p:nvPr/>
        </p:nvGraphicFramePr>
        <p:xfrm>
          <a:off x="3059113" y="4581525"/>
          <a:ext cx="1933575" cy="1666875"/>
        </p:xfrm>
        <a:graphic>
          <a:graphicData uri="http://schemas.openxmlformats.org/presentationml/2006/ole">
            <p:oleObj spid="_x0000_s1110" name="Equation" r:id="rId4" imgW="1755360" imgH="1508400" progId="">
              <p:embed/>
            </p:oleObj>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1.6matlab</a:t>
            </a:r>
            <a:r>
              <a:rPr b="1" spc="50" smtClean="0">
                <a:ln w="11430"/>
                <a:solidFill>
                  <a:srgbClr val="FF0000"/>
                </a:solidFill>
                <a:effectLst>
                  <a:outerShdw blurRad="76200" dist="50800" dir="5400000" algn="tl" rotWithShape="0">
                    <a:srgbClr val="000000">
                      <a:alpha val="65000"/>
                    </a:srgbClr>
                  </a:outerShdw>
                </a:effectLst>
              </a:rPr>
              <a:t>变量和数据操作</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39986" name="内容占位符 2"/>
          <p:cNvSpPr>
            <a:spLocks noGrp="1"/>
          </p:cNvSpPr>
          <p:nvPr>
            <p:ph idx="1"/>
          </p:nvPr>
        </p:nvSpPr>
        <p:spPr>
          <a:xfrm>
            <a:off x="457200" y="1341438"/>
            <a:ext cx="8229600" cy="5256212"/>
          </a:xfrm>
        </p:spPr>
        <p:txBody>
          <a:bodyPr/>
          <a:lstStyle/>
          <a:p>
            <a:pPr marL="457200" indent="-457200">
              <a:lnSpc>
                <a:spcPct val="120000"/>
              </a:lnSpc>
              <a:buFont typeface="Calibri" pitchFamily="34" charset="0"/>
              <a:buAutoNum type="arabicPeriod" startAt="3"/>
            </a:pPr>
            <a:r>
              <a:rPr lang="zh-CN" altLang="en-US" sz="2800" smtClean="0"/>
              <a:t>冒号表达式</a:t>
            </a:r>
          </a:p>
          <a:p>
            <a:pPr marL="400050" lvl="1" indent="0">
              <a:lnSpc>
                <a:spcPct val="120000"/>
              </a:lnSpc>
              <a:buFont typeface="Arial" charset="0"/>
              <a:buNone/>
            </a:pPr>
            <a:r>
              <a:rPr lang="zh-CN" altLang="en-US" sz="2400" smtClean="0"/>
              <a:t>在</a:t>
            </a:r>
            <a:r>
              <a:rPr lang="en-US" altLang="zh-CN" sz="2400" smtClean="0"/>
              <a:t>MATLAB</a:t>
            </a:r>
            <a:r>
              <a:rPr lang="zh-CN" altLang="en-US" sz="2400" smtClean="0"/>
              <a:t>中利用冒号可以产生行向量。冒号表达式的一般格式为</a:t>
            </a:r>
            <a:r>
              <a:rPr lang="zh-CN" altLang="zh-CN" sz="2400" smtClean="0"/>
              <a:t>：</a:t>
            </a:r>
            <a:r>
              <a:rPr lang="en-US" altLang="zh-CN" sz="2400" smtClean="0"/>
              <a:t>a:b:c</a:t>
            </a:r>
          </a:p>
          <a:p>
            <a:pPr marL="400050" lvl="1" indent="0">
              <a:lnSpc>
                <a:spcPct val="120000"/>
              </a:lnSpc>
              <a:buFont typeface="Arial" charset="0"/>
              <a:buNone/>
            </a:pPr>
            <a:r>
              <a:rPr lang="zh-CN" altLang="en-US" sz="2400" smtClean="0"/>
              <a:t>其中，</a:t>
            </a:r>
            <a:r>
              <a:rPr lang="en-US" altLang="zh-CN" sz="2400" i="1" smtClean="0"/>
              <a:t>a</a:t>
            </a:r>
            <a:r>
              <a:rPr lang="zh-CN" altLang="en-US" sz="2400" smtClean="0"/>
              <a:t>为初始值，</a:t>
            </a:r>
            <a:r>
              <a:rPr lang="en-US" altLang="zh-CN" sz="2400" i="1" smtClean="0"/>
              <a:t>b</a:t>
            </a:r>
            <a:r>
              <a:rPr lang="zh-CN" altLang="en-US" sz="2400" smtClean="0"/>
              <a:t>为步长，</a:t>
            </a:r>
            <a:r>
              <a:rPr lang="en-US" altLang="zh-CN" sz="2400" i="1" smtClean="0"/>
              <a:t>c</a:t>
            </a:r>
            <a:r>
              <a:rPr lang="zh-CN" altLang="en-US" sz="2400" smtClean="0"/>
              <a:t>为终止值（</a:t>
            </a:r>
            <a:r>
              <a:rPr lang="en-US" altLang="zh-CN" sz="2400" i="1" smtClean="0"/>
              <a:t>c </a:t>
            </a:r>
            <a:r>
              <a:rPr lang="en-US" altLang="zh-CN" sz="2400" smtClean="0"/>
              <a:t>&gt; </a:t>
            </a:r>
            <a:r>
              <a:rPr lang="en-US" altLang="zh-CN" sz="2400" i="1" smtClean="0"/>
              <a:t>a</a:t>
            </a:r>
            <a:r>
              <a:rPr lang="zh-CN" altLang="en-US" sz="2400" smtClean="0"/>
              <a:t>）。</a:t>
            </a:r>
            <a:endParaRPr lang="en-US" altLang="zh-CN" sz="2400" smtClean="0"/>
          </a:p>
          <a:p>
            <a:pPr marL="400050" lvl="1" indent="0">
              <a:lnSpc>
                <a:spcPct val="120000"/>
              </a:lnSpc>
              <a:buFont typeface="Arial" charset="0"/>
              <a:buNone/>
            </a:pPr>
            <a:r>
              <a:rPr lang="zh-CN" altLang="en-US" sz="2400" smtClean="0"/>
              <a:t>冒号表达式可产生一个由</a:t>
            </a:r>
            <a:r>
              <a:rPr lang="en-US" altLang="zh-CN" sz="2400" i="1" smtClean="0"/>
              <a:t>a</a:t>
            </a:r>
            <a:r>
              <a:rPr lang="zh-CN" altLang="en-US" sz="2400" smtClean="0"/>
              <a:t>开始到</a:t>
            </a:r>
            <a:r>
              <a:rPr lang="en-US" altLang="zh-CN" sz="2400" i="1" smtClean="0"/>
              <a:t>c</a:t>
            </a:r>
            <a:r>
              <a:rPr lang="zh-CN" altLang="en-US" sz="2400" smtClean="0"/>
              <a:t>结束，以步长</a:t>
            </a:r>
            <a:r>
              <a:rPr lang="en-US" altLang="zh-CN" sz="2400" i="1" smtClean="0"/>
              <a:t>b</a:t>
            </a:r>
            <a:r>
              <a:rPr lang="zh-CN" altLang="en-US" sz="2400" smtClean="0"/>
              <a:t>自增的行向量。</a:t>
            </a:r>
            <a:endParaRPr lang="en-US" altLang="zh-CN" sz="2400" smtClean="0"/>
          </a:p>
          <a:p>
            <a:pPr marL="400050" lvl="1" indent="0">
              <a:lnSpc>
                <a:spcPct val="120000"/>
              </a:lnSpc>
              <a:buFont typeface="Arial" charset="0"/>
              <a:buNone/>
            </a:pPr>
            <a:r>
              <a:rPr lang="zh-CN" altLang="en-US" sz="2400" smtClean="0"/>
              <a:t>例如：</a:t>
            </a:r>
            <a:r>
              <a:rPr lang="zh-CN" altLang="zh-CN" sz="2400" smtClean="0"/>
              <a:t> </a:t>
            </a:r>
            <a:r>
              <a:rPr lang="zh-CN" altLang="en-US" sz="2400" smtClean="0"/>
              <a:t>输入命令：</a:t>
            </a:r>
            <a:endParaRPr lang="en-US" altLang="zh-CN" sz="2400" smtClean="0"/>
          </a:p>
          <a:p>
            <a:pPr marL="400050" lvl="1" indent="0">
              <a:lnSpc>
                <a:spcPct val="120000"/>
              </a:lnSpc>
              <a:buFont typeface="Arial" charset="0"/>
              <a:buNone/>
            </a:pPr>
            <a:r>
              <a:rPr lang="en-US" altLang="zh-CN" sz="2400" smtClean="0"/>
              <a:t>t=0:2:10</a:t>
            </a:r>
          </a:p>
          <a:p>
            <a:pPr marL="400050" lvl="1" indent="0">
              <a:lnSpc>
                <a:spcPct val="120000"/>
              </a:lnSpc>
              <a:buFont typeface="Arial" charset="0"/>
              <a:buNone/>
            </a:pPr>
            <a:r>
              <a:rPr lang="zh-CN" altLang="en-US" sz="2400" smtClean="0"/>
              <a:t>结果是</a:t>
            </a:r>
            <a:endParaRPr lang="en-US" altLang="zh-CN" sz="2400" smtClean="0"/>
          </a:p>
          <a:p>
            <a:pPr marL="400050" lvl="1" indent="0">
              <a:lnSpc>
                <a:spcPct val="120000"/>
              </a:lnSpc>
              <a:buFont typeface="Arial" charset="0"/>
              <a:buNone/>
            </a:pPr>
            <a:endParaRPr lang="en-US" altLang="zh-CN" sz="2000" smtClean="0"/>
          </a:p>
          <a:p>
            <a:pPr marL="400050" lvl="1" indent="0">
              <a:lnSpc>
                <a:spcPct val="120000"/>
              </a:lnSpc>
              <a:buFont typeface="Arial" charset="0"/>
              <a:buNone/>
            </a:pPr>
            <a:endParaRPr lang="zh-CN" altLang="en-US" sz="2000" smtClean="0"/>
          </a:p>
          <a:p>
            <a:pPr marL="1371600" lvl="3" indent="0">
              <a:lnSpc>
                <a:spcPct val="90000"/>
              </a:lnSpc>
              <a:buFont typeface="Arial" charset="0"/>
              <a:buNone/>
            </a:pPr>
            <a:endParaRPr lang="en-US" altLang="zh-CN" sz="500" smtClean="0"/>
          </a:p>
        </p:txBody>
      </p:sp>
      <p:sp>
        <p:nvSpPr>
          <p:cNvPr id="39987"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1CFDA5C-B376-4250-BC67-D8EBE4AAB8F5}" type="datetime1">
              <a:rPr lang="zh-CN" altLang="en-US"/>
              <a:pPr fontAlgn="base">
                <a:spcBef>
                  <a:spcPct val="0"/>
                </a:spcBef>
                <a:spcAft>
                  <a:spcPct val="0"/>
                </a:spcAft>
              </a:pPr>
              <a:t>2018-2-1</a:t>
            </a:fld>
            <a:endParaRPr lang="en-US" altLang="zh-CN"/>
          </a:p>
        </p:txBody>
      </p:sp>
      <p:sp>
        <p:nvSpPr>
          <p:cNvPr id="39988"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39989"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8EA4416-E63C-491D-9077-EF1F9D407A92}" type="slidenum">
              <a:rPr/>
              <a:pPr fontAlgn="base">
                <a:spcBef>
                  <a:spcPct val="0"/>
                </a:spcBef>
                <a:spcAft>
                  <a:spcPct val="0"/>
                </a:spcAft>
              </a:pPr>
              <a:t>14</a:t>
            </a:fld>
            <a:endParaRPr lang="en-US" altLang="zh-CN"/>
          </a:p>
        </p:txBody>
      </p:sp>
      <p:graphicFrame>
        <p:nvGraphicFramePr>
          <p:cNvPr id="39983" name="Object 47"/>
          <p:cNvGraphicFramePr>
            <a:graphicFrameLocks noChangeAspect="1"/>
          </p:cNvGraphicFramePr>
          <p:nvPr/>
        </p:nvGraphicFramePr>
        <p:xfrm>
          <a:off x="2916238" y="5445125"/>
          <a:ext cx="1976437" cy="541338"/>
        </p:xfrm>
        <a:graphic>
          <a:graphicData uri="http://schemas.openxmlformats.org/presentationml/2006/ole">
            <p:oleObj spid="_x0000_s39983" name="Equation" r:id="rId3" imgW="1700280" imgH="456840" progId="">
              <p:embed/>
            </p:oleObj>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1.6matlab</a:t>
            </a:r>
            <a:r>
              <a:rPr b="1" spc="50" smtClean="0">
                <a:ln w="11430"/>
                <a:solidFill>
                  <a:srgbClr val="FF0000"/>
                </a:solidFill>
                <a:effectLst>
                  <a:outerShdw blurRad="76200" dist="50800" dir="5400000" algn="tl" rotWithShape="0">
                    <a:srgbClr val="000000">
                      <a:alpha val="65000"/>
                    </a:srgbClr>
                  </a:outerShdw>
                </a:effectLst>
              </a:rPr>
              <a:t>变量和数据操作</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3" name="内容占位符 2"/>
          <p:cNvSpPr>
            <a:spLocks noGrp="1"/>
          </p:cNvSpPr>
          <p:nvPr>
            <p:ph idx="1"/>
          </p:nvPr>
        </p:nvSpPr>
        <p:spPr>
          <a:xfrm>
            <a:off x="457200" y="1341438"/>
            <a:ext cx="8229600" cy="5256212"/>
          </a:xfrm>
        </p:spPr>
        <p:txBody>
          <a:bodyPr/>
          <a:lstStyle/>
          <a:p>
            <a:pPr marL="914400" lvl="1" indent="-514350">
              <a:lnSpc>
                <a:spcPct val="120000"/>
              </a:lnSpc>
              <a:buFont typeface="+mj-lt"/>
              <a:buAutoNum type="arabicPeriod" startAt="4"/>
              <a:defRPr/>
            </a:pPr>
            <a:r>
              <a:rPr lang="zh-CN" altLang="en-US" dirty="0" smtClean="0">
                <a:cs typeface="宋体" charset="0"/>
              </a:rPr>
              <a:t>矩阵元素表达方式：</a:t>
            </a:r>
            <a:endParaRPr lang="en-US" altLang="zh-CN" dirty="0" smtClean="0">
              <a:cs typeface="宋体" charset="0"/>
            </a:endParaRPr>
          </a:p>
          <a:p>
            <a:pPr marL="857250" lvl="1" indent="-457200">
              <a:lnSpc>
                <a:spcPct val="120000"/>
              </a:lnSpc>
              <a:buFont typeface="+mj-ea"/>
              <a:buAutoNum type="circleNumDbPlain"/>
              <a:defRPr/>
            </a:pPr>
            <a:r>
              <a:rPr lang="zh-CN" altLang="en-US" sz="2400" dirty="0" smtClean="0">
                <a:cs typeface="宋体" charset="0"/>
              </a:rPr>
              <a:t>下标定位：</a:t>
            </a:r>
            <a:endParaRPr lang="en-US" altLang="zh-CN" sz="2400" dirty="0" smtClean="0">
              <a:cs typeface="宋体" charset="0"/>
            </a:endParaRPr>
          </a:p>
          <a:p>
            <a:pPr marL="400050" lvl="1" indent="0">
              <a:lnSpc>
                <a:spcPct val="120000"/>
              </a:lnSpc>
              <a:buFont typeface="Arial" charset="0"/>
              <a:buNone/>
              <a:defRPr/>
            </a:pPr>
            <a:r>
              <a:rPr lang="zh-CN" altLang="en-US" sz="2400" dirty="0" smtClean="0">
                <a:cs typeface="宋体" charset="0"/>
              </a:rPr>
              <a:t>想将矩阵</a:t>
            </a:r>
            <a:r>
              <a:rPr lang="en-US" altLang="zh-CN" sz="2400" b="1" i="1" dirty="0">
                <a:cs typeface="宋体" charset="0"/>
              </a:rPr>
              <a:t>A</a:t>
            </a:r>
            <a:r>
              <a:rPr lang="zh-CN" altLang="en-US" sz="2400" dirty="0">
                <a:cs typeface="宋体" charset="0"/>
              </a:rPr>
              <a:t>的第</a:t>
            </a:r>
            <a:r>
              <a:rPr lang="en-US" altLang="zh-CN" sz="2400" dirty="0">
                <a:cs typeface="宋体" charset="0"/>
              </a:rPr>
              <a:t>2</a:t>
            </a:r>
            <a:r>
              <a:rPr lang="zh-CN" altLang="en-US" sz="2400" dirty="0">
                <a:cs typeface="宋体" charset="0"/>
              </a:rPr>
              <a:t>行第</a:t>
            </a:r>
            <a:r>
              <a:rPr lang="en-US" altLang="zh-CN" sz="2400" dirty="0">
                <a:cs typeface="宋体" charset="0"/>
              </a:rPr>
              <a:t>3</a:t>
            </a:r>
            <a:r>
              <a:rPr lang="zh-CN" altLang="en-US" sz="2400" dirty="0">
                <a:cs typeface="宋体" charset="0"/>
              </a:rPr>
              <a:t>列的元素赋为</a:t>
            </a:r>
            <a:r>
              <a:rPr lang="en-US" altLang="zh-CN" sz="2400" dirty="0" smtClean="0">
                <a:cs typeface="宋体" charset="0"/>
              </a:rPr>
              <a:t>76</a:t>
            </a:r>
            <a:r>
              <a:rPr lang="zh-CN" altLang="en-US" sz="2400" dirty="0" smtClean="0">
                <a:cs typeface="宋体" charset="0"/>
              </a:rPr>
              <a:t>，</a:t>
            </a:r>
            <a:r>
              <a:rPr lang="en-US" altLang="zh-CN" sz="2400" dirty="0">
                <a:cs typeface="宋体" charset="0"/>
              </a:rPr>
              <a:t>A(2,3)=76</a:t>
            </a:r>
          </a:p>
          <a:p>
            <a:pPr marL="857250" lvl="1" indent="-457200">
              <a:lnSpc>
                <a:spcPct val="120000"/>
              </a:lnSpc>
              <a:buFont typeface="+mj-ea"/>
              <a:buAutoNum type="circleNumDbPlain" startAt="2"/>
              <a:defRPr/>
            </a:pPr>
            <a:r>
              <a:rPr lang="zh-CN" altLang="en-US" sz="2400" dirty="0" smtClean="0">
                <a:cs typeface="宋体" charset="0"/>
              </a:rPr>
              <a:t>序号定位：</a:t>
            </a:r>
            <a:endParaRPr lang="en-US" altLang="zh-CN" sz="2400" dirty="0" smtClean="0">
              <a:cs typeface="宋体" charset="0"/>
            </a:endParaRPr>
          </a:p>
          <a:p>
            <a:pPr marL="400050" lvl="1" indent="0">
              <a:lnSpc>
                <a:spcPct val="120000"/>
              </a:lnSpc>
              <a:buFont typeface="Arial" charset="0"/>
              <a:buNone/>
              <a:defRPr/>
            </a:pPr>
            <a:r>
              <a:rPr lang="zh-CN" altLang="en-US" sz="2400" dirty="0" smtClean="0">
                <a:cs typeface="宋体" charset="0"/>
              </a:rPr>
              <a:t>元素的序号是相应</a:t>
            </a:r>
            <a:r>
              <a:rPr lang="zh-CN" altLang="en-US" sz="2400" dirty="0">
                <a:cs typeface="宋体" charset="0"/>
              </a:rPr>
              <a:t>元素</a:t>
            </a:r>
            <a:r>
              <a:rPr lang="zh-CN" altLang="en-US" sz="2400" dirty="0" smtClean="0">
                <a:cs typeface="宋体" charset="0"/>
              </a:rPr>
              <a:t>在内存中按</a:t>
            </a:r>
            <a:r>
              <a:rPr lang="zh-CN" altLang="en-US" sz="2400" dirty="0" smtClean="0">
                <a:solidFill>
                  <a:srgbClr val="FF0000"/>
                </a:solidFill>
                <a:cs typeface="宋体" charset="0"/>
              </a:rPr>
              <a:t>列优先</a:t>
            </a:r>
            <a:r>
              <a:rPr lang="zh-CN" altLang="en-US" sz="2400" dirty="0" smtClean="0">
                <a:cs typeface="宋体" charset="0"/>
              </a:rPr>
              <a:t>的排列顺序</a:t>
            </a:r>
            <a:endParaRPr lang="en-US" altLang="zh-CN" sz="2400" dirty="0">
              <a:cs typeface="宋体" charset="0"/>
            </a:endParaRPr>
          </a:p>
          <a:p>
            <a:pPr marL="400050" lvl="1" indent="0">
              <a:lnSpc>
                <a:spcPct val="120000"/>
              </a:lnSpc>
              <a:buFont typeface="Arial" charset="0"/>
              <a:buNone/>
              <a:defRPr/>
            </a:pPr>
            <a:r>
              <a:rPr lang="zh-CN" altLang="en-US" sz="2400" dirty="0" smtClean="0">
                <a:cs typeface="宋体" charset="0"/>
              </a:rPr>
              <a:t>  例如，</a:t>
            </a:r>
            <a:r>
              <a:rPr lang="en-US" altLang="zh-CN" sz="2400" dirty="0">
                <a:cs typeface="宋体" charset="0"/>
              </a:rPr>
              <a:t>A=[10,20,30;40,50,60]</a:t>
            </a:r>
            <a:r>
              <a:rPr lang="en-US" altLang="zh-CN" sz="2400" dirty="0" smtClean="0">
                <a:cs typeface="宋体" charset="0"/>
              </a:rPr>
              <a:t>;</a:t>
            </a:r>
            <a:r>
              <a:rPr lang="zh-CN" altLang="en-US" sz="2400" dirty="0" smtClean="0">
                <a:cs typeface="宋体" charset="0"/>
              </a:rPr>
              <a:t> 那么</a:t>
            </a:r>
            <a:r>
              <a:rPr lang="en-US" altLang="zh-CN" sz="2400" dirty="0">
                <a:cs typeface="宋体" charset="0"/>
              </a:rPr>
              <a:t>A(3</a:t>
            </a:r>
            <a:r>
              <a:rPr lang="en-US" altLang="zh-CN" sz="2400" dirty="0" smtClean="0">
                <a:cs typeface="宋体" charset="0"/>
              </a:rPr>
              <a:t>)=20</a:t>
            </a:r>
            <a:endParaRPr lang="en-US" altLang="zh-CN" sz="2400" dirty="0">
              <a:cs typeface="宋体" charset="0"/>
            </a:endParaRPr>
          </a:p>
          <a:p>
            <a:pPr marL="857250" lvl="1" indent="-457200">
              <a:lnSpc>
                <a:spcPct val="120000"/>
              </a:lnSpc>
              <a:buFont typeface="+mj-ea"/>
              <a:buAutoNum type="circleNumDbPlain" startAt="3"/>
              <a:defRPr/>
            </a:pPr>
            <a:r>
              <a:rPr lang="zh-CN" altLang="en-US" sz="2400" dirty="0" smtClean="0">
                <a:cs typeface="宋体" charset="0"/>
              </a:rPr>
              <a:t>序号和下标的转换：</a:t>
            </a:r>
            <a:endParaRPr lang="en-US" altLang="zh-CN" sz="2400" dirty="0" smtClean="0">
              <a:cs typeface="宋体" charset="0"/>
            </a:endParaRPr>
          </a:p>
          <a:p>
            <a:pPr marL="400050" lvl="1" indent="0">
              <a:lnSpc>
                <a:spcPct val="120000"/>
              </a:lnSpc>
              <a:buFont typeface="Arial" charset="0"/>
              <a:buNone/>
              <a:defRPr/>
            </a:pPr>
            <a:r>
              <a:rPr lang="zh-CN" altLang="zh-CN" sz="2400" i="1" dirty="0">
                <a:cs typeface="宋体" charset="0"/>
              </a:rPr>
              <a:t> </a:t>
            </a:r>
            <a:r>
              <a:rPr lang="zh-CN" altLang="en-US" sz="2400" i="1" dirty="0" smtClean="0">
                <a:cs typeface="宋体" charset="0"/>
              </a:rPr>
              <a:t>  </a:t>
            </a:r>
            <a:r>
              <a:rPr lang="en-US" altLang="zh-CN" sz="2400" i="1" dirty="0" smtClean="0">
                <a:cs typeface="宋体" charset="0"/>
              </a:rPr>
              <a:t>m</a:t>
            </a:r>
            <a:r>
              <a:rPr lang="en-US" altLang="zh-CN" sz="2400" i="1" dirty="0">
                <a:cs typeface="宋体" charset="0"/>
              </a:rPr>
              <a:t> </a:t>
            </a:r>
            <a:r>
              <a:rPr lang="en-US" altLang="zh-CN" sz="2400" dirty="0">
                <a:cs typeface="宋体" charset="0"/>
              </a:rPr>
              <a:t>× </a:t>
            </a:r>
            <a:r>
              <a:rPr lang="en-US" altLang="zh-CN" sz="2400" i="1" dirty="0">
                <a:cs typeface="宋体" charset="0"/>
              </a:rPr>
              <a:t>n</a:t>
            </a:r>
            <a:r>
              <a:rPr lang="zh-CN" altLang="en-US" sz="2400" dirty="0">
                <a:cs typeface="宋体" charset="0"/>
              </a:rPr>
              <a:t>矩阵</a:t>
            </a:r>
            <a:r>
              <a:rPr lang="en-US" altLang="zh-CN" sz="2400" b="1" i="1" dirty="0" smtClean="0">
                <a:cs typeface="宋体" charset="0"/>
              </a:rPr>
              <a:t>A</a:t>
            </a:r>
            <a:r>
              <a:rPr lang="zh-CN" altLang="en-US" sz="2400" dirty="0" smtClean="0">
                <a:cs typeface="宋体" charset="0"/>
              </a:rPr>
              <a:t>，下标表示的矩阵</a:t>
            </a:r>
            <a:r>
              <a:rPr lang="zh-CN" altLang="en-US" sz="2400" dirty="0">
                <a:cs typeface="宋体" charset="0"/>
              </a:rPr>
              <a:t>元素</a:t>
            </a:r>
            <a:r>
              <a:rPr lang="en-US" altLang="zh-CN" sz="2400" b="1" i="1" dirty="0">
                <a:cs typeface="宋体" charset="0"/>
              </a:rPr>
              <a:t>A</a:t>
            </a:r>
            <a:r>
              <a:rPr lang="en-US" altLang="zh-CN" sz="2400" dirty="0">
                <a:cs typeface="宋体" charset="0"/>
              </a:rPr>
              <a:t>(</a:t>
            </a:r>
            <a:r>
              <a:rPr lang="en-US" altLang="zh-CN" sz="2400" i="1" dirty="0" err="1">
                <a:cs typeface="宋体" charset="0"/>
              </a:rPr>
              <a:t>i</a:t>
            </a:r>
            <a:r>
              <a:rPr lang="en-US" altLang="zh-CN" sz="2400" dirty="0">
                <a:cs typeface="宋体" charset="0"/>
              </a:rPr>
              <a:t>, </a:t>
            </a:r>
            <a:r>
              <a:rPr lang="en-US" altLang="zh-CN" sz="2400" i="1" dirty="0">
                <a:cs typeface="宋体" charset="0"/>
              </a:rPr>
              <a:t>j</a:t>
            </a:r>
            <a:r>
              <a:rPr lang="en-US" altLang="zh-CN" sz="2400" dirty="0" smtClean="0">
                <a:cs typeface="宋体" charset="0"/>
              </a:rPr>
              <a:t>)</a:t>
            </a:r>
            <a:r>
              <a:rPr lang="zh-CN" altLang="en-US" sz="2400" dirty="0" smtClean="0">
                <a:cs typeface="宋体" charset="0"/>
              </a:rPr>
              <a:t>，其序号为</a:t>
            </a:r>
            <a:r>
              <a:rPr lang="en-US" altLang="zh-CN" sz="2400" dirty="0">
                <a:cs typeface="宋体" charset="0"/>
              </a:rPr>
              <a:t>(</a:t>
            </a:r>
            <a:r>
              <a:rPr lang="en-US" altLang="zh-CN" sz="2400" i="1" dirty="0">
                <a:cs typeface="宋体" charset="0"/>
              </a:rPr>
              <a:t>j</a:t>
            </a:r>
            <a:r>
              <a:rPr lang="en-US" altLang="zh-CN" sz="2400" dirty="0">
                <a:cs typeface="宋体" charset="0"/>
              </a:rPr>
              <a:t>−1)*</a:t>
            </a:r>
            <a:r>
              <a:rPr lang="en-US" altLang="zh-CN" sz="2400" i="1" dirty="0">
                <a:cs typeface="宋体" charset="0"/>
              </a:rPr>
              <a:t>m </a:t>
            </a:r>
            <a:r>
              <a:rPr lang="en-US" altLang="zh-CN" sz="2400" dirty="0">
                <a:cs typeface="宋体" charset="0"/>
              </a:rPr>
              <a:t>+ </a:t>
            </a:r>
            <a:r>
              <a:rPr lang="en-US" altLang="zh-CN" sz="2400" i="1" dirty="0" err="1">
                <a:cs typeface="宋体" charset="0"/>
              </a:rPr>
              <a:t>i</a:t>
            </a:r>
            <a:r>
              <a:rPr lang="zh-CN" altLang="en-US" sz="2400" dirty="0">
                <a:cs typeface="宋体" charset="0"/>
              </a:rPr>
              <a:t>。</a:t>
            </a:r>
            <a:endParaRPr lang="en-US" altLang="zh-CN" sz="2400" dirty="0">
              <a:cs typeface="宋体" charset="0"/>
            </a:endParaRPr>
          </a:p>
          <a:p>
            <a:pPr marL="1371600" lvl="3" indent="0">
              <a:lnSpc>
                <a:spcPct val="90000"/>
              </a:lnSpc>
              <a:buFont typeface="Arial" charset="0"/>
              <a:buNone/>
              <a:defRPr/>
            </a:pPr>
            <a:endParaRPr lang="en-US" altLang="zh-CN" sz="600" dirty="0">
              <a:cs typeface="+mn-cs"/>
            </a:endParaRPr>
          </a:p>
        </p:txBody>
      </p:sp>
      <p:sp>
        <p:nvSpPr>
          <p:cNvPr id="43012"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9EE2289-1019-4E94-AD18-96E2B4B58F54}" type="datetime1">
              <a:rPr lang="zh-CN" altLang="en-US"/>
              <a:pPr fontAlgn="base">
                <a:spcBef>
                  <a:spcPct val="0"/>
                </a:spcBef>
                <a:spcAft>
                  <a:spcPct val="0"/>
                </a:spcAft>
              </a:pPr>
              <a:t>2018-2-1</a:t>
            </a:fld>
            <a:endParaRPr lang="en-US" altLang="zh-CN"/>
          </a:p>
        </p:txBody>
      </p:sp>
      <p:sp>
        <p:nvSpPr>
          <p:cNvPr id="43013"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43014"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CADB7C5-00D0-48E3-9648-87CEF8B48639}" type="slidenum">
              <a:rPr/>
              <a:pPr fontAlgn="base">
                <a:spcBef>
                  <a:spcPct val="0"/>
                </a:spcBef>
                <a:spcAft>
                  <a:spcPct val="0"/>
                </a:spcAft>
              </a:pPr>
              <a:t>15</a:t>
            </a:fld>
            <a:endParaRPr lang="en-US" altLang="zh-C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1.6matlab</a:t>
            </a:r>
            <a:r>
              <a:rPr b="1" spc="50" smtClean="0">
                <a:ln w="11430"/>
                <a:solidFill>
                  <a:srgbClr val="FF0000"/>
                </a:solidFill>
                <a:effectLst>
                  <a:outerShdw blurRad="76200" dist="50800" dir="5400000" algn="tl" rotWithShape="0">
                    <a:srgbClr val="000000">
                      <a:alpha val="65000"/>
                    </a:srgbClr>
                  </a:outerShdw>
                </a:effectLst>
              </a:rPr>
              <a:t>变量和数据操作</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3" name="内容占位符 2"/>
          <p:cNvSpPr>
            <a:spLocks noGrp="1"/>
          </p:cNvSpPr>
          <p:nvPr>
            <p:ph idx="1"/>
          </p:nvPr>
        </p:nvSpPr>
        <p:spPr>
          <a:xfrm>
            <a:off x="457200" y="1341438"/>
            <a:ext cx="8229600" cy="5256212"/>
          </a:xfrm>
        </p:spPr>
        <p:txBody>
          <a:bodyPr/>
          <a:lstStyle/>
          <a:p>
            <a:pPr marL="914400" lvl="1" indent="-514350">
              <a:lnSpc>
                <a:spcPct val="120000"/>
              </a:lnSpc>
              <a:buFont typeface="+mj-lt"/>
              <a:buAutoNum type="arabicPeriod" startAt="5"/>
              <a:defRPr/>
            </a:pPr>
            <a:r>
              <a:rPr lang="zh-CN" altLang="en-US" dirty="0" smtClean="0">
                <a:cs typeface="宋体" charset="0"/>
              </a:rPr>
              <a:t>利用冒号表达式得到子矩阵：</a:t>
            </a:r>
            <a:endParaRPr lang="en-US" altLang="zh-CN" dirty="0" smtClean="0">
              <a:cs typeface="宋体" charset="0"/>
            </a:endParaRPr>
          </a:p>
          <a:p>
            <a:pPr marL="457200" lvl="1" indent="0">
              <a:lnSpc>
                <a:spcPct val="120000"/>
              </a:lnSpc>
              <a:buFont typeface="Arial" charset="0"/>
              <a:buNone/>
              <a:defRPr/>
            </a:pPr>
            <a:r>
              <a:rPr lang="en-US" altLang="zh-CN" sz="2400" dirty="0" smtClean="0">
                <a:solidFill>
                  <a:srgbClr val="996633"/>
                </a:solidFill>
                <a:cs typeface="宋体" charset="0"/>
              </a:rPr>
              <a:t>A</a:t>
            </a:r>
            <a:r>
              <a:rPr lang="en-US" altLang="zh-CN" sz="2400" dirty="0">
                <a:solidFill>
                  <a:srgbClr val="996633"/>
                </a:solidFill>
                <a:cs typeface="宋体" charset="0"/>
              </a:rPr>
              <a:t>(</a:t>
            </a:r>
            <a:r>
              <a:rPr lang="en-US" altLang="zh-CN" sz="2400" dirty="0" err="1">
                <a:solidFill>
                  <a:srgbClr val="996633"/>
                </a:solidFill>
                <a:cs typeface="宋体" charset="0"/>
              </a:rPr>
              <a:t>m,n</a:t>
            </a:r>
            <a:r>
              <a:rPr lang="en-US" altLang="zh-CN" sz="2400" dirty="0">
                <a:solidFill>
                  <a:srgbClr val="996633"/>
                </a:solidFill>
                <a:cs typeface="宋体" charset="0"/>
              </a:rPr>
              <a:t>)</a:t>
            </a:r>
            <a:r>
              <a:rPr lang="zh-CN" altLang="en-US" sz="2400" dirty="0">
                <a:solidFill>
                  <a:srgbClr val="996633"/>
                </a:solidFill>
                <a:cs typeface="宋体" charset="0"/>
              </a:rPr>
              <a:t>表示取</a:t>
            </a:r>
            <a:r>
              <a:rPr lang="en-US" altLang="zh-CN" sz="2400" b="1" i="1" dirty="0">
                <a:solidFill>
                  <a:srgbClr val="996633"/>
                </a:solidFill>
                <a:cs typeface="宋体" charset="0"/>
              </a:rPr>
              <a:t>A</a:t>
            </a:r>
            <a:r>
              <a:rPr lang="zh-CN" altLang="en-US" sz="2400" dirty="0">
                <a:solidFill>
                  <a:srgbClr val="996633"/>
                </a:solidFill>
                <a:cs typeface="宋体" charset="0"/>
              </a:rPr>
              <a:t>矩阵第</a:t>
            </a:r>
            <a:r>
              <a:rPr lang="en-US" altLang="zh-CN" sz="2400" i="1" dirty="0">
                <a:solidFill>
                  <a:srgbClr val="996633"/>
                </a:solidFill>
                <a:cs typeface="宋体" charset="0"/>
              </a:rPr>
              <a:t>m</a:t>
            </a:r>
            <a:r>
              <a:rPr lang="zh-CN" altLang="en-US" sz="2400" dirty="0">
                <a:solidFill>
                  <a:srgbClr val="996633"/>
                </a:solidFill>
                <a:cs typeface="宋体" charset="0"/>
              </a:rPr>
              <a:t>行、第</a:t>
            </a:r>
            <a:r>
              <a:rPr lang="en-US" altLang="zh-CN" sz="2400" i="1" dirty="0">
                <a:solidFill>
                  <a:srgbClr val="996633"/>
                </a:solidFill>
                <a:cs typeface="宋体" charset="0"/>
              </a:rPr>
              <a:t>n</a:t>
            </a:r>
            <a:r>
              <a:rPr lang="zh-CN" altLang="en-US" sz="2400" dirty="0">
                <a:solidFill>
                  <a:srgbClr val="996633"/>
                </a:solidFill>
                <a:cs typeface="宋体" charset="0"/>
              </a:rPr>
              <a:t>列的元素</a:t>
            </a:r>
            <a:r>
              <a:rPr lang="zh-CN" altLang="en-US" sz="2400" dirty="0" smtClean="0">
                <a:solidFill>
                  <a:srgbClr val="996633"/>
                </a:solidFill>
                <a:cs typeface="宋体" charset="0"/>
              </a:rPr>
              <a:t>，</a:t>
            </a:r>
            <a:endParaRPr lang="en-US" altLang="zh-CN" sz="2400" dirty="0" smtClean="0">
              <a:solidFill>
                <a:srgbClr val="996633"/>
              </a:solidFill>
              <a:cs typeface="宋体" charset="0"/>
            </a:endParaRPr>
          </a:p>
          <a:p>
            <a:pPr marL="457200" lvl="1" indent="0">
              <a:lnSpc>
                <a:spcPct val="120000"/>
              </a:lnSpc>
              <a:buFont typeface="Arial" charset="0"/>
              <a:buNone/>
              <a:defRPr/>
            </a:pPr>
            <a:r>
              <a:rPr lang="en-US" altLang="zh-CN" sz="2400" dirty="0" smtClean="0">
                <a:solidFill>
                  <a:srgbClr val="996633"/>
                </a:solidFill>
                <a:cs typeface="宋体" charset="0"/>
              </a:rPr>
              <a:t>A</a:t>
            </a:r>
            <a:r>
              <a:rPr lang="en-US" altLang="zh-CN" sz="2400" dirty="0">
                <a:solidFill>
                  <a:srgbClr val="996633"/>
                </a:solidFill>
                <a:cs typeface="宋体" charset="0"/>
              </a:rPr>
              <a:t>(m,:)</a:t>
            </a:r>
            <a:r>
              <a:rPr lang="zh-CN" altLang="en-US" sz="2400" dirty="0">
                <a:solidFill>
                  <a:srgbClr val="996633"/>
                </a:solidFill>
                <a:cs typeface="宋体" charset="0"/>
              </a:rPr>
              <a:t>表示取</a:t>
            </a:r>
            <a:r>
              <a:rPr lang="en-US" altLang="zh-CN" sz="2400" b="1" i="1" dirty="0">
                <a:solidFill>
                  <a:srgbClr val="996633"/>
                </a:solidFill>
                <a:cs typeface="宋体" charset="0"/>
              </a:rPr>
              <a:t>A</a:t>
            </a:r>
            <a:r>
              <a:rPr lang="zh-CN" altLang="en-US" sz="2400" dirty="0">
                <a:solidFill>
                  <a:srgbClr val="996633"/>
                </a:solidFill>
                <a:cs typeface="宋体" charset="0"/>
              </a:rPr>
              <a:t>矩阵第</a:t>
            </a:r>
            <a:r>
              <a:rPr lang="en-US" altLang="zh-CN" sz="2400" i="1" dirty="0">
                <a:solidFill>
                  <a:srgbClr val="996633"/>
                </a:solidFill>
                <a:cs typeface="宋体" charset="0"/>
              </a:rPr>
              <a:t>m</a:t>
            </a:r>
            <a:r>
              <a:rPr lang="zh-CN" altLang="en-US" sz="2400" dirty="0">
                <a:solidFill>
                  <a:srgbClr val="996633"/>
                </a:solidFill>
                <a:cs typeface="宋体" charset="0"/>
              </a:rPr>
              <a:t>行的全部元素</a:t>
            </a:r>
            <a:r>
              <a:rPr lang="zh-CN" altLang="en-US" sz="2400" dirty="0" smtClean="0">
                <a:solidFill>
                  <a:srgbClr val="996633"/>
                </a:solidFill>
                <a:cs typeface="宋体" charset="0"/>
              </a:rPr>
              <a:t>，</a:t>
            </a:r>
            <a:endParaRPr lang="en-US" altLang="zh-CN" sz="2400" dirty="0" smtClean="0">
              <a:solidFill>
                <a:srgbClr val="996633"/>
              </a:solidFill>
              <a:cs typeface="宋体" charset="0"/>
            </a:endParaRPr>
          </a:p>
          <a:p>
            <a:pPr marL="457200" lvl="1" indent="0">
              <a:lnSpc>
                <a:spcPct val="120000"/>
              </a:lnSpc>
              <a:buFont typeface="Arial" charset="0"/>
              <a:buNone/>
              <a:defRPr/>
            </a:pPr>
            <a:r>
              <a:rPr lang="en-US" altLang="zh-CN" sz="2400" dirty="0" smtClean="0">
                <a:solidFill>
                  <a:srgbClr val="996633"/>
                </a:solidFill>
                <a:cs typeface="宋体" charset="0"/>
              </a:rPr>
              <a:t>A</a:t>
            </a:r>
            <a:r>
              <a:rPr lang="en-US" altLang="zh-CN" sz="2400" dirty="0">
                <a:solidFill>
                  <a:srgbClr val="996633"/>
                </a:solidFill>
                <a:cs typeface="宋体" charset="0"/>
              </a:rPr>
              <a:t>(:,n)</a:t>
            </a:r>
            <a:r>
              <a:rPr lang="zh-CN" altLang="en-US" sz="2400" dirty="0">
                <a:solidFill>
                  <a:srgbClr val="996633"/>
                </a:solidFill>
                <a:cs typeface="宋体" charset="0"/>
              </a:rPr>
              <a:t>表示取</a:t>
            </a:r>
            <a:r>
              <a:rPr lang="en-US" altLang="zh-CN" sz="2400" b="1" i="1" dirty="0">
                <a:solidFill>
                  <a:srgbClr val="996633"/>
                </a:solidFill>
                <a:cs typeface="宋体" charset="0"/>
              </a:rPr>
              <a:t>A</a:t>
            </a:r>
            <a:r>
              <a:rPr lang="zh-CN" altLang="en-US" sz="2400" dirty="0">
                <a:solidFill>
                  <a:srgbClr val="996633"/>
                </a:solidFill>
                <a:cs typeface="宋体" charset="0"/>
              </a:rPr>
              <a:t>矩阵的第</a:t>
            </a:r>
            <a:r>
              <a:rPr lang="en-US" altLang="zh-CN" sz="2400" i="1" dirty="0">
                <a:solidFill>
                  <a:srgbClr val="996633"/>
                </a:solidFill>
                <a:cs typeface="宋体" charset="0"/>
              </a:rPr>
              <a:t>n</a:t>
            </a:r>
            <a:r>
              <a:rPr lang="zh-CN" altLang="en-US" sz="2400" dirty="0">
                <a:solidFill>
                  <a:srgbClr val="996633"/>
                </a:solidFill>
                <a:cs typeface="宋体" charset="0"/>
              </a:rPr>
              <a:t>列全部元素。</a:t>
            </a:r>
            <a:r>
              <a:rPr lang="en-US" altLang="zh-CN" sz="2400" dirty="0">
                <a:solidFill>
                  <a:srgbClr val="996633"/>
                </a:solidFill>
                <a:cs typeface="宋体" charset="0"/>
              </a:rPr>
              <a:t> </a:t>
            </a:r>
          </a:p>
          <a:p>
            <a:pPr marL="457200" lvl="1" indent="0">
              <a:lnSpc>
                <a:spcPct val="120000"/>
              </a:lnSpc>
              <a:buFont typeface="Arial" charset="0"/>
              <a:buNone/>
              <a:defRPr/>
            </a:pPr>
            <a:r>
              <a:rPr lang="en-US" altLang="zh-CN" sz="2400" dirty="0" smtClean="0">
                <a:solidFill>
                  <a:srgbClr val="000090"/>
                </a:solidFill>
                <a:cs typeface="宋体" charset="0"/>
              </a:rPr>
              <a:t>A</a:t>
            </a:r>
            <a:r>
              <a:rPr lang="en-US" altLang="zh-CN" sz="2400" dirty="0">
                <a:solidFill>
                  <a:srgbClr val="000090"/>
                </a:solidFill>
                <a:cs typeface="宋体" charset="0"/>
              </a:rPr>
              <a:t>(m1:m2,:)</a:t>
            </a:r>
            <a:r>
              <a:rPr lang="zh-CN" altLang="en-US" sz="2400" dirty="0">
                <a:solidFill>
                  <a:srgbClr val="000090"/>
                </a:solidFill>
                <a:cs typeface="宋体" charset="0"/>
              </a:rPr>
              <a:t>表示取</a:t>
            </a:r>
            <a:r>
              <a:rPr lang="en-US" altLang="zh-CN" sz="2400" b="1" i="1" dirty="0">
                <a:solidFill>
                  <a:srgbClr val="000090"/>
                </a:solidFill>
                <a:cs typeface="宋体" charset="0"/>
              </a:rPr>
              <a:t>A</a:t>
            </a:r>
            <a:r>
              <a:rPr lang="zh-CN" altLang="en-US" sz="2400" dirty="0">
                <a:solidFill>
                  <a:srgbClr val="000090"/>
                </a:solidFill>
                <a:cs typeface="宋体" charset="0"/>
              </a:rPr>
              <a:t>矩阵第</a:t>
            </a:r>
            <a:r>
              <a:rPr lang="en-US" altLang="zh-CN" sz="2400" i="1" dirty="0">
                <a:solidFill>
                  <a:srgbClr val="000090"/>
                </a:solidFill>
                <a:cs typeface="宋体" charset="0"/>
              </a:rPr>
              <a:t>m</a:t>
            </a:r>
            <a:r>
              <a:rPr lang="en-US" altLang="zh-CN" sz="2400" dirty="0">
                <a:solidFill>
                  <a:srgbClr val="000090"/>
                </a:solidFill>
                <a:cs typeface="宋体" charset="0"/>
              </a:rPr>
              <a:t>1</a:t>
            </a:r>
            <a:r>
              <a:rPr lang="zh-CN" altLang="en-US" sz="2400" dirty="0">
                <a:solidFill>
                  <a:srgbClr val="000090"/>
                </a:solidFill>
                <a:cs typeface="宋体" charset="0"/>
              </a:rPr>
              <a:t>～</a:t>
            </a:r>
            <a:r>
              <a:rPr lang="en-US" altLang="zh-CN" sz="2400" i="1" dirty="0">
                <a:solidFill>
                  <a:srgbClr val="000090"/>
                </a:solidFill>
                <a:cs typeface="宋体" charset="0"/>
              </a:rPr>
              <a:t>m</a:t>
            </a:r>
            <a:r>
              <a:rPr lang="en-US" altLang="zh-CN" sz="2400" dirty="0">
                <a:solidFill>
                  <a:srgbClr val="000090"/>
                </a:solidFill>
                <a:cs typeface="宋体" charset="0"/>
              </a:rPr>
              <a:t>2</a:t>
            </a:r>
            <a:r>
              <a:rPr lang="zh-CN" altLang="en-US" sz="2400" dirty="0">
                <a:solidFill>
                  <a:srgbClr val="000090"/>
                </a:solidFill>
                <a:cs typeface="宋体" charset="0"/>
              </a:rPr>
              <a:t>行的全部元素</a:t>
            </a:r>
            <a:r>
              <a:rPr lang="zh-CN" altLang="en-US" sz="2400" dirty="0" smtClean="0">
                <a:solidFill>
                  <a:srgbClr val="000090"/>
                </a:solidFill>
                <a:cs typeface="宋体" charset="0"/>
              </a:rPr>
              <a:t>，</a:t>
            </a:r>
            <a:endParaRPr lang="en-US" altLang="zh-CN" sz="2400" dirty="0" smtClean="0">
              <a:solidFill>
                <a:srgbClr val="000090"/>
              </a:solidFill>
              <a:cs typeface="宋体" charset="0"/>
            </a:endParaRPr>
          </a:p>
          <a:p>
            <a:pPr marL="457200" lvl="1" indent="0">
              <a:lnSpc>
                <a:spcPct val="120000"/>
              </a:lnSpc>
              <a:buFont typeface="Arial" charset="0"/>
              <a:buNone/>
              <a:defRPr/>
            </a:pPr>
            <a:r>
              <a:rPr lang="en-US" altLang="zh-CN" sz="2400" dirty="0" smtClean="0">
                <a:solidFill>
                  <a:srgbClr val="000090"/>
                </a:solidFill>
                <a:cs typeface="宋体" charset="0"/>
              </a:rPr>
              <a:t>A</a:t>
            </a:r>
            <a:r>
              <a:rPr lang="en-US" altLang="zh-CN" sz="2400" dirty="0">
                <a:solidFill>
                  <a:srgbClr val="000090"/>
                </a:solidFill>
                <a:cs typeface="宋体" charset="0"/>
              </a:rPr>
              <a:t>(:,n1:n2)</a:t>
            </a:r>
            <a:r>
              <a:rPr lang="zh-CN" altLang="en-US" sz="2400" dirty="0">
                <a:solidFill>
                  <a:srgbClr val="000090"/>
                </a:solidFill>
                <a:cs typeface="宋体" charset="0"/>
              </a:rPr>
              <a:t>表示取</a:t>
            </a:r>
            <a:r>
              <a:rPr lang="en-US" altLang="zh-CN" sz="2400" b="1" i="1" dirty="0">
                <a:solidFill>
                  <a:srgbClr val="000090"/>
                </a:solidFill>
                <a:cs typeface="宋体" charset="0"/>
              </a:rPr>
              <a:t>A</a:t>
            </a:r>
            <a:r>
              <a:rPr lang="zh-CN" altLang="en-US" sz="2400" dirty="0">
                <a:solidFill>
                  <a:srgbClr val="000090"/>
                </a:solidFill>
                <a:cs typeface="宋体" charset="0"/>
              </a:rPr>
              <a:t>矩阵第</a:t>
            </a:r>
            <a:r>
              <a:rPr lang="en-US" altLang="zh-CN" sz="2400" i="1" dirty="0">
                <a:solidFill>
                  <a:srgbClr val="000090"/>
                </a:solidFill>
                <a:cs typeface="宋体" charset="0"/>
              </a:rPr>
              <a:t>n</a:t>
            </a:r>
            <a:r>
              <a:rPr lang="en-US" altLang="zh-CN" sz="2400" dirty="0">
                <a:solidFill>
                  <a:srgbClr val="000090"/>
                </a:solidFill>
                <a:cs typeface="宋体" charset="0"/>
              </a:rPr>
              <a:t>1</a:t>
            </a:r>
            <a:r>
              <a:rPr lang="zh-CN" altLang="en-US" sz="2400" dirty="0">
                <a:solidFill>
                  <a:srgbClr val="000090"/>
                </a:solidFill>
                <a:cs typeface="宋体" charset="0"/>
              </a:rPr>
              <a:t>～</a:t>
            </a:r>
            <a:r>
              <a:rPr lang="en-US" altLang="zh-CN" sz="2400" i="1" dirty="0">
                <a:solidFill>
                  <a:srgbClr val="000090"/>
                </a:solidFill>
                <a:cs typeface="宋体" charset="0"/>
              </a:rPr>
              <a:t>n</a:t>
            </a:r>
            <a:r>
              <a:rPr lang="en-US" altLang="zh-CN" sz="2400" dirty="0">
                <a:solidFill>
                  <a:srgbClr val="000090"/>
                </a:solidFill>
                <a:cs typeface="宋体" charset="0"/>
              </a:rPr>
              <a:t>2</a:t>
            </a:r>
            <a:r>
              <a:rPr lang="zh-CN" altLang="en-US" sz="2400" dirty="0">
                <a:solidFill>
                  <a:srgbClr val="000090"/>
                </a:solidFill>
                <a:cs typeface="宋体" charset="0"/>
              </a:rPr>
              <a:t>列的全部元素</a:t>
            </a:r>
            <a:r>
              <a:rPr lang="zh-CN" altLang="en-US" sz="2400" dirty="0" smtClean="0">
                <a:solidFill>
                  <a:srgbClr val="000090"/>
                </a:solidFill>
                <a:cs typeface="宋体" charset="0"/>
              </a:rPr>
              <a:t>，</a:t>
            </a:r>
            <a:endParaRPr lang="en-US" altLang="zh-CN" sz="2400" dirty="0" smtClean="0">
              <a:solidFill>
                <a:srgbClr val="000090"/>
              </a:solidFill>
              <a:cs typeface="宋体" charset="0"/>
            </a:endParaRPr>
          </a:p>
          <a:p>
            <a:pPr marL="457200" lvl="1" indent="0">
              <a:lnSpc>
                <a:spcPct val="120000"/>
              </a:lnSpc>
              <a:buFont typeface="Arial" charset="0"/>
              <a:buNone/>
              <a:defRPr/>
            </a:pPr>
            <a:r>
              <a:rPr lang="en-US" altLang="zh-CN" sz="2400" dirty="0" smtClean="0">
                <a:solidFill>
                  <a:srgbClr val="000090"/>
                </a:solidFill>
                <a:cs typeface="宋体" charset="0"/>
              </a:rPr>
              <a:t>A</a:t>
            </a:r>
            <a:r>
              <a:rPr lang="en-US" altLang="zh-CN" sz="2400" dirty="0">
                <a:solidFill>
                  <a:srgbClr val="000090"/>
                </a:solidFill>
                <a:cs typeface="宋体" charset="0"/>
              </a:rPr>
              <a:t>(m1:m2,n1:n2)</a:t>
            </a:r>
            <a:r>
              <a:rPr lang="zh-CN" altLang="en-US" sz="2400" dirty="0">
                <a:solidFill>
                  <a:srgbClr val="000090"/>
                </a:solidFill>
                <a:cs typeface="宋体" charset="0"/>
              </a:rPr>
              <a:t>表示取</a:t>
            </a:r>
            <a:r>
              <a:rPr lang="en-US" altLang="zh-CN" sz="2400" b="1" i="1" dirty="0">
                <a:solidFill>
                  <a:srgbClr val="000090"/>
                </a:solidFill>
                <a:cs typeface="宋体" charset="0"/>
              </a:rPr>
              <a:t>A</a:t>
            </a:r>
            <a:r>
              <a:rPr lang="zh-CN" altLang="en-US" sz="2400" dirty="0">
                <a:solidFill>
                  <a:srgbClr val="000090"/>
                </a:solidFill>
                <a:cs typeface="宋体" charset="0"/>
              </a:rPr>
              <a:t>矩阵第</a:t>
            </a:r>
            <a:r>
              <a:rPr lang="en-US" altLang="zh-CN" sz="2400" i="1" dirty="0">
                <a:solidFill>
                  <a:srgbClr val="000090"/>
                </a:solidFill>
                <a:cs typeface="宋体" charset="0"/>
              </a:rPr>
              <a:t>m</a:t>
            </a:r>
            <a:r>
              <a:rPr lang="en-US" altLang="zh-CN" sz="2400" dirty="0">
                <a:solidFill>
                  <a:srgbClr val="000090"/>
                </a:solidFill>
                <a:cs typeface="宋体" charset="0"/>
              </a:rPr>
              <a:t>1</a:t>
            </a:r>
            <a:r>
              <a:rPr lang="zh-CN" altLang="en-US" sz="2400" dirty="0">
                <a:solidFill>
                  <a:srgbClr val="000090"/>
                </a:solidFill>
                <a:cs typeface="宋体" charset="0"/>
              </a:rPr>
              <a:t>～</a:t>
            </a:r>
            <a:r>
              <a:rPr lang="en-US" altLang="zh-CN" sz="2400" i="1" dirty="0">
                <a:solidFill>
                  <a:srgbClr val="000090"/>
                </a:solidFill>
                <a:cs typeface="宋体" charset="0"/>
              </a:rPr>
              <a:t>m</a:t>
            </a:r>
            <a:r>
              <a:rPr lang="en-US" altLang="zh-CN" sz="2400" dirty="0">
                <a:solidFill>
                  <a:srgbClr val="000090"/>
                </a:solidFill>
                <a:cs typeface="宋体" charset="0"/>
              </a:rPr>
              <a:t>2</a:t>
            </a:r>
            <a:r>
              <a:rPr lang="zh-CN" altLang="en-US" sz="2400" dirty="0">
                <a:solidFill>
                  <a:srgbClr val="000090"/>
                </a:solidFill>
                <a:cs typeface="宋体" charset="0"/>
              </a:rPr>
              <a:t>行内，并在第</a:t>
            </a:r>
            <a:r>
              <a:rPr lang="en-US" altLang="zh-CN" sz="2400" i="1" dirty="0">
                <a:solidFill>
                  <a:srgbClr val="000090"/>
                </a:solidFill>
                <a:cs typeface="宋体" charset="0"/>
              </a:rPr>
              <a:t>n</a:t>
            </a:r>
            <a:r>
              <a:rPr lang="en-US" altLang="zh-CN" sz="2400" dirty="0">
                <a:solidFill>
                  <a:srgbClr val="000090"/>
                </a:solidFill>
                <a:cs typeface="宋体" charset="0"/>
              </a:rPr>
              <a:t>1</a:t>
            </a:r>
            <a:r>
              <a:rPr lang="zh-CN" altLang="en-US" sz="2400" dirty="0">
                <a:solidFill>
                  <a:srgbClr val="000090"/>
                </a:solidFill>
                <a:cs typeface="宋体" charset="0"/>
              </a:rPr>
              <a:t>～</a:t>
            </a:r>
            <a:r>
              <a:rPr lang="en-US" altLang="zh-CN" sz="2400" i="1" dirty="0">
                <a:solidFill>
                  <a:srgbClr val="000090"/>
                </a:solidFill>
                <a:cs typeface="宋体" charset="0"/>
              </a:rPr>
              <a:t>n</a:t>
            </a:r>
            <a:r>
              <a:rPr lang="en-US" altLang="zh-CN" sz="2400" dirty="0">
                <a:solidFill>
                  <a:srgbClr val="000090"/>
                </a:solidFill>
                <a:cs typeface="宋体" charset="0"/>
              </a:rPr>
              <a:t>2</a:t>
            </a:r>
            <a:r>
              <a:rPr lang="zh-CN" altLang="en-US" sz="2400" dirty="0">
                <a:solidFill>
                  <a:srgbClr val="000090"/>
                </a:solidFill>
                <a:cs typeface="宋体" charset="0"/>
              </a:rPr>
              <a:t>列中的所有元素。</a:t>
            </a:r>
            <a:endParaRPr lang="en-US" altLang="zh-CN" sz="2400" dirty="0">
              <a:solidFill>
                <a:srgbClr val="000090"/>
              </a:solidFill>
              <a:cs typeface="宋体" charset="0"/>
            </a:endParaRPr>
          </a:p>
          <a:p>
            <a:pPr marL="457200" lvl="1" indent="0">
              <a:lnSpc>
                <a:spcPct val="120000"/>
              </a:lnSpc>
              <a:buFont typeface="Arial" charset="0"/>
              <a:buNone/>
              <a:defRPr/>
            </a:pPr>
            <a:r>
              <a:rPr lang="en-US" altLang="zh-CN" sz="2400" dirty="0" smtClean="0">
                <a:cs typeface="宋体" charset="0"/>
              </a:rPr>
              <a:t> </a:t>
            </a:r>
            <a:r>
              <a:rPr lang="en-US" altLang="zh-CN" sz="2400" dirty="0">
                <a:solidFill>
                  <a:srgbClr val="FF0000"/>
                </a:solidFill>
                <a:cs typeface="宋体" charset="0"/>
              </a:rPr>
              <a:t>A(:)</a:t>
            </a:r>
            <a:r>
              <a:rPr lang="zh-CN" altLang="en-US" sz="2400" dirty="0">
                <a:solidFill>
                  <a:srgbClr val="FF0000"/>
                </a:solidFill>
                <a:cs typeface="宋体" charset="0"/>
              </a:rPr>
              <a:t>将矩阵</a:t>
            </a:r>
            <a:r>
              <a:rPr lang="en-US" altLang="zh-CN" sz="2400" b="1" i="1" dirty="0">
                <a:solidFill>
                  <a:srgbClr val="FF0000"/>
                </a:solidFill>
                <a:cs typeface="宋体" charset="0"/>
              </a:rPr>
              <a:t>A</a:t>
            </a:r>
            <a:r>
              <a:rPr lang="zh-CN" altLang="en-US" sz="2400" dirty="0">
                <a:solidFill>
                  <a:srgbClr val="FF0000"/>
                </a:solidFill>
                <a:cs typeface="宋体" charset="0"/>
              </a:rPr>
              <a:t>每一列元素堆叠起来，成为一个列向量</a:t>
            </a:r>
          </a:p>
          <a:p>
            <a:pPr marL="1371600" lvl="3" indent="0">
              <a:lnSpc>
                <a:spcPct val="90000"/>
              </a:lnSpc>
              <a:buFont typeface="Arial" charset="0"/>
              <a:buNone/>
              <a:defRPr/>
            </a:pPr>
            <a:endParaRPr lang="en-US" altLang="zh-CN" sz="600" dirty="0">
              <a:solidFill>
                <a:srgbClr val="FF0000"/>
              </a:solidFill>
              <a:cs typeface="+mn-cs"/>
            </a:endParaRPr>
          </a:p>
        </p:txBody>
      </p:sp>
      <p:sp>
        <p:nvSpPr>
          <p:cNvPr id="61444"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C9770BD-1BA2-4010-AF5B-484C25DF6D9E}" type="datetime1">
              <a:rPr lang="zh-CN" altLang="en-US"/>
              <a:pPr fontAlgn="base">
                <a:spcBef>
                  <a:spcPct val="0"/>
                </a:spcBef>
                <a:spcAft>
                  <a:spcPct val="0"/>
                </a:spcAft>
              </a:pPr>
              <a:t>2018-2-1</a:t>
            </a:fld>
            <a:endParaRPr lang="en-US" altLang="zh-CN"/>
          </a:p>
        </p:txBody>
      </p:sp>
      <p:sp>
        <p:nvSpPr>
          <p:cNvPr id="61445"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61446"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480E590-BF15-4D23-AF06-12258AB83BF1}" type="slidenum">
              <a:rPr/>
              <a:pPr fontAlgn="base">
                <a:spcBef>
                  <a:spcPct val="0"/>
                </a:spcBef>
                <a:spcAft>
                  <a:spcPct val="0"/>
                </a:spcAft>
              </a:pPr>
              <a:t>16</a:t>
            </a:fld>
            <a:endParaRPr lang="en-US" altLang="zh-CN"/>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1.7matlab</a:t>
            </a:r>
            <a:r>
              <a:rPr b="1" spc="50" smtClean="0">
                <a:ln w="11430"/>
                <a:solidFill>
                  <a:srgbClr val="FF0000"/>
                </a:solidFill>
                <a:effectLst>
                  <a:outerShdw blurRad="76200" dist="50800" dir="5400000" algn="tl" rotWithShape="0">
                    <a:srgbClr val="000000">
                      <a:alpha val="65000"/>
                    </a:srgbClr>
                  </a:outerShdw>
                </a:effectLst>
              </a:rPr>
              <a:t>基本运算</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45059" name="内容占位符 2"/>
          <p:cNvSpPr>
            <a:spLocks noGrp="1"/>
          </p:cNvSpPr>
          <p:nvPr>
            <p:ph idx="1"/>
          </p:nvPr>
        </p:nvSpPr>
        <p:spPr>
          <a:xfrm>
            <a:off x="457200" y="1341438"/>
            <a:ext cx="8229600" cy="5256212"/>
          </a:xfrm>
        </p:spPr>
        <p:txBody>
          <a:bodyPr/>
          <a:lstStyle/>
          <a:p>
            <a:pPr marL="57150" indent="0">
              <a:lnSpc>
                <a:spcPct val="120000"/>
              </a:lnSpc>
              <a:buFont typeface="Arial" charset="0"/>
              <a:buNone/>
            </a:pPr>
            <a:r>
              <a:rPr lang="zh-CN" altLang="zh-CN" sz="2800" smtClean="0"/>
              <a:t>1</a:t>
            </a:r>
            <a:r>
              <a:rPr lang="en-US" altLang="zh-CN" sz="2800" smtClean="0"/>
              <a:t>.</a:t>
            </a:r>
            <a:r>
              <a:rPr lang="zh-CN" altLang="en-US" sz="2800" smtClean="0"/>
              <a:t>基本算数运算</a:t>
            </a:r>
            <a:endParaRPr lang="en-US" altLang="zh-CN" sz="2800" smtClean="0"/>
          </a:p>
          <a:p>
            <a:pPr marL="57150" indent="0">
              <a:lnSpc>
                <a:spcPct val="120000"/>
              </a:lnSpc>
              <a:buFont typeface="Arial" charset="0"/>
              <a:buNone/>
            </a:pPr>
            <a:r>
              <a:rPr lang="en-US" altLang="zh-CN" sz="2400" smtClean="0"/>
              <a:t>MATLAB</a:t>
            </a:r>
            <a:r>
              <a:rPr lang="zh-CN" altLang="en-US" sz="2400" smtClean="0"/>
              <a:t>的基本算术运算有：</a:t>
            </a:r>
            <a:r>
              <a:rPr lang="en-US" altLang="zh-CN" sz="2400" smtClean="0"/>
              <a:t>+</a:t>
            </a:r>
            <a:r>
              <a:rPr lang="zh-CN" altLang="en-US" sz="2400" smtClean="0"/>
              <a:t>（加）、</a:t>
            </a:r>
            <a:r>
              <a:rPr lang="en-US" altLang="zh-CN" sz="2400" smtClean="0"/>
              <a:t>−</a:t>
            </a:r>
            <a:r>
              <a:rPr lang="zh-CN" altLang="en-US" sz="2400" smtClean="0"/>
              <a:t>（减）、</a:t>
            </a:r>
            <a:r>
              <a:rPr lang="en-US" altLang="zh-CN" sz="2400" smtClean="0"/>
              <a:t>*</a:t>
            </a:r>
            <a:r>
              <a:rPr lang="zh-CN" altLang="en-US" sz="2400" smtClean="0"/>
              <a:t>（乘）、</a:t>
            </a:r>
            <a:r>
              <a:rPr lang="en-US" altLang="zh-CN" sz="2400" smtClean="0"/>
              <a:t>/</a:t>
            </a:r>
            <a:r>
              <a:rPr lang="zh-CN" altLang="en-US" sz="2400" smtClean="0"/>
              <a:t>（右除）、</a:t>
            </a:r>
            <a:r>
              <a:rPr lang="en-US" altLang="zh-CN" sz="2400" smtClean="0"/>
              <a:t>\</a:t>
            </a:r>
            <a:r>
              <a:rPr lang="zh-CN" altLang="en-US" sz="2400" smtClean="0"/>
              <a:t>（左除）、</a:t>
            </a:r>
            <a:r>
              <a:rPr lang="en-US" altLang="zh-CN" sz="2400" smtClean="0"/>
              <a:t>^</a:t>
            </a:r>
            <a:r>
              <a:rPr lang="zh-CN" altLang="en-US" sz="2400" smtClean="0"/>
              <a:t>（乘方）。</a:t>
            </a:r>
            <a:endParaRPr lang="en-US" altLang="zh-CN" sz="2800" smtClean="0"/>
          </a:p>
          <a:p>
            <a:pPr marL="57150" indent="0">
              <a:lnSpc>
                <a:spcPct val="120000"/>
              </a:lnSpc>
              <a:buFont typeface="Arial" charset="0"/>
              <a:buNone/>
            </a:pPr>
            <a:r>
              <a:rPr lang="zh-CN" altLang="en-US" sz="2400" smtClean="0"/>
              <a:t>针对矩阵运算需要两者维数相容，否则报错。</a:t>
            </a:r>
            <a:endParaRPr lang="en-US" altLang="zh-CN" sz="2400" smtClean="0"/>
          </a:p>
          <a:p>
            <a:pPr marL="57150" indent="0">
              <a:lnSpc>
                <a:spcPct val="120000"/>
              </a:lnSpc>
              <a:buFont typeface="Arial" charset="0"/>
              <a:buNone/>
            </a:pPr>
            <a:r>
              <a:rPr lang="zh-CN" altLang="en-US" sz="2400" smtClean="0"/>
              <a:t>加减运算，要求矩阵维数相同，</a:t>
            </a:r>
            <a:endParaRPr lang="en-US" altLang="zh-CN" sz="2400" smtClean="0"/>
          </a:p>
          <a:p>
            <a:pPr marL="57150" indent="0">
              <a:lnSpc>
                <a:spcPct val="120000"/>
              </a:lnSpc>
              <a:buFont typeface="Arial" charset="0"/>
              <a:buNone/>
            </a:pPr>
            <a:r>
              <a:rPr lang="zh-CN" altLang="en-US" sz="2400" smtClean="0"/>
              <a:t>乘法运算，要求前者列数与后者行数相等。</a:t>
            </a:r>
            <a:endParaRPr lang="en-US" altLang="zh-CN" sz="2400" smtClean="0"/>
          </a:p>
          <a:p>
            <a:pPr marL="57150" indent="0">
              <a:lnSpc>
                <a:spcPct val="120000"/>
              </a:lnSpc>
              <a:buFont typeface="Arial" charset="0"/>
              <a:buNone/>
            </a:pPr>
            <a:r>
              <a:rPr lang="zh-CN" altLang="en-US" sz="2400" smtClean="0"/>
              <a:t>除法运算，</a:t>
            </a:r>
            <a:r>
              <a:rPr lang="en-US" altLang="zh-CN" sz="2400" smtClean="0"/>
              <a:t>\</a:t>
            </a:r>
            <a:r>
              <a:rPr lang="zh-CN" altLang="en-US" sz="2400" smtClean="0"/>
              <a:t>和</a:t>
            </a:r>
            <a:r>
              <a:rPr lang="en-US" altLang="zh-CN" sz="2400" smtClean="0"/>
              <a:t>/</a:t>
            </a:r>
            <a:r>
              <a:rPr lang="zh-CN" altLang="en-US" sz="2400" smtClean="0"/>
              <a:t>，分别表示左除和右除。</a:t>
            </a:r>
            <a:endParaRPr lang="en-US" altLang="zh-CN" sz="2400" smtClean="0"/>
          </a:p>
          <a:p>
            <a:pPr marL="457200" lvl="1" indent="0">
              <a:lnSpc>
                <a:spcPct val="120000"/>
              </a:lnSpc>
              <a:buFont typeface="Arial" charset="0"/>
              <a:buNone/>
            </a:pPr>
            <a:r>
              <a:rPr lang="en-US" altLang="zh-CN" sz="2000" b="1" i="1" smtClean="0"/>
              <a:t>A</a:t>
            </a:r>
            <a:r>
              <a:rPr lang="en-US" altLang="zh-CN" sz="2000" smtClean="0"/>
              <a:t>\</a:t>
            </a:r>
            <a:r>
              <a:rPr lang="en-US" altLang="zh-CN" sz="2000" b="1" i="1" smtClean="0"/>
              <a:t>B</a:t>
            </a:r>
            <a:r>
              <a:rPr lang="zh-CN" altLang="en-US" sz="2000" smtClean="0"/>
              <a:t>等效于</a:t>
            </a:r>
            <a:r>
              <a:rPr lang="en-US" altLang="zh-CN" sz="2000" b="1" i="1" smtClean="0"/>
              <a:t>A</a:t>
            </a:r>
            <a:r>
              <a:rPr lang="zh-CN" altLang="en-US" sz="2000" smtClean="0"/>
              <a:t>的逆左乘</a:t>
            </a:r>
            <a:r>
              <a:rPr lang="en-US" altLang="zh-CN" sz="2000" b="1" i="1" smtClean="0"/>
              <a:t>B</a:t>
            </a:r>
            <a:r>
              <a:rPr lang="zh-CN" altLang="en-US" sz="2000" smtClean="0"/>
              <a:t>矩阵，也就是</a:t>
            </a:r>
            <a:r>
              <a:rPr lang="en-US" altLang="zh-CN" sz="2000" smtClean="0"/>
              <a:t>inv(A)*B</a:t>
            </a:r>
            <a:r>
              <a:rPr lang="zh-CN" altLang="en-US" sz="2000" smtClean="0"/>
              <a:t>，</a:t>
            </a:r>
            <a:endParaRPr lang="en-US" altLang="zh-CN" sz="2000" smtClean="0"/>
          </a:p>
          <a:p>
            <a:pPr marL="457200" lvl="1" indent="0">
              <a:lnSpc>
                <a:spcPct val="120000"/>
              </a:lnSpc>
              <a:buFont typeface="Arial" charset="0"/>
              <a:buNone/>
            </a:pPr>
            <a:r>
              <a:rPr lang="en-US" altLang="zh-CN" sz="2000" b="1" i="1" smtClean="0"/>
              <a:t>B</a:t>
            </a:r>
            <a:r>
              <a:rPr lang="en-US" altLang="zh-CN" sz="2000" smtClean="0"/>
              <a:t>/</a:t>
            </a:r>
            <a:r>
              <a:rPr lang="en-US" altLang="zh-CN" sz="2000" b="1" i="1" smtClean="0"/>
              <a:t>A</a:t>
            </a:r>
            <a:r>
              <a:rPr lang="zh-CN" altLang="en-US" sz="2000" smtClean="0"/>
              <a:t>等效于</a:t>
            </a:r>
            <a:r>
              <a:rPr lang="en-US" altLang="zh-CN" sz="2000" b="1" i="1" smtClean="0"/>
              <a:t>A</a:t>
            </a:r>
            <a:r>
              <a:rPr lang="zh-CN" altLang="en-US" sz="2000" smtClean="0"/>
              <a:t>矩阵的逆右乘</a:t>
            </a:r>
            <a:r>
              <a:rPr lang="en-US" altLang="zh-CN" sz="2000" b="1" i="1" smtClean="0"/>
              <a:t>B</a:t>
            </a:r>
            <a:r>
              <a:rPr lang="zh-CN" altLang="en-US" sz="2000" smtClean="0"/>
              <a:t>矩阵，也就是</a:t>
            </a:r>
            <a:r>
              <a:rPr lang="en-US" altLang="zh-CN" sz="2000" smtClean="0"/>
              <a:t>B*inv(A)</a:t>
            </a:r>
            <a:r>
              <a:rPr lang="zh-CN" altLang="en-US" sz="2000" smtClean="0"/>
              <a:t>。</a:t>
            </a:r>
            <a:endParaRPr lang="en-US" altLang="zh-CN" sz="2000" smtClean="0"/>
          </a:p>
          <a:p>
            <a:pPr marL="57150" indent="0">
              <a:lnSpc>
                <a:spcPct val="120000"/>
              </a:lnSpc>
              <a:buFont typeface="Arial" charset="0"/>
              <a:buNone/>
            </a:pPr>
            <a:r>
              <a:rPr lang="zh-CN" altLang="en-US" sz="2400" smtClean="0"/>
              <a:t>乘方运算，</a:t>
            </a:r>
            <a:r>
              <a:rPr lang="en-US" altLang="zh-CN" sz="2400" i="1" smtClean="0"/>
              <a:t>A</a:t>
            </a:r>
            <a:r>
              <a:rPr lang="en-US" altLang="zh-CN" sz="2400" smtClean="0"/>
              <a:t>^x</a:t>
            </a:r>
            <a:r>
              <a:rPr lang="zh-CN" altLang="en-US" sz="2400" smtClean="0"/>
              <a:t>，要求</a:t>
            </a:r>
            <a:r>
              <a:rPr lang="en-US" altLang="zh-CN" sz="2400" i="1" smtClean="0"/>
              <a:t>A</a:t>
            </a:r>
            <a:r>
              <a:rPr lang="zh-CN" altLang="en-US" sz="2400" smtClean="0"/>
              <a:t>为方阵，</a:t>
            </a:r>
            <a:r>
              <a:rPr lang="en-US" altLang="zh-CN" sz="2400" i="1" smtClean="0"/>
              <a:t>x</a:t>
            </a:r>
            <a:r>
              <a:rPr lang="zh-CN" altLang="en-US" sz="2400" smtClean="0"/>
              <a:t>为标量。</a:t>
            </a:r>
            <a:endParaRPr lang="en-US" altLang="zh-CN" sz="2400" smtClean="0"/>
          </a:p>
        </p:txBody>
      </p:sp>
      <p:sp>
        <p:nvSpPr>
          <p:cNvPr id="45060"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7B059CB-69E0-4A31-BD6E-72668AB1A33B}" type="datetime1">
              <a:rPr lang="zh-CN" altLang="en-US"/>
              <a:pPr fontAlgn="base">
                <a:spcBef>
                  <a:spcPct val="0"/>
                </a:spcBef>
                <a:spcAft>
                  <a:spcPct val="0"/>
                </a:spcAft>
              </a:pPr>
              <a:t>2018-2-1</a:t>
            </a:fld>
            <a:endParaRPr lang="en-US" altLang="zh-CN"/>
          </a:p>
        </p:txBody>
      </p:sp>
      <p:sp>
        <p:nvSpPr>
          <p:cNvPr id="45061"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45062"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927E60A-3A1D-41E5-A198-41C3B697DDAC}" type="slidenum">
              <a:rPr/>
              <a:pPr fontAlgn="base">
                <a:spcBef>
                  <a:spcPct val="0"/>
                </a:spcBef>
                <a:spcAft>
                  <a:spcPct val="0"/>
                </a:spcAft>
              </a:pPr>
              <a:t>17</a:t>
            </a:fld>
            <a:endParaRPr lang="en-US" altLang="zh-CN"/>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1.7matlab</a:t>
            </a:r>
            <a:r>
              <a:rPr b="1" spc="50" smtClean="0">
                <a:ln w="11430"/>
                <a:solidFill>
                  <a:srgbClr val="FF0000"/>
                </a:solidFill>
                <a:effectLst>
                  <a:outerShdw blurRad="76200" dist="50800" dir="5400000" algn="tl" rotWithShape="0">
                    <a:srgbClr val="000000">
                      <a:alpha val="65000"/>
                    </a:srgbClr>
                  </a:outerShdw>
                </a:effectLst>
              </a:rPr>
              <a:t>基本运算</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44079" name="内容占位符 2"/>
          <p:cNvSpPr>
            <a:spLocks noGrp="1"/>
          </p:cNvSpPr>
          <p:nvPr>
            <p:ph idx="1"/>
          </p:nvPr>
        </p:nvSpPr>
        <p:spPr>
          <a:xfrm>
            <a:off x="457200" y="1341438"/>
            <a:ext cx="8229600" cy="5111750"/>
          </a:xfrm>
        </p:spPr>
        <p:txBody>
          <a:bodyPr/>
          <a:lstStyle/>
          <a:p>
            <a:pPr marL="57150" indent="0">
              <a:lnSpc>
                <a:spcPct val="120000"/>
              </a:lnSpc>
              <a:buFont typeface="Arial" charset="0"/>
              <a:buNone/>
            </a:pPr>
            <a:r>
              <a:rPr lang="en-US" altLang="zh-CN" sz="2800" smtClean="0"/>
              <a:t>2.</a:t>
            </a:r>
            <a:r>
              <a:rPr lang="zh-CN" altLang="en-US" sz="2800" smtClean="0"/>
              <a:t>点运算</a:t>
            </a:r>
            <a:endParaRPr lang="en-US" altLang="zh-CN" sz="2800" smtClean="0"/>
          </a:p>
          <a:p>
            <a:pPr marL="57150" indent="0">
              <a:lnSpc>
                <a:spcPct val="120000"/>
              </a:lnSpc>
              <a:buFont typeface="Arial" charset="0"/>
              <a:buNone/>
            </a:pPr>
            <a:r>
              <a:rPr lang="zh-CN" altLang="en-US" sz="2400" smtClean="0"/>
              <a:t>两个矩阵点运算是指它们的对应元素进行相关运算，要求两矩阵的维参数相同。点运算符有</a:t>
            </a:r>
            <a:r>
              <a:rPr lang="en-US" altLang="zh-CN" sz="2400" smtClean="0"/>
              <a:t>.*</a:t>
            </a:r>
            <a:r>
              <a:rPr lang="zh-CN" altLang="en-US" sz="2400" smtClean="0"/>
              <a:t>、</a:t>
            </a:r>
            <a:r>
              <a:rPr lang="en-US" altLang="zh-CN" sz="2400" smtClean="0"/>
              <a:t>./</a:t>
            </a:r>
            <a:r>
              <a:rPr lang="zh-CN" altLang="en-US" sz="2400" smtClean="0"/>
              <a:t>、</a:t>
            </a:r>
            <a:r>
              <a:rPr lang="en-US" altLang="zh-CN" sz="2400" smtClean="0"/>
              <a:t>.\</a:t>
            </a:r>
            <a:r>
              <a:rPr lang="zh-CN" altLang="en-US" sz="2400" smtClean="0"/>
              <a:t>和</a:t>
            </a:r>
            <a:r>
              <a:rPr lang="en-US" altLang="zh-CN" sz="2400" smtClean="0"/>
              <a:t>.^</a:t>
            </a:r>
            <a:r>
              <a:rPr lang="zh-CN" altLang="en-US" sz="2400" smtClean="0"/>
              <a:t>。</a:t>
            </a:r>
            <a:endParaRPr lang="en-US" altLang="zh-CN" sz="2400" smtClean="0"/>
          </a:p>
          <a:p>
            <a:pPr marL="400050" lvl="1" indent="0">
              <a:buFont typeface="Arial" charset="0"/>
              <a:buNone/>
            </a:pPr>
            <a:r>
              <a:rPr lang="en-US" altLang="zh-CN" sz="2000" smtClean="0"/>
              <a:t>A=[1,2,3;4,5,6;7,8,9];</a:t>
            </a:r>
          </a:p>
          <a:p>
            <a:pPr marL="400050" lvl="1" indent="0">
              <a:buFont typeface="Arial" charset="0"/>
              <a:buNone/>
            </a:pPr>
            <a:r>
              <a:rPr lang="en-US" altLang="zh-CN" sz="2000" smtClean="0"/>
              <a:t>B=[-1,0,1;1,-1,0;0,1,1];</a:t>
            </a:r>
          </a:p>
          <a:p>
            <a:pPr marL="400050" lvl="1" indent="0">
              <a:buFont typeface="Arial" charset="0"/>
              <a:buNone/>
            </a:pPr>
            <a:r>
              <a:rPr lang="en-US" altLang="zh-CN" sz="2000" smtClean="0"/>
              <a:t>C=A.*B</a:t>
            </a:r>
          </a:p>
          <a:p>
            <a:pPr marL="57150" indent="0">
              <a:lnSpc>
                <a:spcPct val="120000"/>
              </a:lnSpc>
              <a:buFont typeface="Arial" charset="0"/>
              <a:buNone/>
            </a:pPr>
            <a:r>
              <a:rPr lang="zh-CN" altLang="en-US" sz="2400" smtClean="0"/>
              <a:t>结果为：</a:t>
            </a:r>
            <a:endParaRPr lang="en-US" altLang="zh-CN" sz="2400" smtClean="0"/>
          </a:p>
          <a:p>
            <a:pPr marL="57150" indent="0">
              <a:lnSpc>
                <a:spcPct val="120000"/>
              </a:lnSpc>
              <a:buFont typeface="Arial" charset="0"/>
              <a:buNone/>
            </a:pPr>
            <a:endParaRPr lang="en-US" altLang="zh-CN" sz="2400" smtClean="0"/>
          </a:p>
          <a:p>
            <a:pPr marL="57150" indent="0">
              <a:lnSpc>
                <a:spcPct val="120000"/>
              </a:lnSpc>
              <a:buFont typeface="Arial" charset="0"/>
              <a:buNone/>
            </a:pPr>
            <a:r>
              <a:rPr lang="zh-CN" altLang="en-US" sz="2400" smtClean="0"/>
              <a:t>如果</a:t>
            </a:r>
            <a:r>
              <a:rPr lang="en-US" altLang="zh-CN" sz="2400" i="1" smtClean="0"/>
              <a:t>A</a:t>
            </a:r>
            <a:r>
              <a:rPr lang="zh-CN" altLang="en-US" sz="2400" smtClean="0"/>
              <a:t>、</a:t>
            </a:r>
            <a:r>
              <a:rPr lang="en-US" altLang="zh-CN" sz="2400" i="1" smtClean="0"/>
              <a:t>B</a:t>
            </a:r>
            <a:r>
              <a:rPr lang="zh-CN" altLang="en-US" sz="2400" smtClean="0"/>
              <a:t>两矩阵具有相同的维数，则</a:t>
            </a:r>
            <a:r>
              <a:rPr lang="en-US" altLang="zh-CN" sz="2400" i="1" smtClean="0"/>
              <a:t>A</a:t>
            </a:r>
            <a:r>
              <a:rPr lang="en-US" altLang="zh-CN" sz="2400" smtClean="0"/>
              <a:t>./</a:t>
            </a:r>
            <a:r>
              <a:rPr lang="en-US" altLang="zh-CN" sz="2400" i="1" smtClean="0"/>
              <a:t>B</a:t>
            </a:r>
            <a:r>
              <a:rPr lang="zh-CN" altLang="en-US" sz="2400" smtClean="0"/>
              <a:t>表示</a:t>
            </a:r>
            <a:r>
              <a:rPr lang="en-US" altLang="zh-CN" sz="2400" i="1" smtClean="0"/>
              <a:t>A</a:t>
            </a:r>
            <a:r>
              <a:rPr lang="zh-CN" altLang="en-US" sz="2400" smtClean="0"/>
              <a:t>矩阵除以</a:t>
            </a:r>
            <a:r>
              <a:rPr lang="en-US" altLang="zh-CN" sz="2400" i="1" smtClean="0"/>
              <a:t>B</a:t>
            </a:r>
            <a:r>
              <a:rPr lang="zh-CN" altLang="en-US" sz="2400" smtClean="0"/>
              <a:t>矩阵的对应元素。</a:t>
            </a:r>
            <a:r>
              <a:rPr lang="en-US" altLang="zh-CN" sz="2400" i="1" smtClean="0"/>
              <a:t>B</a:t>
            </a:r>
            <a:r>
              <a:rPr lang="en-US" altLang="zh-CN" sz="2400" smtClean="0"/>
              <a:t>.\</a:t>
            </a:r>
            <a:r>
              <a:rPr lang="en-US" altLang="zh-CN" sz="2400" i="1" smtClean="0"/>
              <a:t>A</a:t>
            </a:r>
            <a:r>
              <a:rPr lang="zh-CN" altLang="en-US" sz="2400" smtClean="0"/>
              <a:t>等价于</a:t>
            </a:r>
            <a:r>
              <a:rPr lang="en-US" altLang="zh-CN" sz="2400" i="1" smtClean="0"/>
              <a:t>A</a:t>
            </a:r>
            <a:r>
              <a:rPr lang="en-US" altLang="zh-CN" sz="2400" smtClean="0"/>
              <a:t>./</a:t>
            </a:r>
            <a:r>
              <a:rPr lang="en-US" altLang="zh-CN" sz="2400" i="1" smtClean="0"/>
              <a:t>B</a:t>
            </a:r>
            <a:r>
              <a:rPr lang="zh-CN" altLang="en-US" sz="2400" smtClean="0"/>
              <a:t>。</a:t>
            </a:r>
            <a:r>
              <a:rPr lang="en-US" altLang="zh-CN" sz="2400" smtClean="0"/>
              <a:t> </a:t>
            </a:r>
          </a:p>
          <a:p>
            <a:pPr marL="57150" indent="0">
              <a:lnSpc>
                <a:spcPct val="120000"/>
              </a:lnSpc>
              <a:buFont typeface="Arial" charset="0"/>
              <a:buNone/>
            </a:pPr>
            <a:endParaRPr lang="en-US" altLang="zh-CN" sz="2400" smtClean="0"/>
          </a:p>
        </p:txBody>
      </p:sp>
      <p:sp>
        <p:nvSpPr>
          <p:cNvPr id="44080"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659AFED-62C3-44CF-B222-D944D1220247}" type="datetime1">
              <a:rPr lang="zh-CN" altLang="en-US"/>
              <a:pPr fontAlgn="base">
                <a:spcBef>
                  <a:spcPct val="0"/>
                </a:spcBef>
                <a:spcAft>
                  <a:spcPct val="0"/>
                </a:spcAft>
              </a:pPr>
              <a:t>2018-2-1</a:t>
            </a:fld>
            <a:endParaRPr lang="en-US" altLang="zh-CN"/>
          </a:p>
        </p:txBody>
      </p:sp>
      <p:sp>
        <p:nvSpPr>
          <p:cNvPr id="44081"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44082"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0AB1ECE-676B-472A-8ADB-7918B8FBCD52}" type="slidenum">
              <a:rPr/>
              <a:pPr fontAlgn="base">
                <a:spcBef>
                  <a:spcPct val="0"/>
                </a:spcBef>
                <a:spcAft>
                  <a:spcPct val="0"/>
                </a:spcAft>
              </a:pPr>
              <a:t>18</a:t>
            </a:fld>
            <a:endParaRPr lang="en-US" altLang="zh-CN"/>
          </a:p>
        </p:txBody>
      </p:sp>
      <p:graphicFrame>
        <p:nvGraphicFramePr>
          <p:cNvPr id="44076" name="Object 44"/>
          <p:cNvGraphicFramePr>
            <a:graphicFrameLocks noChangeAspect="1"/>
          </p:cNvGraphicFramePr>
          <p:nvPr/>
        </p:nvGraphicFramePr>
        <p:xfrm>
          <a:off x="2411413" y="3716338"/>
          <a:ext cx="1152525" cy="1004887"/>
        </p:xfrm>
        <a:graphic>
          <a:graphicData uri="http://schemas.openxmlformats.org/presentationml/2006/ole">
            <p:oleObj spid="_x0000_s44076" name="Equation" r:id="rId3" imgW="978120" imgH="849960" progId="">
              <p:embed/>
            </p:oleObj>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1.7matlab</a:t>
            </a:r>
            <a:r>
              <a:rPr b="1" spc="50" smtClean="0">
                <a:ln w="11430"/>
                <a:solidFill>
                  <a:srgbClr val="FF0000"/>
                </a:solidFill>
                <a:effectLst>
                  <a:outerShdw blurRad="76200" dist="50800" dir="5400000" algn="tl" rotWithShape="0">
                    <a:srgbClr val="000000">
                      <a:alpha val="65000"/>
                    </a:srgbClr>
                  </a:outerShdw>
                </a:effectLst>
              </a:rPr>
              <a:t>基本运算</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3" name="内容占位符 2"/>
          <p:cNvSpPr>
            <a:spLocks noGrp="1"/>
          </p:cNvSpPr>
          <p:nvPr>
            <p:ph idx="1"/>
          </p:nvPr>
        </p:nvSpPr>
        <p:spPr>
          <a:xfrm>
            <a:off x="457200" y="1341438"/>
            <a:ext cx="8229600" cy="5111750"/>
          </a:xfrm>
        </p:spPr>
        <p:txBody>
          <a:bodyPr/>
          <a:lstStyle/>
          <a:p>
            <a:pPr marL="57150" indent="0">
              <a:lnSpc>
                <a:spcPct val="120000"/>
              </a:lnSpc>
              <a:buFont typeface="Arial" charset="0"/>
              <a:buNone/>
              <a:defRPr/>
            </a:pPr>
            <a:r>
              <a:rPr lang="en-US" altLang="zh-CN" sz="2800" dirty="0"/>
              <a:t>3</a:t>
            </a:r>
            <a:r>
              <a:rPr lang="en-US" altLang="zh-CN" sz="2800" dirty="0" smtClean="0"/>
              <a:t>.</a:t>
            </a:r>
            <a:r>
              <a:rPr lang="zh-CN" altLang="en-US" sz="2800" dirty="0" smtClean="0"/>
              <a:t>关系运算</a:t>
            </a:r>
            <a:endParaRPr lang="en-US" altLang="zh-CN" sz="2800" dirty="0" smtClean="0"/>
          </a:p>
          <a:p>
            <a:pPr marL="57150" indent="0">
              <a:lnSpc>
                <a:spcPct val="80000"/>
              </a:lnSpc>
              <a:buFont typeface="Arial" charset="0"/>
              <a:buNone/>
              <a:defRPr/>
            </a:pPr>
            <a:r>
              <a:rPr lang="es-ES" altLang="zh-CN" sz="2400" dirty="0"/>
              <a:t>MATLAB</a:t>
            </a:r>
            <a:r>
              <a:rPr lang="zh-CN" altLang="es-ES" sz="2400" dirty="0"/>
              <a:t>提供了</a:t>
            </a:r>
            <a:r>
              <a:rPr lang="es-ES" altLang="zh-CN" sz="2400" dirty="0"/>
              <a:t>6</a:t>
            </a:r>
            <a:r>
              <a:rPr lang="zh-CN" altLang="es-ES" sz="2400" dirty="0"/>
              <a:t>种关系运算符：</a:t>
            </a:r>
            <a:r>
              <a:rPr lang="es-ES" altLang="zh-CN" sz="2400" dirty="0"/>
              <a:t>&lt;</a:t>
            </a:r>
            <a:r>
              <a:rPr lang="zh-CN" altLang="es-ES" sz="2400" dirty="0"/>
              <a:t>（小于）、</a:t>
            </a:r>
            <a:r>
              <a:rPr lang="es-ES" altLang="zh-CN" sz="2400" dirty="0"/>
              <a:t>&lt;=</a:t>
            </a:r>
            <a:r>
              <a:rPr lang="zh-CN" altLang="es-ES" sz="2400" dirty="0"/>
              <a:t>（小于或等于）、</a:t>
            </a:r>
            <a:r>
              <a:rPr lang="es-ES" altLang="zh-CN" sz="2400" dirty="0"/>
              <a:t>&gt;</a:t>
            </a:r>
            <a:r>
              <a:rPr lang="zh-CN" altLang="es-ES" sz="2400" dirty="0"/>
              <a:t>（大于）、</a:t>
            </a:r>
            <a:r>
              <a:rPr lang="es-ES" altLang="zh-CN" sz="2400" dirty="0"/>
              <a:t>&gt;=</a:t>
            </a:r>
            <a:r>
              <a:rPr lang="zh-CN" altLang="es-ES" sz="2400" dirty="0"/>
              <a:t>（大于或等于）、</a:t>
            </a:r>
            <a:r>
              <a:rPr lang="es-ES" altLang="zh-CN" sz="2400" dirty="0"/>
              <a:t>= =</a:t>
            </a:r>
            <a:r>
              <a:rPr lang="zh-CN" altLang="es-ES" sz="2400" dirty="0"/>
              <a:t>（等于）、～</a:t>
            </a:r>
            <a:r>
              <a:rPr lang="es-ES" altLang="zh-CN" sz="2400" dirty="0"/>
              <a:t>=</a:t>
            </a:r>
            <a:r>
              <a:rPr lang="zh-CN" altLang="es-ES" sz="2400" dirty="0"/>
              <a:t>（不等于）。</a:t>
            </a:r>
          </a:p>
          <a:p>
            <a:pPr marL="57150" indent="0">
              <a:lnSpc>
                <a:spcPct val="80000"/>
              </a:lnSpc>
              <a:buFont typeface="Arial" charset="0"/>
              <a:buNone/>
              <a:defRPr/>
            </a:pPr>
            <a:r>
              <a:rPr lang="zh-CN" altLang="es-ES" sz="2400" dirty="0"/>
              <a:t>（</a:t>
            </a:r>
            <a:r>
              <a:rPr lang="en-US" altLang="zh-CN" sz="2400" dirty="0"/>
              <a:t>1</a:t>
            </a:r>
            <a:r>
              <a:rPr lang="zh-CN" altLang="en-US" sz="2400" dirty="0"/>
              <a:t>）当两个比较量是标量时，直接比较两数的大小。若关系成立，关系表达式结果为</a:t>
            </a:r>
            <a:r>
              <a:rPr lang="en-US" altLang="zh-CN" sz="2400" dirty="0"/>
              <a:t>1</a:t>
            </a:r>
            <a:r>
              <a:rPr lang="zh-CN" altLang="en-US" sz="2400" dirty="0"/>
              <a:t>，否则为</a:t>
            </a:r>
            <a:r>
              <a:rPr lang="en-US" altLang="zh-CN" sz="2400" dirty="0"/>
              <a:t>0</a:t>
            </a:r>
            <a:r>
              <a:rPr lang="zh-CN" altLang="en-US" sz="2400" dirty="0" smtClean="0"/>
              <a:t>。</a:t>
            </a:r>
            <a:endParaRPr lang="en-US" altLang="zh-CN" sz="2400" dirty="0" smtClean="0"/>
          </a:p>
          <a:p>
            <a:pPr marL="57150" indent="0">
              <a:lnSpc>
                <a:spcPct val="80000"/>
              </a:lnSpc>
              <a:buFont typeface="Arial" charset="0"/>
              <a:buNone/>
              <a:defRPr/>
            </a:pPr>
            <a:r>
              <a:rPr lang="zh-CN" altLang="en-US" sz="2400" dirty="0" smtClean="0"/>
              <a:t>（</a:t>
            </a:r>
            <a:r>
              <a:rPr lang="en-US" altLang="zh-CN" sz="2400" dirty="0"/>
              <a:t>2</a:t>
            </a:r>
            <a:r>
              <a:rPr lang="zh-CN" altLang="en-US" sz="2400" dirty="0"/>
              <a:t>）当参与比较的量是两个维数相同的矩阵时，比较是对两矩阵相同位置的元素按标量关系运算规则逐个进行，并给出元素的比较结果。最终的关系运算的结果是一个维数与原矩阵相同的矩阵，它的元素由</a:t>
            </a:r>
            <a:r>
              <a:rPr lang="en-US" altLang="zh-CN" sz="2400" dirty="0"/>
              <a:t>0</a:t>
            </a:r>
            <a:r>
              <a:rPr lang="zh-CN" altLang="en-US" sz="2400" dirty="0"/>
              <a:t>或</a:t>
            </a:r>
            <a:r>
              <a:rPr lang="en-US" altLang="zh-CN" sz="2400" dirty="0"/>
              <a:t>1</a:t>
            </a:r>
            <a:r>
              <a:rPr lang="zh-CN" altLang="en-US" sz="2400" dirty="0"/>
              <a:t>组成。</a:t>
            </a:r>
            <a:r>
              <a:rPr lang="en-US" altLang="zh-CN" sz="2400" dirty="0"/>
              <a:t> </a:t>
            </a:r>
          </a:p>
          <a:p>
            <a:pPr marL="57150" indent="0">
              <a:lnSpc>
                <a:spcPct val="80000"/>
              </a:lnSpc>
              <a:buFont typeface="Arial" charset="0"/>
              <a:buNone/>
              <a:defRPr/>
            </a:pPr>
            <a:r>
              <a:rPr lang="zh-CN" altLang="en-US" sz="2400" dirty="0"/>
              <a:t>（</a:t>
            </a:r>
            <a:r>
              <a:rPr lang="en-US" altLang="zh-CN" sz="2400" dirty="0"/>
              <a:t>3</a:t>
            </a:r>
            <a:r>
              <a:rPr lang="zh-CN" altLang="en-US" sz="2400" dirty="0"/>
              <a:t>）当参与比较的一个是标量，而另一个是矩阵时，则把标量与矩阵的每一个元素按标量关系运算规则逐个比较，并给出元素比较结果。最终的运算结果是一个维数与矩阵相同的矩阵，它的元素由</a:t>
            </a:r>
            <a:r>
              <a:rPr lang="en-US" altLang="zh-CN" sz="2400" dirty="0"/>
              <a:t>0</a:t>
            </a:r>
            <a:r>
              <a:rPr lang="zh-CN" altLang="en-US" sz="2400" dirty="0"/>
              <a:t>或</a:t>
            </a:r>
            <a:r>
              <a:rPr lang="en-US" altLang="zh-CN" sz="2400" dirty="0"/>
              <a:t>1</a:t>
            </a:r>
            <a:r>
              <a:rPr lang="zh-CN" altLang="en-US" sz="2400" dirty="0"/>
              <a:t>组成。</a:t>
            </a:r>
            <a:r>
              <a:rPr lang="en-US" altLang="zh-CN" sz="2400" dirty="0"/>
              <a:t> </a:t>
            </a:r>
          </a:p>
          <a:p>
            <a:pPr marL="114300" indent="0">
              <a:lnSpc>
                <a:spcPct val="120000"/>
              </a:lnSpc>
              <a:buFont typeface="Arial" charset="0"/>
              <a:buNone/>
              <a:defRPr/>
            </a:pPr>
            <a:endParaRPr lang="en-US" altLang="zh-CN" sz="2000" dirty="0" smtClean="0"/>
          </a:p>
        </p:txBody>
      </p:sp>
      <p:sp>
        <p:nvSpPr>
          <p:cNvPr id="48132"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A913598-48F7-4A7A-A37C-CD357146F6EF}" type="datetime1">
              <a:rPr lang="zh-CN" altLang="en-US"/>
              <a:pPr fontAlgn="base">
                <a:spcBef>
                  <a:spcPct val="0"/>
                </a:spcBef>
                <a:spcAft>
                  <a:spcPct val="0"/>
                </a:spcAft>
              </a:pPr>
              <a:t>2018-2-1</a:t>
            </a:fld>
            <a:endParaRPr lang="en-US" altLang="zh-CN"/>
          </a:p>
        </p:txBody>
      </p:sp>
      <p:sp>
        <p:nvSpPr>
          <p:cNvPr id="48133"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48134"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67BB857-BCC5-49D7-BF68-80CD1E1D78FE}" type="slidenum">
              <a:rPr/>
              <a:pPr fontAlgn="base">
                <a:spcBef>
                  <a:spcPct val="0"/>
                </a:spcBef>
                <a:spcAft>
                  <a:spcPct val="0"/>
                </a:spcAft>
              </a:pPr>
              <a:t>19</a:t>
            </a:fld>
            <a:endParaRPr lang="en-US" altLang="zh-C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39552" y="2924944"/>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rPr>
              <a:t>课堂实验</a:t>
            </a:r>
            <a:r>
              <a:rPr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rPr>
              <a:t>准备</a:t>
            </a:r>
            <a:r>
              <a:rPr lang="en-US" altLang="zh-CN"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rPr>
              <a:t> </a:t>
            </a:r>
            <a:r>
              <a:rPr lang="mr-IN" altLang="zh-CN"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rPr>
              <a:t>–</a:t>
            </a:r>
            <a:r>
              <a:rPr lang="en-US" altLang="zh-CN" b="1" spc="5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rPr>
              <a:t>Matlab</a:t>
            </a:r>
            <a:r>
              <a:rPr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rPr>
              <a:t>简介</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28675"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81E7898-E68B-47DC-8EAF-9857BF5B3222}" type="datetime1">
              <a:rPr lang="zh-CN" altLang="en-US"/>
              <a:pPr fontAlgn="base">
                <a:spcBef>
                  <a:spcPct val="0"/>
                </a:spcBef>
                <a:spcAft>
                  <a:spcPct val="0"/>
                </a:spcAft>
              </a:pPr>
              <a:t>2018-2-1</a:t>
            </a:fld>
            <a:endParaRPr lang="en-US" altLang="zh-CN"/>
          </a:p>
        </p:txBody>
      </p:sp>
      <p:sp>
        <p:nvSpPr>
          <p:cNvPr id="28676"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28677"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A714102-2D22-44D0-AA21-F952D77178C4}" type="slidenum">
              <a:rPr/>
              <a:pPr fontAlgn="base">
                <a:spcBef>
                  <a:spcPct val="0"/>
                </a:spcBef>
                <a:spcAft>
                  <a:spcPct val="0"/>
                </a:spcAft>
              </a:pPr>
              <a:t>2</a:t>
            </a:fld>
            <a:endParaRPr lang="en-US" altLang="zh-CN"/>
          </a:p>
        </p:txBody>
      </p:sp>
      <p:sp>
        <p:nvSpPr>
          <p:cNvPr id="28678" name="内容占位符 6"/>
          <p:cNvSpPr>
            <a:spLocks noGrp="1"/>
          </p:cNvSpPr>
          <p:nvPr>
            <p:ph idx="1"/>
          </p:nvPr>
        </p:nvSpPr>
        <p:spPr/>
        <p:txBody>
          <a:bodyPr/>
          <a:lstStyle/>
          <a:p>
            <a:endParaRPr kumimoji="1" lang="zh-CN" altLang="en-US"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1.7matlab</a:t>
            </a:r>
            <a:r>
              <a:rPr b="1" spc="50" smtClean="0">
                <a:ln w="11430"/>
                <a:solidFill>
                  <a:srgbClr val="FF0000"/>
                </a:solidFill>
                <a:effectLst>
                  <a:outerShdw blurRad="76200" dist="50800" dir="5400000" algn="tl" rotWithShape="0">
                    <a:srgbClr val="000000">
                      <a:alpha val="65000"/>
                    </a:srgbClr>
                  </a:outerShdw>
                </a:effectLst>
              </a:rPr>
              <a:t>基本运算</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3" name="内容占位符 2"/>
          <p:cNvSpPr>
            <a:spLocks noGrp="1"/>
          </p:cNvSpPr>
          <p:nvPr>
            <p:ph idx="1"/>
          </p:nvPr>
        </p:nvSpPr>
        <p:spPr>
          <a:xfrm>
            <a:off x="457200" y="1341438"/>
            <a:ext cx="8229600" cy="5111750"/>
          </a:xfrm>
        </p:spPr>
        <p:txBody>
          <a:bodyPr/>
          <a:lstStyle/>
          <a:p>
            <a:pPr marL="57150" indent="0">
              <a:lnSpc>
                <a:spcPct val="120000"/>
              </a:lnSpc>
              <a:buFont typeface="Arial" charset="0"/>
              <a:buNone/>
              <a:defRPr/>
            </a:pPr>
            <a:r>
              <a:rPr lang="en-US" altLang="zh-CN" sz="2800" dirty="0" smtClean="0"/>
              <a:t>4.</a:t>
            </a:r>
            <a:r>
              <a:rPr lang="zh-CN" altLang="en-US" sz="2800" dirty="0" smtClean="0"/>
              <a:t>逻辑运算</a:t>
            </a:r>
            <a:endParaRPr lang="en-US" altLang="zh-CN" sz="2800" dirty="0" smtClean="0"/>
          </a:p>
          <a:p>
            <a:pPr marL="0" indent="0">
              <a:lnSpc>
                <a:spcPct val="90000"/>
              </a:lnSpc>
              <a:buFont typeface="Arial" charset="0"/>
              <a:buNone/>
              <a:defRPr/>
            </a:pPr>
            <a:r>
              <a:rPr lang="es-ES" altLang="zh-CN" sz="2000" dirty="0"/>
              <a:t>MATLAB</a:t>
            </a:r>
            <a:r>
              <a:rPr lang="zh-CN" altLang="es-ES" sz="2000" dirty="0" smtClean="0"/>
              <a:t>提供</a:t>
            </a:r>
            <a:r>
              <a:rPr lang="en-US" altLang="zh-CN" sz="2000" dirty="0" smtClean="0"/>
              <a:t>3</a:t>
            </a:r>
            <a:r>
              <a:rPr lang="zh-CN" altLang="en-US" sz="2000" dirty="0"/>
              <a:t>种逻辑运算符</a:t>
            </a:r>
            <a:r>
              <a:rPr lang="zh-CN" altLang="en-US" sz="2000" dirty="0" smtClean="0"/>
              <a:t>：</a:t>
            </a:r>
            <a:r>
              <a:rPr lang="en-US" altLang="zh-CN" sz="2000" dirty="0" smtClean="0"/>
              <a:t>&amp;</a:t>
            </a:r>
            <a:r>
              <a:rPr lang="zh-CN" altLang="en-US" sz="2000" dirty="0"/>
              <a:t>（与）、</a:t>
            </a:r>
            <a:r>
              <a:rPr lang="en-US" altLang="zh-CN" sz="2000" dirty="0"/>
              <a:t>|</a:t>
            </a:r>
            <a:r>
              <a:rPr lang="zh-CN" altLang="en-US" sz="2000" dirty="0"/>
              <a:t>（或）和～（非</a:t>
            </a:r>
            <a:r>
              <a:rPr lang="zh-CN" altLang="en-US" sz="2000" dirty="0" smtClean="0"/>
              <a:t>）。</a:t>
            </a:r>
            <a:endParaRPr lang="en-US" altLang="zh-CN" sz="2000" dirty="0" smtClean="0"/>
          </a:p>
          <a:p>
            <a:pPr marL="0" indent="0">
              <a:lnSpc>
                <a:spcPct val="90000"/>
              </a:lnSpc>
              <a:buFont typeface="Arial" charset="0"/>
              <a:buNone/>
              <a:defRPr/>
            </a:pPr>
            <a:r>
              <a:rPr lang="en-US" altLang="zh-CN" sz="2000" dirty="0" smtClean="0"/>
              <a:t>MATLAB</a:t>
            </a:r>
            <a:r>
              <a:rPr lang="zh-CN" altLang="en-US" sz="2000" dirty="0" smtClean="0"/>
              <a:t>提供</a:t>
            </a:r>
            <a:r>
              <a:rPr lang="en-US" altLang="zh-CN" sz="2000" dirty="0" smtClean="0"/>
              <a:t>4</a:t>
            </a:r>
            <a:r>
              <a:rPr lang="zh-CN" altLang="en-US" sz="2000" dirty="0"/>
              <a:t>个逻辑运算函数</a:t>
            </a:r>
            <a:r>
              <a:rPr lang="zh-CN" altLang="en-US" sz="2000" dirty="0" smtClean="0"/>
              <a:t>：</a:t>
            </a:r>
            <a:r>
              <a:rPr lang="en-US" altLang="zh-CN" sz="2000" dirty="0" smtClean="0"/>
              <a:t>and</a:t>
            </a:r>
            <a:r>
              <a:rPr lang="en-US" altLang="zh-CN" sz="2000" dirty="0"/>
              <a:t>(</a:t>
            </a:r>
            <a:r>
              <a:rPr lang="en-US" altLang="zh-CN" sz="2000" dirty="0" err="1"/>
              <a:t>a,b</a:t>
            </a:r>
            <a:r>
              <a:rPr lang="en-US" altLang="zh-CN" sz="2000" dirty="0"/>
              <a:t>)</a:t>
            </a:r>
            <a:r>
              <a:rPr lang="zh-CN" altLang="en-US" sz="2000" dirty="0"/>
              <a:t>、</a:t>
            </a:r>
            <a:r>
              <a:rPr lang="en-US" altLang="zh-CN" sz="2000" dirty="0"/>
              <a:t>or(</a:t>
            </a:r>
            <a:r>
              <a:rPr lang="en-US" altLang="zh-CN" sz="2000" dirty="0" err="1"/>
              <a:t>a,b</a:t>
            </a:r>
            <a:r>
              <a:rPr lang="en-US" altLang="zh-CN" sz="2000" dirty="0"/>
              <a:t>)</a:t>
            </a:r>
            <a:r>
              <a:rPr lang="zh-CN" altLang="en-US" sz="2000" dirty="0"/>
              <a:t>、</a:t>
            </a:r>
            <a:r>
              <a:rPr lang="en-US" altLang="zh-CN" sz="2000" dirty="0"/>
              <a:t>not(a)</a:t>
            </a:r>
            <a:r>
              <a:rPr lang="zh-CN" altLang="en-US" sz="2000" dirty="0"/>
              <a:t>和</a:t>
            </a:r>
            <a:r>
              <a:rPr lang="en-US" altLang="zh-CN" sz="2000" dirty="0" err="1"/>
              <a:t>xor</a:t>
            </a:r>
            <a:r>
              <a:rPr lang="en-US" altLang="zh-CN" sz="2000" dirty="0"/>
              <a:t>(</a:t>
            </a:r>
            <a:r>
              <a:rPr lang="en-US" altLang="zh-CN" sz="2000" dirty="0" err="1"/>
              <a:t>a,b</a:t>
            </a:r>
            <a:r>
              <a:rPr lang="en-US" altLang="zh-CN" sz="2000" dirty="0"/>
              <a:t>)</a:t>
            </a:r>
            <a:r>
              <a:rPr lang="zh-CN" altLang="en-US" sz="2000" dirty="0"/>
              <a:t>。</a:t>
            </a:r>
            <a:endParaRPr lang="en-US" altLang="zh-CN" sz="2000" dirty="0"/>
          </a:p>
          <a:p>
            <a:pPr marL="0" indent="0">
              <a:lnSpc>
                <a:spcPct val="90000"/>
              </a:lnSpc>
              <a:buFont typeface="Arial" charset="0"/>
              <a:buNone/>
              <a:defRPr/>
            </a:pPr>
            <a:r>
              <a:rPr lang="zh-CN" altLang="en-US" sz="2000" dirty="0" smtClean="0"/>
              <a:t>逻辑运算结果，确认为真用</a:t>
            </a:r>
            <a:r>
              <a:rPr lang="en-US" altLang="zh-CN" sz="2000" dirty="0"/>
              <a:t>1</a:t>
            </a:r>
            <a:r>
              <a:rPr lang="zh-CN" altLang="en-US" sz="2000" dirty="0"/>
              <a:t>表示</a:t>
            </a:r>
            <a:r>
              <a:rPr lang="zh-CN" altLang="en-US" sz="2000" dirty="0" smtClean="0"/>
              <a:t>；确认为假用</a:t>
            </a:r>
            <a:r>
              <a:rPr lang="en-US" altLang="zh-CN" sz="2000" dirty="0"/>
              <a:t>0</a:t>
            </a:r>
            <a:r>
              <a:rPr lang="zh-CN" altLang="en-US" sz="2000" dirty="0"/>
              <a:t>表示</a:t>
            </a:r>
            <a:r>
              <a:rPr lang="zh-CN" altLang="en-US" sz="2000" dirty="0" smtClean="0"/>
              <a:t>。</a:t>
            </a:r>
            <a:endParaRPr lang="en-US" altLang="zh-CN" sz="2000" dirty="0" smtClean="0"/>
          </a:p>
          <a:p>
            <a:pPr marL="0" indent="0">
              <a:lnSpc>
                <a:spcPct val="90000"/>
              </a:lnSpc>
              <a:buFont typeface="Arial" charset="0"/>
              <a:buNone/>
              <a:defRPr/>
            </a:pPr>
            <a:r>
              <a:rPr lang="zh-CN" altLang="en-US" sz="2000" dirty="0" smtClean="0"/>
              <a:t>设参与逻辑运算两个标量</a:t>
            </a:r>
            <a:r>
              <a:rPr lang="en-US" altLang="zh-CN" sz="2000" dirty="0"/>
              <a:t>a</a:t>
            </a:r>
            <a:r>
              <a:rPr lang="zh-CN" altLang="en-US" sz="2000" dirty="0"/>
              <a:t>和</a:t>
            </a:r>
            <a:r>
              <a:rPr lang="en-US" altLang="zh-CN" sz="2000" dirty="0"/>
              <a:t>b</a:t>
            </a:r>
            <a:r>
              <a:rPr lang="zh-CN" altLang="en-US" sz="2000" dirty="0" smtClean="0"/>
              <a:t>，逻辑运算符和逻辑运算函数的含义：</a:t>
            </a:r>
            <a:endParaRPr lang="en-US" altLang="zh-CN" sz="2000" dirty="0"/>
          </a:p>
          <a:p>
            <a:pPr marL="685800" lvl="1">
              <a:lnSpc>
                <a:spcPct val="90000"/>
              </a:lnSpc>
              <a:defRPr/>
            </a:pPr>
            <a:r>
              <a:rPr lang="en-US" altLang="zh-CN" sz="1800" dirty="0" err="1" smtClean="0">
                <a:cs typeface="宋体" charset="0"/>
              </a:rPr>
              <a:t>a</a:t>
            </a:r>
            <a:r>
              <a:rPr lang="en-US" altLang="zh-CN" sz="1800" dirty="0" err="1">
                <a:cs typeface="宋体" charset="0"/>
              </a:rPr>
              <a:t>&amp;b</a:t>
            </a:r>
            <a:r>
              <a:rPr lang="zh-CN" altLang="en-US" sz="1800" dirty="0">
                <a:cs typeface="宋体" charset="0"/>
              </a:rPr>
              <a:t>或函数</a:t>
            </a:r>
            <a:r>
              <a:rPr lang="en-US" altLang="zh-CN" sz="1800" dirty="0">
                <a:cs typeface="宋体" charset="0"/>
              </a:rPr>
              <a:t>and(a, b)</a:t>
            </a:r>
            <a:r>
              <a:rPr lang="zh-CN" altLang="en-US" sz="1800" dirty="0">
                <a:cs typeface="宋体" charset="0"/>
              </a:rPr>
              <a:t>表示</a:t>
            </a:r>
            <a:r>
              <a:rPr lang="en-US" altLang="zh-CN" sz="1800" dirty="0">
                <a:cs typeface="宋体" charset="0"/>
              </a:rPr>
              <a:t>a</a:t>
            </a:r>
            <a:r>
              <a:rPr lang="zh-CN" altLang="en-US" sz="1800" dirty="0">
                <a:cs typeface="宋体" charset="0"/>
              </a:rPr>
              <a:t>和</a:t>
            </a:r>
            <a:r>
              <a:rPr lang="en-US" altLang="zh-CN" sz="1800" dirty="0">
                <a:cs typeface="宋体" charset="0"/>
              </a:rPr>
              <a:t>b</a:t>
            </a:r>
            <a:r>
              <a:rPr lang="zh-CN" altLang="en-US" sz="1800" dirty="0">
                <a:cs typeface="宋体" charset="0"/>
              </a:rPr>
              <a:t>作逻辑与运算，当</a:t>
            </a:r>
            <a:r>
              <a:rPr lang="en-US" altLang="zh-CN" sz="1800" dirty="0">
                <a:cs typeface="宋体" charset="0"/>
              </a:rPr>
              <a:t>a</a:t>
            </a:r>
            <a:r>
              <a:rPr lang="zh-CN" altLang="en-US" sz="1800" dirty="0">
                <a:cs typeface="宋体" charset="0"/>
              </a:rPr>
              <a:t>、</a:t>
            </a:r>
            <a:r>
              <a:rPr lang="en-US" altLang="zh-CN" sz="1800" dirty="0">
                <a:cs typeface="宋体" charset="0"/>
              </a:rPr>
              <a:t>b</a:t>
            </a:r>
            <a:r>
              <a:rPr lang="zh-CN" altLang="en-US" sz="1800" dirty="0">
                <a:cs typeface="宋体" charset="0"/>
              </a:rPr>
              <a:t>全为非零时，运算结果为</a:t>
            </a:r>
            <a:r>
              <a:rPr lang="en-US" altLang="zh-CN" sz="1800" dirty="0">
                <a:cs typeface="宋体" charset="0"/>
              </a:rPr>
              <a:t>1</a:t>
            </a:r>
            <a:r>
              <a:rPr lang="zh-CN" altLang="en-US" sz="1800" dirty="0">
                <a:cs typeface="宋体" charset="0"/>
              </a:rPr>
              <a:t>，否则为</a:t>
            </a:r>
            <a:r>
              <a:rPr lang="en-US" altLang="zh-CN" sz="1800" dirty="0">
                <a:cs typeface="宋体" charset="0"/>
              </a:rPr>
              <a:t>0</a:t>
            </a:r>
            <a:r>
              <a:rPr lang="zh-CN" altLang="en-US" sz="1800" dirty="0">
                <a:cs typeface="宋体" charset="0"/>
              </a:rPr>
              <a:t>。</a:t>
            </a:r>
            <a:endParaRPr lang="en-US" altLang="zh-CN" sz="1800" dirty="0">
              <a:cs typeface="宋体" charset="0"/>
            </a:endParaRPr>
          </a:p>
          <a:p>
            <a:pPr marL="685800" lvl="1">
              <a:lnSpc>
                <a:spcPct val="90000"/>
              </a:lnSpc>
              <a:defRPr/>
            </a:pPr>
            <a:r>
              <a:rPr lang="en-US" altLang="zh-CN" sz="1800" dirty="0" err="1" smtClean="0">
                <a:cs typeface="宋体" charset="0"/>
              </a:rPr>
              <a:t>a</a:t>
            </a:r>
            <a:r>
              <a:rPr lang="en-US" altLang="zh-CN" sz="1800" dirty="0" err="1">
                <a:cs typeface="宋体" charset="0"/>
              </a:rPr>
              <a:t>|b</a:t>
            </a:r>
            <a:r>
              <a:rPr lang="zh-CN" altLang="en-US" sz="1800" dirty="0">
                <a:cs typeface="宋体" charset="0"/>
              </a:rPr>
              <a:t>或函数</a:t>
            </a:r>
            <a:r>
              <a:rPr lang="en-US" altLang="zh-CN" sz="1800" dirty="0">
                <a:cs typeface="宋体" charset="0"/>
              </a:rPr>
              <a:t>or(a, b)</a:t>
            </a:r>
            <a:r>
              <a:rPr lang="zh-CN" altLang="en-US" sz="1800" dirty="0">
                <a:cs typeface="宋体" charset="0"/>
              </a:rPr>
              <a:t>表示</a:t>
            </a:r>
            <a:r>
              <a:rPr lang="en-US" altLang="zh-CN" sz="1800" dirty="0">
                <a:cs typeface="宋体" charset="0"/>
              </a:rPr>
              <a:t>a</a:t>
            </a:r>
            <a:r>
              <a:rPr lang="zh-CN" altLang="en-US" sz="1800" dirty="0">
                <a:cs typeface="宋体" charset="0"/>
              </a:rPr>
              <a:t>和</a:t>
            </a:r>
            <a:r>
              <a:rPr lang="en-US" altLang="zh-CN" sz="1800" dirty="0">
                <a:cs typeface="宋体" charset="0"/>
              </a:rPr>
              <a:t>b</a:t>
            </a:r>
            <a:r>
              <a:rPr lang="zh-CN" altLang="en-US" sz="1800" dirty="0">
                <a:cs typeface="宋体" charset="0"/>
              </a:rPr>
              <a:t>作逻辑或运算，当</a:t>
            </a:r>
            <a:r>
              <a:rPr lang="en-US" altLang="zh-CN" sz="1800" dirty="0">
                <a:cs typeface="宋体" charset="0"/>
              </a:rPr>
              <a:t>a</a:t>
            </a:r>
            <a:r>
              <a:rPr lang="zh-CN" altLang="en-US" sz="1800" dirty="0">
                <a:cs typeface="宋体" charset="0"/>
              </a:rPr>
              <a:t>、</a:t>
            </a:r>
            <a:r>
              <a:rPr lang="en-US" altLang="zh-CN" sz="1800" dirty="0">
                <a:cs typeface="宋体" charset="0"/>
              </a:rPr>
              <a:t>b</a:t>
            </a:r>
            <a:r>
              <a:rPr lang="zh-CN" altLang="en-US" sz="1800" dirty="0">
                <a:cs typeface="宋体" charset="0"/>
              </a:rPr>
              <a:t>中只要有一个非零，运算结果为</a:t>
            </a:r>
            <a:r>
              <a:rPr lang="en-US" altLang="zh-CN" sz="1800" dirty="0">
                <a:cs typeface="宋体" charset="0"/>
              </a:rPr>
              <a:t>1</a:t>
            </a:r>
            <a:r>
              <a:rPr lang="zh-CN" altLang="en-US" sz="1800" dirty="0">
                <a:cs typeface="宋体" charset="0"/>
              </a:rPr>
              <a:t>。</a:t>
            </a:r>
            <a:endParaRPr lang="en-US" altLang="zh-CN" sz="1800" dirty="0">
              <a:cs typeface="宋体" charset="0"/>
            </a:endParaRPr>
          </a:p>
          <a:p>
            <a:pPr marL="685800" lvl="1">
              <a:lnSpc>
                <a:spcPct val="90000"/>
              </a:lnSpc>
              <a:defRPr/>
            </a:pPr>
            <a:r>
              <a:rPr lang="zh-CN" altLang="en-US" sz="1800" dirty="0" smtClean="0">
                <a:cs typeface="宋体" charset="0"/>
              </a:rPr>
              <a:t>～</a:t>
            </a:r>
            <a:r>
              <a:rPr lang="en-US" altLang="zh-CN" sz="1800" dirty="0">
                <a:cs typeface="宋体" charset="0"/>
              </a:rPr>
              <a:t>a</a:t>
            </a:r>
            <a:r>
              <a:rPr lang="zh-CN" altLang="en-US" sz="1800" dirty="0">
                <a:cs typeface="宋体" charset="0"/>
              </a:rPr>
              <a:t>和函数</a:t>
            </a:r>
            <a:r>
              <a:rPr lang="en-US" altLang="zh-CN" sz="1800" dirty="0">
                <a:cs typeface="宋体" charset="0"/>
              </a:rPr>
              <a:t>not(a)</a:t>
            </a:r>
            <a:r>
              <a:rPr lang="zh-CN" altLang="en-US" sz="1800" dirty="0">
                <a:cs typeface="宋体" charset="0"/>
              </a:rPr>
              <a:t>表示对</a:t>
            </a:r>
            <a:r>
              <a:rPr lang="en-US" altLang="zh-CN" sz="1800" dirty="0">
                <a:cs typeface="宋体" charset="0"/>
              </a:rPr>
              <a:t>a</a:t>
            </a:r>
            <a:r>
              <a:rPr lang="zh-CN" altLang="en-US" sz="1800" dirty="0">
                <a:cs typeface="宋体" charset="0"/>
              </a:rPr>
              <a:t>作逻辑非运算，当</a:t>
            </a:r>
            <a:r>
              <a:rPr lang="en-US" altLang="zh-CN" sz="1800" dirty="0">
                <a:cs typeface="宋体" charset="0"/>
              </a:rPr>
              <a:t>a</a:t>
            </a:r>
            <a:r>
              <a:rPr lang="zh-CN" altLang="en-US" sz="1800" dirty="0">
                <a:cs typeface="宋体" charset="0"/>
              </a:rPr>
              <a:t>是零时，运算结果为</a:t>
            </a:r>
            <a:r>
              <a:rPr lang="en-US" altLang="zh-CN" sz="1800" dirty="0">
                <a:cs typeface="宋体" charset="0"/>
              </a:rPr>
              <a:t>1</a:t>
            </a:r>
            <a:r>
              <a:rPr lang="zh-CN" altLang="en-US" sz="1800" dirty="0">
                <a:cs typeface="宋体" charset="0"/>
              </a:rPr>
              <a:t>；当</a:t>
            </a:r>
            <a:r>
              <a:rPr lang="en-US" altLang="zh-CN" sz="1800" dirty="0">
                <a:cs typeface="宋体" charset="0"/>
              </a:rPr>
              <a:t>a</a:t>
            </a:r>
            <a:r>
              <a:rPr lang="zh-CN" altLang="en-US" sz="1800" dirty="0">
                <a:cs typeface="宋体" charset="0"/>
              </a:rPr>
              <a:t>非零时，运算结果为</a:t>
            </a:r>
            <a:r>
              <a:rPr lang="en-US" altLang="zh-CN" sz="1800" dirty="0">
                <a:cs typeface="宋体" charset="0"/>
              </a:rPr>
              <a:t>0</a:t>
            </a:r>
            <a:r>
              <a:rPr lang="zh-CN" altLang="en-US" sz="1800" dirty="0">
                <a:cs typeface="宋体" charset="0"/>
              </a:rPr>
              <a:t>。</a:t>
            </a:r>
            <a:endParaRPr lang="en-US" altLang="zh-CN" sz="1800" dirty="0">
              <a:cs typeface="宋体" charset="0"/>
            </a:endParaRPr>
          </a:p>
          <a:p>
            <a:pPr marL="685800" lvl="1">
              <a:lnSpc>
                <a:spcPct val="90000"/>
              </a:lnSpc>
              <a:defRPr/>
            </a:pPr>
            <a:r>
              <a:rPr lang="zh-CN" altLang="en-US" sz="1800" dirty="0" smtClean="0">
                <a:cs typeface="宋体" charset="0"/>
              </a:rPr>
              <a:t>函数</a:t>
            </a:r>
            <a:r>
              <a:rPr lang="en-US" altLang="zh-CN" sz="1800" dirty="0" err="1">
                <a:cs typeface="宋体" charset="0"/>
              </a:rPr>
              <a:t>xor</a:t>
            </a:r>
            <a:r>
              <a:rPr lang="en-US" altLang="zh-CN" sz="1800" dirty="0">
                <a:cs typeface="宋体" charset="0"/>
              </a:rPr>
              <a:t>(a, b)</a:t>
            </a:r>
            <a:r>
              <a:rPr lang="zh-CN" altLang="en-US" sz="1800" dirty="0">
                <a:cs typeface="宋体" charset="0"/>
              </a:rPr>
              <a:t>表示</a:t>
            </a:r>
            <a:r>
              <a:rPr lang="en-US" altLang="zh-CN" sz="1800" dirty="0">
                <a:cs typeface="宋体" charset="0"/>
              </a:rPr>
              <a:t>a</a:t>
            </a:r>
            <a:r>
              <a:rPr lang="zh-CN" altLang="en-US" sz="1800" dirty="0">
                <a:cs typeface="宋体" charset="0"/>
              </a:rPr>
              <a:t>和</a:t>
            </a:r>
            <a:r>
              <a:rPr lang="en-US" altLang="zh-CN" sz="1800" dirty="0">
                <a:cs typeface="宋体" charset="0"/>
              </a:rPr>
              <a:t>b</a:t>
            </a:r>
            <a:r>
              <a:rPr lang="zh-CN" altLang="en-US" sz="1800" dirty="0">
                <a:cs typeface="宋体" charset="0"/>
              </a:rPr>
              <a:t>作逻辑异或运算，当</a:t>
            </a:r>
            <a:r>
              <a:rPr lang="en-US" altLang="zh-CN" sz="1800" dirty="0">
                <a:cs typeface="宋体" charset="0"/>
              </a:rPr>
              <a:t>a</a:t>
            </a:r>
            <a:r>
              <a:rPr lang="zh-CN" altLang="en-US" sz="1800" dirty="0">
                <a:cs typeface="宋体" charset="0"/>
              </a:rPr>
              <a:t>、</a:t>
            </a:r>
            <a:r>
              <a:rPr lang="en-US" altLang="zh-CN" sz="1800" dirty="0">
                <a:cs typeface="宋体" charset="0"/>
              </a:rPr>
              <a:t>b</a:t>
            </a:r>
            <a:r>
              <a:rPr lang="zh-CN" altLang="en-US" sz="1800" dirty="0">
                <a:cs typeface="宋体" charset="0"/>
              </a:rPr>
              <a:t>的值不同时，运算结果为</a:t>
            </a:r>
            <a:r>
              <a:rPr lang="en-US" altLang="zh-CN" sz="1800" dirty="0">
                <a:cs typeface="宋体" charset="0"/>
              </a:rPr>
              <a:t>1</a:t>
            </a:r>
            <a:r>
              <a:rPr lang="zh-CN" altLang="en-US" sz="1800" dirty="0">
                <a:cs typeface="宋体" charset="0"/>
              </a:rPr>
              <a:t>，否则运算结果为</a:t>
            </a:r>
            <a:r>
              <a:rPr lang="en-US" altLang="zh-CN" sz="1800" dirty="0">
                <a:cs typeface="宋体" charset="0"/>
              </a:rPr>
              <a:t>0</a:t>
            </a:r>
            <a:r>
              <a:rPr lang="zh-CN" altLang="en-US" sz="1800" dirty="0" smtClean="0">
                <a:cs typeface="宋体" charset="0"/>
              </a:rPr>
              <a:t>。</a:t>
            </a:r>
            <a:endParaRPr lang="en-US" altLang="zh-CN" sz="1800" dirty="0" smtClean="0">
              <a:cs typeface="宋体" charset="0"/>
            </a:endParaRPr>
          </a:p>
          <a:p>
            <a:pPr marL="0" indent="0">
              <a:lnSpc>
                <a:spcPct val="90000"/>
              </a:lnSpc>
              <a:buFont typeface="Arial" charset="0"/>
              <a:buNone/>
              <a:defRPr/>
            </a:pPr>
            <a:r>
              <a:rPr lang="zh-CN" altLang="en-US" sz="2200" dirty="0" smtClean="0"/>
              <a:t>对于矩阵变量的运算结果，其表达方式与前面关系运算相同。</a:t>
            </a:r>
            <a:endParaRPr lang="zh-CN" altLang="en-US" sz="2200" dirty="0"/>
          </a:p>
          <a:p>
            <a:pPr marL="57150" indent="0">
              <a:lnSpc>
                <a:spcPct val="80000"/>
              </a:lnSpc>
              <a:buFont typeface="Arial" charset="0"/>
              <a:buNone/>
              <a:defRPr/>
            </a:pPr>
            <a:endParaRPr lang="en-US" altLang="zh-CN" sz="1800" dirty="0" smtClean="0"/>
          </a:p>
        </p:txBody>
      </p:sp>
      <p:sp>
        <p:nvSpPr>
          <p:cNvPr id="49156"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BDB7D41-01E4-4518-9A83-6AB5E10A0266}" type="datetime1">
              <a:rPr lang="zh-CN" altLang="en-US"/>
              <a:pPr fontAlgn="base">
                <a:spcBef>
                  <a:spcPct val="0"/>
                </a:spcBef>
                <a:spcAft>
                  <a:spcPct val="0"/>
                </a:spcAft>
              </a:pPr>
              <a:t>2018-2-1</a:t>
            </a:fld>
            <a:endParaRPr lang="en-US" altLang="zh-CN"/>
          </a:p>
        </p:txBody>
      </p:sp>
      <p:sp>
        <p:nvSpPr>
          <p:cNvPr id="49157"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49158"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8699201-9356-4F50-B45B-80B63B77E0C4}" type="slidenum">
              <a:rPr/>
              <a:pPr fontAlgn="base">
                <a:spcBef>
                  <a:spcPct val="0"/>
                </a:spcBef>
                <a:spcAft>
                  <a:spcPct val="0"/>
                </a:spcAft>
              </a:pPr>
              <a:t>20</a:t>
            </a:fld>
            <a:endParaRPr lang="en-US" alt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1.8matlab</a:t>
            </a:r>
            <a:r>
              <a:rPr b="1" spc="50" smtClean="0">
                <a:ln w="11430"/>
                <a:solidFill>
                  <a:srgbClr val="FF0000"/>
                </a:solidFill>
                <a:effectLst>
                  <a:outerShdw blurRad="76200" dist="50800" dir="5400000" algn="tl" rotWithShape="0">
                    <a:srgbClr val="000000">
                      <a:alpha val="65000"/>
                    </a:srgbClr>
                  </a:outerShdw>
                </a:effectLst>
              </a:rPr>
              <a:t>编程</a:t>
            </a:r>
            <a:r>
              <a:rPr lang="en-US" altLang="zh-CN" b="1" spc="50" smtClean="0">
                <a:ln w="11430"/>
                <a:solidFill>
                  <a:srgbClr val="FF0000"/>
                </a:solidFill>
                <a:effectLst>
                  <a:outerShdw blurRad="76200" dist="50800" dir="5400000" algn="tl" rotWithShape="0">
                    <a:srgbClr val="000000">
                      <a:alpha val="65000"/>
                    </a:srgbClr>
                  </a:outerShdw>
                </a:effectLst>
              </a:rPr>
              <a:t>-M</a:t>
            </a:r>
            <a:r>
              <a:rPr b="1" spc="50" smtClean="0">
                <a:ln w="11430"/>
                <a:solidFill>
                  <a:srgbClr val="FF0000"/>
                </a:solidFill>
                <a:effectLst>
                  <a:outerShdw blurRad="76200" dist="50800" dir="5400000" algn="tl" rotWithShape="0">
                    <a:srgbClr val="000000">
                      <a:alpha val="65000"/>
                    </a:srgbClr>
                  </a:outerShdw>
                </a:effectLst>
              </a:rPr>
              <a:t>文件</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50220" name="内容占位符 2"/>
          <p:cNvSpPr>
            <a:spLocks noGrp="1"/>
          </p:cNvSpPr>
          <p:nvPr>
            <p:ph idx="1"/>
          </p:nvPr>
        </p:nvSpPr>
        <p:spPr>
          <a:xfrm>
            <a:off x="457200" y="1341438"/>
            <a:ext cx="8229600" cy="5111750"/>
          </a:xfrm>
        </p:spPr>
        <p:txBody>
          <a:bodyPr/>
          <a:lstStyle/>
          <a:p>
            <a:pPr marL="57150" indent="0">
              <a:lnSpc>
                <a:spcPct val="120000"/>
              </a:lnSpc>
              <a:buFont typeface="Arial" charset="0"/>
              <a:buNone/>
            </a:pPr>
            <a:r>
              <a:rPr lang="en-US" altLang="zh-CN" sz="2800" smtClean="0"/>
              <a:t>1.</a:t>
            </a:r>
            <a:r>
              <a:rPr lang="zh-CN" altLang="en-US" sz="2800" smtClean="0"/>
              <a:t>建立</a:t>
            </a:r>
            <a:r>
              <a:rPr lang="en-US" altLang="zh-CN" sz="2800" smtClean="0"/>
              <a:t>M</a:t>
            </a:r>
            <a:r>
              <a:rPr lang="zh-CN" altLang="en-US" sz="2800" smtClean="0"/>
              <a:t>文件</a:t>
            </a:r>
            <a:endParaRPr lang="en-US" altLang="zh-CN" sz="2800" smtClean="0"/>
          </a:p>
          <a:p>
            <a:pPr marL="57150" indent="0">
              <a:lnSpc>
                <a:spcPct val="120000"/>
              </a:lnSpc>
              <a:buFont typeface="Arial" charset="0"/>
              <a:buNone/>
            </a:pPr>
            <a:r>
              <a:rPr lang="en-US" altLang="zh-CN" sz="2800" smtClean="0"/>
              <a:t>	</a:t>
            </a:r>
            <a:r>
              <a:rPr lang="zh-CN" altLang="en-US" sz="2400" smtClean="0"/>
              <a:t>菜单操作、命令操作均可</a:t>
            </a:r>
            <a:endParaRPr lang="en-US" altLang="zh-CN" sz="2800" smtClean="0"/>
          </a:p>
          <a:p>
            <a:pPr marL="57150" indent="0">
              <a:lnSpc>
                <a:spcPct val="120000"/>
              </a:lnSpc>
              <a:buFont typeface="Arial" charset="0"/>
              <a:buNone/>
            </a:pPr>
            <a:r>
              <a:rPr lang="zh-CN" altLang="zh-CN" sz="2800" smtClean="0"/>
              <a:t>2</a:t>
            </a:r>
            <a:r>
              <a:rPr lang="en-US" altLang="zh-CN" sz="2800" smtClean="0"/>
              <a:t>.</a:t>
            </a:r>
            <a:r>
              <a:rPr lang="zh-CN" altLang="en-US" sz="2800" smtClean="0"/>
              <a:t>打开</a:t>
            </a:r>
            <a:r>
              <a:rPr lang="en-US" altLang="zh-CN" sz="2800" smtClean="0"/>
              <a:t>M</a:t>
            </a:r>
            <a:r>
              <a:rPr lang="zh-CN" altLang="en-US" sz="2800" smtClean="0"/>
              <a:t>文件</a:t>
            </a:r>
            <a:endParaRPr lang="en-US" altLang="zh-CN" sz="2800" smtClean="0"/>
          </a:p>
          <a:p>
            <a:pPr marL="57150" indent="0">
              <a:lnSpc>
                <a:spcPct val="120000"/>
              </a:lnSpc>
              <a:buFont typeface="Arial" charset="0"/>
              <a:buNone/>
            </a:pPr>
            <a:r>
              <a:rPr lang="en-US" altLang="zh-CN" sz="2800" smtClean="0"/>
              <a:t>	</a:t>
            </a:r>
            <a:r>
              <a:rPr lang="zh-CN" altLang="en-US" sz="2400" smtClean="0"/>
              <a:t>点击文件夹已有</a:t>
            </a:r>
            <a:r>
              <a:rPr lang="en-US" altLang="zh-CN" sz="2400" smtClean="0"/>
              <a:t>M</a:t>
            </a:r>
            <a:r>
              <a:rPr lang="zh-CN" altLang="en-US" sz="2400" smtClean="0"/>
              <a:t>文件</a:t>
            </a:r>
            <a:endParaRPr lang="en-US" altLang="zh-CN" sz="2400" smtClean="0"/>
          </a:p>
          <a:p>
            <a:pPr marL="57150" indent="0">
              <a:lnSpc>
                <a:spcPct val="120000"/>
              </a:lnSpc>
              <a:buFont typeface="Arial" charset="0"/>
              <a:buNone/>
            </a:pPr>
            <a:r>
              <a:rPr lang="zh-CN" altLang="zh-CN" sz="2800" smtClean="0"/>
              <a:t>3</a:t>
            </a:r>
            <a:r>
              <a:rPr lang="en-US" altLang="zh-CN" sz="2800" smtClean="0"/>
              <a:t>.</a:t>
            </a:r>
            <a:r>
              <a:rPr lang="zh-CN" altLang="en-US" sz="2800" smtClean="0"/>
              <a:t>运行</a:t>
            </a:r>
            <a:r>
              <a:rPr lang="en-US" altLang="zh-CN" sz="2800" smtClean="0"/>
              <a:t>M</a:t>
            </a:r>
            <a:r>
              <a:rPr lang="zh-CN" altLang="en-US" sz="2800" smtClean="0"/>
              <a:t>文件</a:t>
            </a:r>
            <a:endParaRPr lang="en-US" altLang="zh-CN" sz="2800" smtClean="0"/>
          </a:p>
          <a:p>
            <a:pPr marL="57150" indent="0">
              <a:lnSpc>
                <a:spcPct val="120000"/>
              </a:lnSpc>
              <a:buFont typeface="Arial" charset="0"/>
              <a:buNone/>
            </a:pPr>
            <a:r>
              <a:rPr lang="en-US" altLang="zh-CN" sz="2800" smtClean="0"/>
              <a:t>	</a:t>
            </a:r>
            <a:r>
              <a:rPr lang="zh-CN" altLang="en-US" sz="2400" smtClean="0"/>
              <a:t>命令窗直接输入</a:t>
            </a:r>
            <a:r>
              <a:rPr lang="en-US" altLang="zh-CN" sz="2400" smtClean="0"/>
              <a:t>M</a:t>
            </a:r>
            <a:r>
              <a:rPr lang="zh-CN" altLang="en-US" sz="2400" smtClean="0"/>
              <a:t>文件名</a:t>
            </a:r>
            <a:endParaRPr lang="en-US" altLang="zh-CN" sz="2400" smtClean="0"/>
          </a:p>
          <a:p>
            <a:pPr marL="57150" indent="0">
              <a:lnSpc>
                <a:spcPct val="120000"/>
              </a:lnSpc>
              <a:buFont typeface="Arial" charset="0"/>
              <a:buNone/>
            </a:pPr>
            <a:r>
              <a:rPr lang="zh-CN" altLang="zh-CN" sz="2800" smtClean="0"/>
              <a:t>4</a:t>
            </a:r>
            <a:r>
              <a:rPr lang="en-US" altLang="zh-CN" sz="2800" smtClean="0"/>
              <a:t>.M</a:t>
            </a:r>
            <a:r>
              <a:rPr lang="zh-CN" altLang="en-US" sz="2800" smtClean="0"/>
              <a:t>文件类型</a:t>
            </a:r>
            <a:endParaRPr lang="en-US" altLang="zh-CN" sz="2800" smtClean="0"/>
          </a:p>
          <a:p>
            <a:pPr marL="57150" indent="0">
              <a:lnSpc>
                <a:spcPct val="120000"/>
              </a:lnSpc>
              <a:buFont typeface="Arial" charset="0"/>
              <a:buNone/>
            </a:pPr>
            <a:r>
              <a:rPr lang="en-US" altLang="zh-CN" sz="2400" smtClean="0"/>
              <a:t>	</a:t>
            </a:r>
            <a:r>
              <a:rPr lang="zh-CN" altLang="en-US" sz="2400" smtClean="0"/>
              <a:t>命令文件：不带输入输出参数</a:t>
            </a:r>
            <a:endParaRPr lang="en-US" altLang="zh-CN" sz="2400" smtClean="0"/>
          </a:p>
          <a:p>
            <a:pPr marL="57150" indent="0">
              <a:lnSpc>
                <a:spcPct val="120000"/>
              </a:lnSpc>
              <a:buFont typeface="Arial" charset="0"/>
              <a:buNone/>
            </a:pPr>
            <a:r>
              <a:rPr lang="en-US" altLang="zh-CN" sz="2400" smtClean="0"/>
              <a:t>	</a:t>
            </a:r>
            <a:r>
              <a:rPr lang="zh-CN" altLang="en-US" sz="2400" smtClean="0"/>
              <a:t>函数文件：可带输入输出参数</a:t>
            </a:r>
            <a:endParaRPr lang="en-US" altLang="zh-CN" sz="2400" smtClean="0"/>
          </a:p>
          <a:p>
            <a:pPr marL="57150" indent="0">
              <a:lnSpc>
                <a:spcPct val="80000"/>
              </a:lnSpc>
              <a:buFont typeface="Arial" charset="0"/>
              <a:buNone/>
            </a:pPr>
            <a:endParaRPr lang="en-US" altLang="zh-CN" sz="1800" smtClean="0"/>
          </a:p>
        </p:txBody>
      </p:sp>
      <p:sp>
        <p:nvSpPr>
          <p:cNvPr id="50221"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6028F5F-840B-48A3-8DCB-130CF7620539}" type="datetime1">
              <a:rPr lang="zh-CN" altLang="en-US"/>
              <a:pPr fontAlgn="base">
                <a:spcBef>
                  <a:spcPct val="0"/>
                </a:spcBef>
                <a:spcAft>
                  <a:spcPct val="0"/>
                </a:spcAft>
              </a:pPr>
              <a:t>2018-2-1</a:t>
            </a:fld>
            <a:endParaRPr lang="en-US" altLang="zh-CN"/>
          </a:p>
        </p:txBody>
      </p:sp>
      <p:sp>
        <p:nvSpPr>
          <p:cNvPr id="50222"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50223"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E330326-D0B5-4719-9898-810C2D8BB8E8}" type="slidenum">
              <a:rPr/>
              <a:pPr fontAlgn="base">
                <a:spcBef>
                  <a:spcPct val="0"/>
                </a:spcBef>
                <a:spcAft>
                  <a:spcPct val="0"/>
                </a:spcAft>
              </a:pPr>
              <a:t>21</a:t>
            </a:fld>
            <a:endParaRPr lang="en-US" altLang="zh-CN"/>
          </a:p>
        </p:txBody>
      </p:sp>
      <p:pic>
        <p:nvPicPr>
          <p:cNvPr id="50224" name="Picture 4"/>
          <p:cNvPicPr>
            <a:picLocks noChangeAspect="1" noChangeArrowheads="1"/>
          </p:cNvPicPr>
          <p:nvPr/>
        </p:nvPicPr>
        <p:blipFill>
          <a:blip r:embed="rId3"/>
          <a:srcRect/>
          <a:stretch>
            <a:fillRect/>
          </a:stretch>
        </p:blipFill>
        <p:spPr bwMode="auto">
          <a:xfrm>
            <a:off x="4932363" y="1268413"/>
            <a:ext cx="4105275" cy="2665412"/>
          </a:xfrm>
          <a:prstGeom prst="rect">
            <a:avLst/>
          </a:prstGeom>
          <a:noFill/>
          <a:ln w="9525">
            <a:noFill/>
            <a:miter lim="800000"/>
            <a:headEnd/>
            <a:tailEnd/>
          </a:ln>
        </p:spPr>
      </p:pic>
      <p:graphicFrame>
        <p:nvGraphicFramePr>
          <p:cNvPr id="50217" name="Object 41"/>
          <p:cNvGraphicFramePr>
            <a:graphicFrameLocks noChangeAspect="1"/>
          </p:cNvGraphicFramePr>
          <p:nvPr/>
        </p:nvGraphicFramePr>
        <p:xfrm>
          <a:off x="6011863" y="4292600"/>
          <a:ext cx="2403475" cy="2016125"/>
        </p:xfrm>
        <a:graphic>
          <a:graphicData uri="http://schemas.openxmlformats.org/presentationml/2006/ole">
            <p:oleObj spid="_x0000_s50217" name="Equation" r:id="rId4" imgW="1801080" imgH="1508400" progId="">
              <p:embed/>
            </p:oleObj>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1.9matlab</a:t>
            </a:r>
            <a:r>
              <a:rPr b="1" spc="50" smtClean="0">
                <a:ln w="11430"/>
                <a:solidFill>
                  <a:srgbClr val="FF0000"/>
                </a:solidFill>
                <a:effectLst>
                  <a:outerShdw blurRad="76200" dist="50800" dir="5400000" algn="tl" rotWithShape="0">
                    <a:srgbClr val="000000">
                      <a:alpha val="65000"/>
                    </a:srgbClr>
                  </a:outerShdw>
                </a:effectLst>
              </a:rPr>
              <a:t>编程</a:t>
            </a:r>
            <a:r>
              <a:rPr lang="en-US" altLang="zh-CN" b="1" spc="50" smtClean="0">
                <a:ln w="11430"/>
                <a:solidFill>
                  <a:srgbClr val="FF0000"/>
                </a:solidFill>
                <a:effectLst>
                  <a:outerShdw blurRad="76200" dist="50800" dir="5400000" algn="tl" rotWithShape="0">
                    <a:srgbClr val="000000">
                      <a:alpha val="65000"/>
                    </a:srgbClr>
                  </a:outerShdw>
                </a:effectLst>
              </a:rPr>
              <a:t>-</a:t>
            </a:r>
            <a:r>
              <a:rPr b="1" spc="50" smtClean="0">
                <a:ln w="11430"/>
                <a:solidFill>
                  <a:srgbClr val="FF0000"/>
                </a:solidFill>
                <a:effectLst>
                  <a:outerShdw blurRad="76200" dist="50800" dir="5400000" algn="tl" rotWithShape="0">
                    <a:srgbClr val="000000">
                      <a:alpha val="65000"/>
                    </a:srgbClr>
                  </a:outerShdw>
                </a:effectLst>
              </a:rPr>
              <a:t>顺序程序结构</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51244" name="内容占位符 2"/>
          <p:cNvSpPr>
            <a:spLocks noGrp="1"/>
          </p:cNvSpPr>
          <p:nvPr>
            <p:ph idx="1"/>
          </p:nvPr>
        </p:nvSpPr>
        <p:spPr>
          <a:xfrm>
            <a:off x="457200" y="1341438"/>
            <a:ext cx="8229600" cy="5111750"/>
          </a:xfrm>
        </p:spPr>
        <p:txBody>
          <a:bodyPr/>
          <a:lstStyle/>
          <a:p>
            <a:pPr marL="57150" indent="0">
              <a:lnSpc>
                <a:spcPct val="120000"/>
              </a:lnSpc>
              <a:buFont typeface="Arial" charset="0"/>
              <a:buNone/>
            </a:pPr>
            <a:r>
              <a:rPr lang="en-US" altLang="zh-CN" sz="2800" smtClean="0"/>
              <a:t>Matlab</a:t>
            </a:r>
            <a:r>
              <a:rPr lang="zh-CN" altLang="en-US" sz="2800" smtClean="0"/>
              <a:t>的顺序结构一般包括下面的过程</a:t>
            </a:r>
            <a:endParaRPr lang="en-US" altLang="zh-CN" sz="2800" smtClean="0"/>
          </a:p>
          <a:p>
            <a:pPr marL="57150" indent="0">
              <a:lnSpc>
                <a:spcPct val="120000"/>
              </a:lnSpc>
              <a:buFont typeface="Arial" charset="0"/>
              <a:buNone/>
            </a:pPr>
            <a:r>
              <a:rPr lang="zh-CN" altLang="zh-CN" sz="2800" smtClean="0"/>
              <a:t> </a:t>
            </a:r>
            <a:r>
              <a:rPr lang="zh-CN" altLang="en-US" sz="2800" smtClean="0"/>
              <a:t>  </a:t>
            </a:r>
            <a:r>
              <a:rPr lang="zh-CN" altLang="en-US" sz="2400" smtClean="0"/>
              <a:t>数据输入</a:t>
            </a:r>
            <a:endParaRPr lang="en-US" altLang="zh-CN" sz="2400" smtClean="0"/>
          </a:p>
          <a:p>
            <a:pPr marL="457200" lvl="1" indent="0">
              <a:lnSpc>
                <a:spcPct val="120000"/>
              </a:lnSpc>
              <a:buFont typeface="Arial" charset="0"/>
              <a:buNone/>
            </a:pPr>
            <a:r>
              <a:rPr lang="zh-CN" altLang="en-US" sz="2400" smtClean="0"/>
              <a:t>数据计算与处理</a:t>
            </a:r>
            <a:endParaRPr lang="en-US" altLang="zh-CN" sz="2400" smtClean="0"/>
          </a:p>
          <a:p>
            <a:pPr marL="457200" lvl="1" indent="0">
              <a:lnSpc>
                <a:spcPct val="120000"/>
              </a:lnSpc>
              <a:buFont typeface="Arial" charset="0"/>
              <a:buNone/>
            </a:pPr>
            <a:r>
              <a:rPr lang="zh-CN" altLang="en-US" sz="2400" smtClean="0"/>
              <a:t>数据输出</a:t>
            </a:r>
            <a:endParaRPr lang="en-US" altLang="zh-CN" sz="1400" smtClean="0"/>
          </a:p>
          <a:p>
            <a:pPr marL="57150" indent="0">
              <a:lnSpc>
                <a:spcPct val="120000"/>
              </a:lnSpc>
              <a:buFont typeface="Arial" charset="0"/>
              <a:buNone/>
            </a:pPr>
            <a:r>
              <a:rPr lang="zh-CN" altLang="en-US" sz="2800" smtClean="0"/>
              <a:t>举例：</a:t>
            </a:r>
            <a:endParaRPr lang="en-US" altLang="zh-CN" sz="2800" smtClean="0"/>
          </a:p>
          <a:p>
            <a:pPr marL="57150" indent="0">
              <a:lnSpc>
                <a:spcPct val="120000"/>
              </a:lnSpc>
              <a:buFont typeface="Arial" charset="0"/>
              <a:buNone/>
            </a:pPr>
            <a:r>
              <a:rPr lang="zh-CN" altLang="en-US" sz="2000" smtClean="0"/>
              <a:t>求一元二次方程</a:t>
            </a:r>
            <a:r>
              <a:rPr lang="en-US" altLang="zh-CN" sz="2000" i="1" smtClean="0"/>
              <a:t>ax</a:t>
            </a:r>
            <a:r>
              <a:rPr lang="en-US" altLang="zh-CN" sz="2000" baseline="30000" smtClean="0"/>
              <a:t>2</a:t>
            </a:r>
            <a:r>
              <a:rPr lang="en-US" altLang="zh-CN" sz="2000" smtClean="0"/>
              <a:t> + </a:t>
            </a:r>
            <a:r>
              <a:rPr lang="en-US" altLang="zh-CN" sz="2000" i="1" smtClean="0"/>
              <a:t>bx </a:t>
            </a:r>
            <a:r>
              <a:rPr lang="en-US" altLang="zh-CN" sz="2000" smtClean="0"/>
              <a:t>+ </a:t>
            </a:r>
            <a:r>
              <a:rPr lang="en-US" altLang="zh-CN" sz="2000" i="1" smtClean="0"/>
              <a:t>c</a:t>
            </a:r>
            <a:r>
              <a:rPr lang="en-US" altLang="zh-CN" sz="2000" smtClean="0"/>
              <a:t> = 0</a:t>
            </a:r>
            <a:r>
              <a:rPr lang="zh-CN" altLang="en-US" sz="2000" smtClean="0"/>
              <a:t>的根。</a:t>
            </a:r>
            <a:endParaRPr lang="en-US" altLang="zh-CN" sz="2000" smtClean="0"/>
          </a:p>
          <a:p>
            <a:pPr marL="57150" indent="0">
              <a:lnSpc>
                <a:spcPct val="120000"/>
              </a:lnSpc>
              <a:buFont typeface="Arial" charset="0"/>
              <a:buNone/>
            </a:pPr>
            <a:r>
              <a:rPr lang="zh-CN" altLang="en-US" sz="2000" smtClean="0"/>
              <a:t>其程序包括：</a:t>
            </a:r>
            <a:endParaRPr lang="en-US" altLang="zh-CN" sz="2000" smtClean="0"/>
          </a:p>
          <a:p>
            <a:pPr marL="457200" lvl="1" indent="0">
              <a:lnSpc>
                <a:spcPct val="120000"/>
              </a:lnSpc>
              <a:buFont typeface="Arial" charset="0"/>
              <a:buNone/>
            </a:pPr>
            <a:r>
              <a:rPr lang="zh-CN" altLang="en-US" sz="1600" smtClean="0"/>
              <a:t>参数输入</a:t>
            </a:r>
            <a:endParaRPr lang="en-US" altLang="zh-CN" sz="1600" smtClean="0"/>
          </a:p>
          <a:p>
            <a:pPr marL="457200" lvl="1" indent="0">
              <a:lnSpc>
                <a:spcPct val="120000"/>
              </a:lnSpc>
              <a:buFont typeface="Arial" charset="0"/>
              <a:buNone/>
            </a:pPr>
            <a:r>
              <a:rPr lang="zh-CN" altLang="en-US" sz="1600" smtClean="0"/>
              <a:t>计算</a:t>
            </a:r>
            <a:endParaRPr lang="en-US" altLang="zh-CN" sz="1600" smtClean="0"/>
          </a:p>
          <a:p>
            <a:pPr marL="457200" lvl="1" indent="0">
              <a:lnSpc>
                <a:spcPct val="120000"/>
              </a:lnSpc>
              <a:buFont typeface="Arial" charset="0"/>
              <a:buNone/>
            </a:pPr>
            <a:r>
              <a:rPr lang="zh-CN" altLang="en-US" sz="1600" smtClean="0"/>
              <a:t>显示结果</a:t>
            </a:r>
            <a:endParaRPr lang="en-US" altLang="zh-CN" sz="1600" smtClean="0"/>
          </a:p>
          <a:p>
            <a:pPr marL="57150" indent="0">
              <a:lnSpc>
                <a:spcPct val="120000"/>
              </a:lnSpc>
              <a:buFont typeface="Arial" charset="0"/>
              <a:buNone/>
            </a:pPr>
            <a:endParaRPr lang="en-US" altLang="zh-CN" sz="2800" smtClean="0"/>
          </a:p>
        </p:txBody>
      </p:sp>
      <p:sp>
        <p:nvSpPr>
          <p:cNvPr id="51245"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4F6B5F7-5143-439F-9B45-D11A0E59DEC5}" type="datetime1">
              <a:rPr lang="zh-CN" altLang="en-US"/>
              <a:pPr fontAlgn="base">
                <a:spcBef>
                  <a:spcPct val="0"/>
                </a:spcBef>
                <a:spcAft>
                  <a:spcPct val="0"/>
                </a:spcAft>
              </a:pPr>
              <a:t>2018-2-1</a:t>
            </a:fld>
            <a:endParaRPr lang="en-US" altLang="zh-CN"/>
          </a:p>
        </p:txBody>
      </p:sp>
      <p:sp>
        <p:nvSpPr>
          <p:cNvPr id="51246"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51247"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431375A-516F-46D5-A0E5-BDE9891888A5}" type="slidenum">
              <a:rPr/>
              <a:pPr fontAlgn="base">
                <a:spcBef>
                  <a:spcPct val="0"/>
                </a:spcBef>
                <a:spcAft>
                  <a:spcPct val="0"/>
                </a:spcAft>
              </a:pPr>
              <a:t>22</a:t>
            </a:fld>
            <a:endParaRPr lang="en-US" altLang="zh-CN"/>
          </a:p>
        </p:txBody>
      </p:sp>
      <p:graphicFrame>
        <p:nvGraphicFramePr>
          <p:cNvPr id="51241" name="Object 41"/>
          <p:cNvGraphicFramePr>
            <a:graphicFrameLocks noChangeAspect="1"/>
          </p:cNvGraphicFramePr>
          <p:nvPr/>
        </p:nvGraphicFramePr>
        <p:xfrm>
          <a:off x="4859338" y="3284538"/>
          <a:ext cx="3865562" cy="2592387"/>
        </p:xfrm>
        <a:graphic>
          <a:graphicData uri="http://schemas.openxmlformats.org/presentationml/2006/ole">
            <p:oleObj spid="_x0000_s51241" name="Equation" r:id="rId3" imgW="3492360" imgH="1627200" progId="">
              <p:embed/>
            </p:oleObj>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1.10matlab</a:t>
            </a:r>
            <a:r>
              <a:rPr b="1" spc="50" smtClean="0">
                <a:ln w="11430"/>
                <a:solidFill>
                  <a:srgbClr val="FF0000"/>
                </a:solidFill>
                <a:effectLst>
                  <a:outerShdw blurRad="76200" dist="50800" dir="5400000" algn="tl" rotWithShape="0">
                    <a:srgbClr val="000000">
                      <a:alpha val="65000"/>
                    </a:srgbClr>
                  </a:outerShdw>
                </a:effectLst>
              </a:rPr>
              <a:t>编程</a:t>
            </a:r>
            <a:r>
              <a:rPr lang="en-US" altLang="zh-CN" b="1" spc="50" smtClean="0">
                <a:ln w="11430"/>
                <a:solidFill>
                  <a:srgbClr val="FF0000"/>
                </a:solidFill>
                <a:effectLst>
                  <a:outerShdw blurRad="76200" dist="50800" dir="5400000" algn="tl" rotWithShape="0">
                    <a:srgbClr val="000000">
                      <a:alpha val="65000"/>
                    </a:srgbClr>
                  </a:outerShdw>
                </a:effectLst>
              </a:rPr>
              <a:t>-</a:t>
            </a:r>
            <a:r>
              <a:rPr b="1" spc="50" smtClean="0">
                <a:ln w="11430"/>
                <a:solidFill>
                  <a:srgbClr val="FF0000"/>
                </a:solidFill>
                <a:effectLst>
                  <a:outerShdw blurRad="76200" dist="50800" dir="5400000" algn="tl" rotWithShape="0">
                    <a:srgbClr val="000000">
                      <a:alpha val="65000"/>
                    </a:srgbClr>
                  </a:outerShdw>
                </a:effectLst>
              </a:rPr>
              <a:t>选择结构</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52402" name="内容占位符 2"/>
          <p:cNvSpPr>
            <a:spLocks noGrp="1"/>
          </p:cNvSpPr>
          <p:nvPr>
            <p:ph idx="1"/>
          </p:nvPr>
        </p:nvSpPr>
        <p:spPr>
          <a:xfrm>
            <a:off x="457200" y="1341438"/>
            <a:ext cx="3609975" cy="5111750"/>
          </a:xfrm>
        </p:spPr>
        <p:txBody>
          <a:bodyPr/>
          <a:lstStyle/>
          <a:p>
            <a:pPr marL="57150" indent="0">
              <a:lnSpc>
                <a:spcPct val="120000"/>
              </a:lnSpc>
              <a:buFont typeface="Arial" charset="0"/>
              <a:buNone/>
            </a:pPr>
            <a:r>
              <a:rPr lang="en-US" altLang="zh-CN" sz="2400" smtClean="0"/>
              <a:t>if</a:t>
            </a:r>
            <a:r>
              <a:rPr lang="zh-CN" altLang="en-US" sz="2400" smtClean="0"/>
              <a:t>单分支   </a:t>
            </a:r>
            <a:r>
              <a:rPr lang="en-US" altLang="zh-CN" sz="2400" smtClean="0"/>
              <a:t>if</a:t>
            </a:r>
            <a:r>
              <a:rPr lang="zh-CN" altLang="en-US" sz="2400" smtClean="0"/>
              <a:t>双分支</a:t>
            </a:r>
            <a:endParaRPr lang="en-US" altLang="zh-CN" sz="2400" smtClean="0"/>
          </a:p>
          <a:p>
            <a:pPr marL="57150" indent="0">
              <a:lnSpc>
                <a:spcPct val="120000"/>
              </a:lnSpc>
              <a:buFont typeface="Arial" charset="0"/>
              <a:buNone/>
            </a:pPr>
            <a:endParaRPr lang="en-US" altLang="zh-CN" sz="2400" smtClean="0"/>
          </a:p>
          <a:p>
            <a:pPr marL="57150" indent="0">
              <a:lnSpc>
                <a:spcPct val="120000"/>
              </a:lnSpc>
              <a:buFont typeface="Arial" charset="0"/>
              <a:buNone/>
            </a:pPr>
            <a:endParaRPr lang="en-US" altLang="zh-CN" sz="2400" smtClean="0"/>
          </a:p>
          <a:p>
            <a:pPr marL="57150" indent="0">
              <a:lnSpc>
                <a:spcPct val="120000"/>
              </a:lnSpc>
              <a:buFont typeface="Arial" charset="0"/>
              <a:buNone/>
            </a:pPr>
            <a:endParaRPr lang="en-US" altLang="zh-CN" sz="2400" smtClean="0"/>
          </a:p>
          <a:p>
            <a:pPr marL="57150" indent="0">
              <a:lnSpc>
                <a:spcPct val="120000"/>
              </a:lnSpc>
              <a:buFont typeface="Arial" charset="0"/>
              <a:buNone/>
            </a:pPr>
            <a:endParaRPr lang="en-US" altLang="zh-CN" sz="2400" smtClean="0"/>
          </a:p>
          <a:p>
            <a:pPr marL="57150" indent="0">
              <a:lnSpc>
                <a:spcPct val="120000"/>
              </a:lnSpc>
              <a:buFont typeface="Arial" charset="0"/>
              <a:buNone/>
            </a:pPr>
            <a:endParaRPr lang="en-US" altLang="zh-CN" sz="2400" smtClean="0"/>
          </a:p>
          <a:p>
            <a:pPr marL="57150" indent="0">
              <a:lnSpc>
                <a:spcPct val="120000"/>
              </a:lnSpc>
              <a:buFont typeface="Arial" charset="0"/>
              <a:buNone/>
            </a:pPr>
            <a:r>
              <a:rPr lang="en-US" altLang="zh-CN" sz="2400" smtClean="0"/>
              <a:t>switch</a:t>
            </a:r>
            <a:r>
              <a:rPr lang="zh-CN" altLang="en-US" sz="2400" smtClean="0"/>
              <a:t>语句</a:t>
            </a:r>
            <a:endParaRPr lang="en-US" altLang="zh-CN" sz="2400" smtClean="0"/>
          </a:p>
          <a:p>
            <a:pPr marL="57150" indent="0">
              <a:lnSpc>
                <a:spcPct val="80000"/>
              </a:lnSpc>
              <a:buFont typeface="Arial" charset="0"/>
              <a:buNone/>
            </a:pPr>
            <a:endParaRPr lang="en-US" altLang="zh-CN" sz="1800" smtClean="0"/>
          </a:p>
        </p:txBody>
      </p:sp>
      <p:sp>
        <p:nvSpPr>
          <p:cNvPr id="52403"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B2B0F3F-5AB7-46A5-8DBC-A010DF9DD08D}" type="datetime1">
              <a:rPr lang="zh-CN" altLang="en-US"/>
              <a:pPr fontAlgn="base">
                <a:spcBef>
                  <a:spcPct val="0"/>
                </a:spcBef>
                <a:spcAft>
                  <a:spcPct val="0"/>
                </a:spcAft>
              </a:pPr>
              <a:t>2018-2-1</a:t>
            </a:fld>
            <a:endParaRPr lang="en-US" altLang="zh-CN"/>
          </a:p>
        </p:txBody>
      </p:sp>
      <p:sp>
        <p:nvSpPr>
          <p:cNvPr id="52404"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52405"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EB61BC0-4ADA-4904-9DCC-A62F166AF4B2}" type="slidenum">
              <a:rPr/>
              <a:pPr fontAlgn="base">
                <a:spcBef>
                  <a:spcPct val="0"/>
                </a:spcBef>
                <a:spcAft>
                  <a:spcPct val="0"/>
                </a:spcAft>
              </a:pPr>
              <a:t>23</a:t>
            </a:fld>
            <a:endParaRPr lang="en-US" altLang="zh-CN"/>
          </a:p>
        </p:txBody>
      </p:sp>
      <p:graphicFrame>
        <p:nvGraphicFramePr>
          <p:cNvPr id="52395" name="Object 171"/>
          <p:cNvGraphicFramePr>
            <a:graphicFrameLocks noChangeAspect="1"/>
          </p:cNvGraphicFramePr>
          <p:nvPr/>
        </p:nvGraphicFramePr>
        <p:xfrm>
          <a:off x="2195513" y="1916113"/>
          <a:ext cx="1203325" cy="1657350"/>
        </p:xfrm>
        <a:graphic>
          <a:graphicData uri="http://schemas.openxmlformats.org/presentationml/2006/ole">
            <p:oleObj spid="_x0000_s52395" name="Equation" r:id="rId3" imgW="877680" imgH="1170000" progId="">
              <p:embed/>
            </p:oleObj>
          </a:graphicData>
        </a:graphic>
      </p:graphicFrame>
      <p:graphicFrame>
        <p:nvGraphicFramePr>
          <p:cNvPr id="52396" name="Object 172"/>
          <p:cNvGraphicFramePr>
            <a:graphicFrameLocks noChangeAspect="1"/>
          </p:cNvGraphicFramePr>
          <p:nvPr/>
        </p:nvGraphicFramePr>
        <p:xfrm>
          <a:off x="611188" y="1989138"/>
          <a:ext cx="1081087" cy="1062037"/>
        </p:xfrm>
        <a:graphic>
          <a:graphicData uri="http://schemas.openxmlformats.org/presentationml/2006/ole">
            <p:oleObj spid="_x0000_s52396" name="Equation" r:id="rId4" imgW="749520" imgH="740520" progId="">
              <p:embed/>
            </p:oleObj>
          </a:graphicData>
        </a:graphic>
      </p:graphicFrame>
      <p:sp>
        <p:nvSpPr>
          <p:cNvPr id="52406" name="内容占位符 2"/>
          <p:cNvSpPr txBox="1">
            <a:spLocks/>
          </p:cNvSpPr>
          <p:nvPr/>
        </p:nvSpPr>
        <p:spPr bwMode="auto">
          <a:xfrm>
            <a:off x="4140200" y="1341438"/>
            <a:ext cx="4259263" cy="5111750"/>
          </a:xfrm>
          <a:prstGeom prst="rect">
            <a:avLst/>
          </a:prstGeom>
          <a:noFill/>
          <a:ln w="9525">
            <a:noFill/>
            <a:miter lim="800000"/>
            <a:headEnd/>
            <a:tailEnd/>
          </a:ln>
        </p:spPr>
        <p:txBody>
          <a:bodyPr/>
          <a:lstStyle/>
          <a:p>
            <a:pPr marL="57150" eaLnBrk="0" hangingPunct="0">
              <a:lnSpc>
                <a:spcPct val="120000"/>
              </a:lnSpc>
              <a:spcBef>
                <a:spcPct val="20000"/>
              </a:spcBef>
              <a:buFont typeface="Arial" charset="0"/>
              <a:buNone/>
            </a:pPr>
            <a:r>
              <a:rPr lang="zh-CN" altLang="en-US" sz="2800">
                <a:latin typeface="Calibri" pitchFamily="34" charset="0"/>
              </a:rPr>
              <a:t>例题：计算分段函数</a:t>
            </a:r>
            <a:endParaRPr lang="en-US" altLang="zh-CN" sz="2800">
              <a:latin typeface="Calibri" pitchFamily="34" charset="0"/>
            </a:endParaRPr>
          </a:p>
          <a:p>
            <a:pPr marL="57150" eaLnBrk="0" hangingPunct="0">
              <a:lnSpc>
                <a:spcPct val="120000"/>
              </a:lnSpc>
              <a:spcBef>
                <a:spcPct val="20000"/>
              </a:spcBef>
              <a:buFont typeface="Arial" charset="0"/>
              <a:buNone/>
            </a:pPr>
            <a:endParaRPr lang="en-US" altLang="zh-CN" sz="2800">
              <a:latin typeface="Calibri" pitchFamily="34" charset="0"/>
            </a:endParaRPr>
          </a:p>
          <a:p>
            <a:pPr marL="57150" eaLnBrk="0" hangingPunct="0">
              <a:lnSpc>
                <a:spcPct val="120000"/>
              </a:lnSpc>
              <a:spcBef>
                <a:spcPct val="20000"/>
              </a:spcBef>
              <a:buFont typeface="Arial" charset="0"/>
              <a:buNone/>
            </a:pPr>
            <a:endParaRPr lang="en-US" altLang="zh-CN" sz="2800">
              <a:latin typeface="Calibri" pitchFamily="34" charset="0"/>
            </a:endParaRPr>
          </a:p>
          <a:p>
            <a:pPr marL="57150" eaLnBrk="0" hangingPunct="0">
              <a:lnSpc>
                <a:spcPct val="120000"/>
              </a:lnSpc>
              <a:spcBef>
                <a:spcPct val="20000"/>
              </a:spcBef>
              <a:buFont typeface="Arial" charset="0"/>
              <a:buNone/>
            </a:pPr>
            <a:r>
              <a:rPr lang="zh-CN" altLang="en-US" sz="2800">
                <a:latin typeface="Calibri" pitchFamily="34" charset="0"/>
              </a:rPr>
              <a:t>程序为：</a:t>
            </a:r>
            <a:endParaRPr lang="en-US" altLang="zh-CN">
              <a:latin typeface="Calibri" pitchFamily="34" charset="0"/>
            </a:endParaRPr>
          </a:p>
        </p:txBody>
      </p:sp>
      <p:graphicFrame>
        <p:nvGraphicFramePr>
          <p:cNvPr id="52397" name="Object 173"/>
          <p:cNvGraphicFramePr>
            <a:graphicFrameLocks noChangeAspect="1"/>
          </p:cNvGraphicFramePr>
          <p:nvPr/>
        </p:nvGraphicFramePr>
        <p:xfrm>
          <a:off x="4716463" y="2060575"/>
          <a:ext cx="2951162" cy="1081088"/>
        </p:xfrm>
        <a:graphic>
          <a:graphicData uri="http://schemas.openxmlformats.org/presentationml/2006/ole">
            <p:oleObj spid="_x0000_s52397" name="Equation" r:id="rId5" imgW="1638300" imgH="596900" progId="">
              <p:embed/>
            </p:oleObj>
          </a:graphicData>
        </a:graphic>
      </p:graphicFrame>
      <p:graphicFrame>
        <p:nvGraphicFramePr>
          <p:cNvPr id="52398" name="Object 174"/>
          <p:cNvGraphicFramePr>
            <a:graphicFrameLocks noChangeAspect="1"/>
          </p:cNvGraphicFramePr>
          <p:nvPr/>
        </p:nvGraphicFramePr>
        <p:xfrm>
          <a:off x="4932363" y="3716338"/>
          <a:ext cx="3240087" cy="2481262"/>
        </p:xfrm>
        <a:graphic>
          <a:graphicData uri="http://schemas.openxmlformats.org/presentationml/2006/ole">
            <p:oleObj spid="_x0000_s52398" name="Equation" r:id="rId6" imgW="2258280" imgH="1691280" progId="">
              <p:embed/>
            </p:oleObj>
          </a:graphicData>
        </a:graphic>
      </p:graphicFrame>
      <p:graphicFrame>
        <p:nvGraphicFramePr>
          <p:cNvPr id="52399" name="Object 175"/>
          <p:cNvGraphicFramePr>
            <a:graphicFrameLocks noChangeAspect="1"/>
          </p:cNvGraphicFramePr>
          <p:nvPr/>
        </p:nvGraphicFramePr>
        <p:xfrm>
          <a:off x="2195513" y="3716338"/>
          <a:ext cx="1181100" cy="2540000"/>
        </p:xfrm>
        <a:graphic>
          <a:graphicData uri="http://schemas.openxmlformats.org/presentationml/2006/ole">
            <p:oleObj spid="_x0000_s52399" name="Equation" r:id="rId7" imgW="1170000" imgH="2532240" progId="">
              <p:embed/>
            </p:oleObj>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1.11matlab</a:t>
            </a:r>
            <a:r>
              <a:rPr b="1" spc="50" smtClean="0">
                <a:ln w="11430"/>
                <a:solidFill>
                  <a:srgbClr val="FF0000"/>
                </a:solidFill>
                <a:effectLst>
                  <a:outerShdw blurRad="76200" dist="50800" dir="5400000" algn="tl" rotWithShape="0">
                    <a:srgbClr val="000000">
                      <a:alpha val="65000"/>
                    </a:srgbClr>
                  </a:outerShdw>
                </a:effectLst>
              </a:rPr>
              <a:t>编程</a:t>
            </a:r>
            <a:r>
              <a:rPr lang="en-US" altLang="zh-CN" b="1" spc="50" smtClean="0">
                <a:ln w="11430"/>
                <a:solidFill>
                  <a:srgbClr val="FF0000"/>
                </a:solidFill>
                <a:effectLst>
                  <a:outerShdw blurRad="76200" dist="50800" dir="5400000" algn="tl" rotWithShape="0">
                    <a:srgbClr val="000000">
                      <a:alpha val="65000"/>
                    </a:srgbClr>
                  </a:outerShdw>
                </a:effectLst>
              </a:rPr>
              <a:t>-</a:t>
            </a:r>
            <a:r>
              <a:rPr b="1" spc="50" smtClean="0">
                <a:ln w="11430"/>
                <a:solidFill>
                  <a:srgbClr val="FF0000"/>
                </a:solidFill>
                <a:effectLst>
                  <a:outerShdw blurRad="76200" dist="50800" dir="5400000" algn="tl" rotWithShape="0">
                    <a:srgbClr val="000000">
                      <a:alpha val="65000"/>
                    </a:srgbClr>
                  </a:outerShdw>
                </a:effectLst>
              </a:rPr>
              <a:t>循环结构</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3" name="内容占位符 2"/>
          <p:cNvSpPr>
            <a:spLocks noGrp="1"/>
          </p:cNvSpPr>
          <p:nvPr>
            <p:ph idx="1"/>
          </p:nvPr>
        </p:nvSpPr>
        <p:spPr>
          <a:xfrm>
            <a:off x="457200" y="1341438"/>
            <a:ext cx="4619625" cy="5111750"/>
          </a:xfrm>
        </p:spPr>
        <p:txBody>
          <a:bodyPr/>
          <a:lstStyle/>
          <a:p>
            <a:pPr marL="57150" indent="0">
              <a:lnSpc>
                <a:spcPct val="120000"/>
              </a:lnSpc>
              <a:buFont typeface="Arial" charset="0"/>
              <a:buNone/>
              <a:defRPr/>
            </a:pPr>
            <a:r>
              <a:rPr lang="en-US" altLang="zh-CN" sz="2800" dirty="0" smtClean="0"/>
              <a:t>for</a:t>
            </a:r>
            <a:r>
              <a:rPr lang="zh-CN" altLang="en-US" sz="2800" dirty="0" smtClean="0"/>
              <a:t> 语句</a:t>
            </a:r>
            <a:endParaRPr lang="en-US" altLang="zh-CN" sz="2000" dirty="0" smtClean="0"/>
          </a:p>
          <a:p>
            <a:pPr marL="0" indent="0">
              <a:buFont typeface="Arial" charset="0"/>
              <a:buNone/>
              <a:defRPr/>
            </a:pPr>
            <a:r>
              <a:rPr lang="en-US" altLang="zh-CN" sz="2000" dirty="0" smtClean="0"/>
              <a:t>for </a:t>
            </a:r>
            <a:r>
              <a:rPr lang="zh-CN" altLang="en-US" sz="2000" dirty="0"/>
              <a:t>循环变量</a:t>
            </a:r>
            <a:r>
              <a:rPr lang="en-US" altLang="zh-CN" sz="2000" dirty="0"/>
              <a:t>=</a:t>
            </a:r>
            <a:r>
              <a:rPr lang="zh-CN" altLang="en-US" sz="2000" dirty="0"/>
              <a:t>表达式</a:t>
            </a:r>
            <a:r>
              <a:rPr lang="en-US" altLang="zh-CN" sz="2000" dirty="0"/>
              <a:t>1:</a:t>
            </a:r>
            <a:r>
              <a:rPr lang="zh-CN" altLang="en-US" sz="2000" dirty="0"/>
              <a:t>表达式</a:t>
            </a:r>
            <a:r>
              <a:rPr lang="en-US" altLang="zh-CN" sz="2000" dirty="0"/>
              <a:t>2:</a:t>
            </a:r>
            <a:r>
              <a:rPr lang="zh-CN" altLang="en-US" sz="2000" dirty="0"/>
              <a:t>表达式</a:t>
            </a:r>
            <a:r>
              <a:rPr lang="en-US" altLang="zh-CN" sz="2000" dirty="0"/>
              <a:t>3</a:t>
            </a:r>
          </a:p>
          <a:p>
            <a:pPr marL="0" indent="0">
              <a:buFont typeface="Arial" charset="0"/>
              <a:buNone/>
              <a:defRPr/>
            </a:pPr>
            <a:r>
              <a:rPr lang="en-US" altLang="zh-CN" sz="2000" dirty="0"/>
              <a:t>     </a:t>
            </a:r>
            <a:r>
              <a:rPr lang="zh-CN" altLang="en-US" sz="2000" dirty="0"/>
              <a:t>循环体语句</a:t>
            </a:r>
            <a:endParaRPr lang="en-US" altLang="zh-CN" sz="2000" dirty="0"/>
          </a:p>
          <a:p>
            <a:pPr marL="0" indent="0">
              <a:buFont typeface="Arial" charset="0"/>
              <a:buNone/>
              <a:defRPr/>
            </a:pPr>
            <a:r>
              <a:rPr lang="en-US" altLang="zh-CN" sz="2000" dirty="0" smtClean="0"/>
              <a:t>end</a:t>
            </a:r>
          </a:p>
          <a:p>
            <a:pPr marL="400050" lvl="1" indent="0">
              <a:buFont typeface="Arial" charset="0"/>
              <a:buNone/>
              <a:defRPr/>
            </a:pPr>
            <a:r>
              <a:rPr lang="zh-CN" altLang="en-US" sz="1400" dirty="0" smtClean="0">
                <a:cs typeface="宋体" charset="0"/>
              </a:rPr>
              <a:t>表达式</a:t>
            </a:r>
            <a:r>
              <a:rPr lang="en-US" altLang="zh-CN" sz="1400" dirty="0">
                <a:cs typeface="宋体" charset="0"/>
              </a:rPr>
              <a:t>1</a:t>
            </a:r>
            <a:r>
              <a:rPr lang="zh-CN" altLang="en-US" sz="1400" dirty="0">
                <a:cs typeface="宋体" charset="0"/>
              </a:rPr>
              <a:t>的值为循环变量的初值，</a:t>
            </a:r>
            <a:endParaRPr lang="en-US" altLang="zh-CN" sz="1400" dirty="0">
              <a:cs typeface="宋体" charset="0"/>
            </a:endParaRPr>
          </a:p>
          <a:p>
            <a:pPr marL="400050" lvl="1" indent="0">
              <a:buFont typeface="Arial" charset="0"/>
              <a:buNone/>
              <a:defRPr/>
            </a:pPr>
            <a:r>
              <a:rPr lang="zh-CN" altLang="en-US" sz="1400" dirty="0">
                <a:cs typeface="宋体" charset="0"/>
              </a:rPr>
              <a:t>表达式</a:t>
            </a:r>
            <a:r>
              <a:rPr lang="en-US" altLang="zh-CN" sz="1400" dirty="0">
                <a:cs typeface="宋体" charset="0"/>
              </a:rPr>
              <a:t>2</a:t>
            </a:r>
            <a:r>
              <a:rPr lang="zh-CN" altLang="en-US" sz="1400" dirty="0">
                <a:cs typeface="宋体" charset="0"/>
              </a:rPr>
              <a:t>的值为步长，</a:t>
            </a:r>
            <a:endParaRPr lang="en-US" altLang="zh-CN" sz="1400" dirty="0">
              <a:cs typeface="宋体" charset="0"/>
            </a:endParaRPr>
          </a:p>
          <a:p>
            <a:pPr marL="400050" lvl="1" indent="0">
              <a:buFont typeface="Arial" charset="0"/>
              <a:buNone/>
              <a:defRPr/>
            </a:pPr>
            <a:r>
              <a:rPr lang="zh-CN" altLang="en-US" sz="1400" dirty="0">
                <a:cs typeface="宋体" charset="0"/>
              </a:rPr>
              <a:t>表达式</a:t>
            </a:r>
            <a:r>
              <a:rPr lang="en-US" altLang="zh-CN" sz="1400" dirty="0">
                <a:cs typeface="宋体" charset="0"/>
              </a:rPr>
              <a:t>3</a:t>
            </a:r>
            <a:r>
              <a:rPr lang="zh-CN" altLang="en-US" sz="1400" dirty="0">
                <a:cs typeface="宋体" charset="0"/>
              </a:rPr>
              <a:t>的值为循环变量的终值</a:t>
            </a:r>
            <a:r>
              <a:rPr lang="zh-CN" altLang="en-US" sz="1400" dirty="0" smtClean="0">
                <a:cs typeface="宋体" charset="0"/>
              </a:rPr>
              <a:t>。</a:t>
            </a:r>
            <a:endParaRPr lang="en-US" altLang="zh-CN" sz="1400" dirty="0" smtClean="0">
              <a:cs typeface="宋体" charset="0"/>
            </a:endParaRPr>
          </a:p>
          <a:p>
            <a:pPr marL="400050" lvl="1" indent="0">
              <a:buFont typeface="Arial" charset="0"/>
              <a:buNone/>
              <a:defRPr/>
            </a:pPr>
            <a:r>
              <a:rPr lang="zh-CN" altLang="en-US" sz="1400" dirty="0" smtClean="0">
                <a:cs typeface="宋体" charset="0"/>
              </a:rPr>
              <a:t>步长为</a:t>
            </a:r>
            <a:r>
              <a:rPr lang="en-US" altLang="zh-CN" sz="1400" dirty="0">
                <a:cs typeface="宋体" charset="0"/>
              </a:rPr>
              <a:t>1</a:t>
            </a:r>
            <a:r>
              <a:rPr lang="zh-CN" altLang="en-US" sz="1400" dirty="0">
                <a:cs typeface="宋体" charset="0"/>
              </a:rPr>
              <a:t>时，表达式</a:t>
            </a:r>
            <a:r>
              <a:rPr lang="en-US" altLang="zh-CN" sz="1400" dirty="0">
                <a:cs typeface="宋体" charset="0"/>
              </a:rPr>
              <a:t>2</a:t>
            </a:r>
            <a:r>
              <a:rPr lang="zh-CN" altLang="en-US" sz="1400" dirty="0">
                <a:cs typeface="宋体" charset="0"/>
              </a:rPr>
              <a:t>可以省略。</a:t>
            </a:r>
          </a:p>
          <a:p>
            <a:pPr marL="57150" indent="0">
              <a:lnSpc>
                <a:spcPct val="120000"/>
              </a:lnSpc>
              <a:buFont typeface="Arial" charset="0"/>
              <a:buNone/>
              <a:defRPr/>
            </a:pPr>
            <a:r>
              <a:rPr lang="en-US" altLang="zh-CN" sz="2800" dirty="0" smtClean="0"/>
              <a:t>while</a:t>
            </a:r>
            <a:r>
              <a:rPr lang="zh-CN" altLang="en-US" sz="2800" dirty="0" smtClean="0"/>
              <a:t>语句</a:t>
            </a:r>
            <a:endParaRPr lang="en-US" altLang="zh-CN" sz="2800" dirty="0" smtClean="0"/>
          </a:p>
          <a:p>
            <a:pPr marL="0" indent="0">
              <a:lnSpc>
                <a:spcPct val="90000"/>
              </a:lnSpc>
              <a:buFont typeface="Arial" charset="0"/>
              <a:buNone/>
              <a:defRPr/>
            </a:pPr>
            <a:r>
              <a:rPr lang="en-US" altLang="zh-CN" sz="1800" dirty="0"/>
              <a:t>while(</a:t>
            </a:r>
            <a:r>
              <a:rPr lang="zh-CN" altLang="en-US" sz="1800" dirty="0"/>
              <a:t>条件</a:t>
            </a:r>
            <a:r>
              <a:rPr lang="en-US" altLang="zh-CN" sz="1800" dirty="0"/>
              <a:t>)</a:t>
            </a:r>
          </a:p>
          <a:p>
            <a:pPr marL="0" indent="0">
              <a:lnSpc>
                <a:spcPct val="90000"/>
              </a:lnSpc>
              <a:buFont typeface="Arial" charset="0"/>
              <a:buNone/>
              <a:defRPr/>
            </a:pPr>
            <a:r>
              <a:rPr lang="en-US" altLang="zh-CN" sz="1800" dirty="0"/>
              <a:t>       </a:t>
            </a:r>
            <a:r>
              <a:rPr lang="zh-CN" altLang="en-US" sz="1800" dirty="0"/>
              <a:t>循环体语句</a:t>
            </a:r>
            <a:endParaRPr lang="en-US" altLang="zh-CN" sz="1800" dirty="0"/>
          </a:p>
          <a:p>
            <a:pPr marL="0" indent="0">
              <a:lnSpc>
                <a:spcPct val="90000"/>
              </a:lnSpc>
              <a:buFont typeface="Arial" charset="0"/>
              <a:buNone/>
              <a:defRPr/>
            </a:pPr>
            <a:r>
              <a:rPr lang="en-US" altLang="zh-CN" sz="1800" dirty="0" smtClean="0"/>
              <a:t>End</a:t>
            </a:r>
          </a:p>
          <a:p>
            <a:pPr marL="0" indent="0">
              <a:lnSpc>
                <a:spcPct val="90000"/>
              </a:lnSpc>
              <a:buFont typeface="Arial" charset="0"/>
              <a:buNone/>
              <a:defRPr/>
            </a:pPr>
            <a:endParaRPr lang="en-US" altLang="zh-CN" sz="1800" dirty="0" smtClean="0"/>
          </a:p>
          <a:p>
            <a:pPr marL="0" indent="0">
              <a:lnSpc>
                <a:spcPct val="90000"/>
              </a:lnSpc>
              <a:buFont typeface="Arial" charset="0"/>
              <a:buNone/>
              <a:defRPr/>
            </a:pPr>
            <a:r>
              <a:rPr lang="zh-CN" altLang="en-US" sz="2000" dirty="0" smtClean="0"/>
              <a:t>跳出循环的</a:t>
            </a:r>
            <a:r>
              <a:rPr lang="en-US" altLang="zh-CN" sz="2000" dirty="0"/>
              <a:t>break</a:t>
            </a:r>
            <a:r>
              <a:rPr lang="zh-CN" altLang="en-US" sz="2000" dirty="0"/>
              <a:t>语句和</a:t>
            </a:r>
            <a:r>
              <a:rPr lang="en-US" altLang="zh-CN" sz="2000" dirty="0"/>
              <a:t>continue</a:t>
            </a:r>
            <a:r>
              <a:rPr lang="zh-CN" altLang="en-US" sz="2000" dirty="0"/>
              <a:t>语句</a:t>
            </a:r>
            <a:endParaRPr lang="en-US" altLang="zh-CN" sz="2000" dirty="0"/>
          </a:p>
          <a:p>
            <a:pPr marL="0" indent="0">
              <a:lnSpc>
                <a:spcPct val="90000"/>
              </a:lnSpc>
              <a:buFont typeface="Arial" charset="0"/>
              <a:buNone/>
              <a:defRPr/>
            </a:pPr>
            <a:endParaRPr lang="en-US" altLang="zh-CN" sz="1800" dirty="0"/>
          </a:p>
          <a:p>
            <a:pPr marL="57150" indent="0">
              <a:lnSpc>
                <a:spcPct val="80000"/>
              </a:lnSpc>
              <a:buFont typeface="Arial" charset="0"/>
              <a:buNone/>
              <a:defRPr/>
            </a:pPr>
            <a:endParaRPr lang="en-US" altLang="zh-CN" sz="1800" dirty="0" smtClean="0"/>
          </a:p>
        </p:txBody>
      </p:sp>
      <p:sp>
        <p:nvSpPr>
          <p:cNvPr id="53293"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7764437-6227-48BF-AEEC-F8F53A94E7A1}" type="datetime1">
              <a:rPr lang="zh-CN" altLang="en-US"/>
              <a:pPr fontAlgn="base">
                <a:spcBef>
                  <a:spcPct val="0"/>
                </a:spcBef>
                <a:spcAft>
                  <a:spcPct val="0"/>
                </a:spcAft>
              </a:pPr>
              <a:t>2018-2-1</a:t>
            </a:fld>
            <a:endParaRPr lang="en-US" altLang="zh-CN"/>
          </a:p>
        </p:txBody>
      </p:sp>
      <p:sp>
        <p:nvSpPr>
          <p:cNvPr id="53294"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53295"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90DD10A-1C11-478A-9801-46457AAB5D1C}" type="slidenum">
              <a:rPr/>
              <a:pPr fontAlgn="base">
                <a:spcBef>
                  <a:spcPct val="0"/>
                </a:spcBef>
                <a:spcAft>
                  <a:spcPct val="0"/>
                </a:spcAft>
              </a:pPr>
              <a:t>24</a:t>
            </a:fld>
            <a:endParaRPr lang="en-US" altLang="zh-CN"/>
          </a:p>
        </p:txBody>
      </p:sp>
      <p:sp>
        <p:nvSpPr>
          <p:cNvPr id="53296" name="内容占位符 2"/>
          <p:cNvSpPr txBox="1">
            <a:spLocks/>
          </p:cNvSpPr>
          <p:nvPr/>
        </p:nvSpPr>
        <p:spPr bwMode="auto">
          <a:xfrm>
            <a:off x="5148263" y="1412875"/>
            <a:ext cx="3898900" cy="5111750"/>
          </a:xfrm>
          <a:prstGeom prst="rect">
            <a:avLst/>
          </a:prstGeom>
          <a:noFill/>
          <a:ln w="9525">
            <a:noFill/>
            <a:miter lim="800000"/>
            <a:headEnd/>
            <a:tailEnd/>
          </a:ln>
        </p:spPr>
        <p:txBody>
          <a:bodyPr/>
          <a:lstStyle/>
          <a:p>
            <a:pPr marL="57150" eaLnBrk="0" hangingPunct="0">
              <a:lnSpc>
                <a:spcPct val="120000"/>
              </a:lnSpc>
              <a:spcBef>
                <a:spcPct val="20000"/>
              </a:spcBef>
              <a:buFont typeface="Arial" charset="0"/>
              <a:buNone/>
            </a:pPr>
            <a:r>
              <a:rPr lang="zh-CN" altLang="en-US" sz="2800">
                <a:latin typeface="Calibri" pitchFamily="34" charset="0"/>
              </a:rPr>
              <a:t>举例：</a:t>
            </a:r>
            <a:r>
              <a:rPr lang="zh-CN" altLang="en-US">
                <a:latin typeface="Calibri" pitchFamily="34" charset="0"/>
              </a:rPr>
              <a:t>一个</a:t>
            </a:r>
            <a:r>
              <a:rPr lang="en-US" altLang="zh-CN">
                <a:latin typeface="Calibri" pitchFamily="34" charset="0"/>
              </a:rPr>
              <a:t>3</a:t>
            </a:r>
            <a:r>
              <a:rPr lang="zh-CN" altLang="en-US">
                <a:latin typeface="Calibri" pitchFamily="34" charset="0"/>
              </a:rPr>
              <a:t>位整数各位数字的立方和等于该数本身则称该数为水仙花数。输出全部水仙花数。</a:t>
            </a:r>
            <a:endParaRPr lang="en-US" altLang="zh-CN">
              <a:latin typeface="Calibri" pitchFamily="34" charset="0"/>
            </a:endParaRPr>
          </a:p>
          <a:p>
            <a:pPr marL="57150" eaLnBrk="0" hangingPunct="0">
              <a:lnSpc>
                <a:spcPct val="120000"/>
              </a:lnSpc>
              <a:spcBef>
                <a:spcPct val="20000"/>
              </a:spcBef>
              <a:buFont typeface="Arial" charset="0"/>
              <a:buNone/>
            </a:pPr>
            <a:endParaRPr lang="en-US" altLang="zh-CN" sz="2800">
              <a:latin typeface="Calibri" pitchFamily="34" charset="0"/>
            </a:endParaRPr>
          </a:p>
          <a:p>
            <a:pPr marL="57150" eaLnBrk="0" hangingPunct="0">
              <a:lnSpc>
                <a:spcPct val="80000"/>
              </a:lnSpc>
              <a:spcBef>
                <a:spcPct val="20000"/>
              </a:spcBef>
              <a:buFont typeface="Arial" charset="0"/>
              <a:buNone/>
            </a:pPr>
            <a:endParaRPr lang="en-US" altLang="zh-CN">
              <a:latin typeface="Calibri" pitchFamily="34" charset="0"/>
            </a:endParaRPr>
          </a:p>
        </p:txBody>
      </p:sp>
      <p:graphicFrame>
        <p:nvGraphicFramePr>
          <p:cNvPr id="53289" name="Object 41"/>
          <p:cNvGraphicFramePr>
            <a:graphicFrameLocks noChangeAspect="1"/>
          </p:cNvGraphicFramePr>
          <p:nvPr/>
        </p:nvGraphicFramePr>
        <p:xfrm>
          <a:off x="5292725" y="2924175"/>
          <a:ext cx="3467100" cy="3108325"/>
        </p:xfrm>
        <a:graphic>
          <a:graphicData uri="http://schemas.openxmlformats.org/presentationml/2006/ole">
            <p:oleObj spid="_x0000_s53289" name="Equation" r:id="rId3" imgW="3456000" imgH="2377080" progId="">
              <p:embed/>
            </p:oleObj>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1.12matlab</a:t>
            </a:r>
            <a:r>
              <a:rPr b="1" spc="50" smtClean="0">
                <a:ln w="11430"/>
                <a:solidFill>
                  <a:srgbClr val="FF0000"/>
                </a:solidFill>
                <a:effectLst>
                  <a:outerShdw blurRad="76200" dist="50800" dir="5400000" algn="tl" rotWithShape="0">
                    <a:srgbClr val="000000">
                      <a:alpha val="65000"/>
                    </a:srgbClr>
                  </a:outerShdw>
                </a:effectLst>
              </a:rPr>
              <a:t>编程</a:t>
            </a:r>
            <a:r>
              <a:rPr lang="en-US" altLang="zh-CN" b="1" spc="50" smtClean="0">
                <a:ln w="11430"/>
                <a:solidFill>
                  <a:srgbClr val="FF0000"/>
                </a:solidFill>
                <a:effectLst>
                  <a:outerShdw blurRad="76200" dist="50800" dir="5400000" algn="tl" rotWithShape="0">
                    <a:srgbClr val="000000">
                      <a:alpha val="65000"/>
                    </a:srgbClr>
                  </a:outerShdw>
                </a:effectLst>
              </a:rPr>
              <a:t>-</a:t>
            </a:r>
            <a:r>
              <a:rPr b="1" spc="50" smtClean="0">
                <a:ln w="11430"/>
                <a:solidFill>
                  <a:srgbClr val="FF0000"/>
                </a:solidFill>
                <a:effectLst>
                  <a:outerShdw blurRad="76200" dist="50800" dir="5400000" algn="tl" rotWithShape="0">
                    <a:srgbClr val="000000">
                      <a:alpha val="65000"/>
                    </a:srgbClr>
                  </a:outerShdw>
                </a:effectLst>
              </a:rPr>
              <a:t>函数</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3" name="内容占位符 2"/>
          <p:cNvSpPr>
            <a:spLocks noGrp="1"/>
          </p:cNvSpPr>
          <p:nvPr>
            <p:ph idx="1"/>
          </p:nvPr>
        </p:nvSpPr>
        <p:spPr>
          <a:xfrm>
            <a:off x="457200" y="1341438"/>
            <a:ext cx="8229600" cy="5111750"/>
          </a:xfrm>
        </p:spPr>
        <p:txBody>
          <a:bodyPr/>
          <a:lstStyle/>
          <a:p>
            <a:pPr marL="0" indent="0">
              <a:buFont typeface="Arial" charset="0"/>
              <a:buNone/>
              <a:defRPr/>
            </a:pPr>
            <a:r>
              <a:rPr lang="zh-CN" altLang="en-US" sz="2400" dirty="0"/>
              <a:t>函数文件由</a:t>
            </a:r>
            <a:r>
              <a:rPr lang="en-US" altLang="zh-CN" sz="2400" dirty="0"/>
              <a:t>function</a:t>
            </a:r>
            <a:r>
              <a:rPr lang="zh-CN" altLang="en-US" sz="2400" dirty="0"/>
              <a:t>语句引导，其基本结构为</a:t>
            </a:r>
            <a:endParaRPr lang="en-US" altLang="zh-CN" sz="2400" dirty="0"/>
          </a:p>
          <a:p>
            <a:pPr marL="0" indent="0">
              <a:buFont typeface="Arial" charset="0"/>
              <a:buNone/>
              <a:defRPr/>
            </a:pPr>
            <a:endParaRPr lang="en-US" altLang="zh-CN" sz="2400" dirty="0" smtClean="0"/>
          </a:p>
          <a:p>
            <a:pPr marL="0" indent="0">
              <a:buFont typeface="Arial" charset="0"/>
              <a:buNone/>
              <a:defRPr/>
            </a:pPr>
            <a:r>
              <a:rPr lang="en-US" altLang="zh-CN" sz="2400" dirty="0" smtClean="0"/>
              <a:t>function </a:t>
            </a:r>
            <a:r>
              <a:rPr lang="zh-CN" altLang="en-US" sz="2400" dirty="0"/>
              <a:t>输出形参表</a:t>
            </a:r>
            <a:r>
              <a:rPr lang="en-US" altLang="zh-CN" sz="2400" dirty="0"/>
              <a:t>=</a:t>
            </a:r>
            <a:r>
              <a:rPr lang="zh-CN" altLang="en-US" sz="2400" dirty="0"/>
              <a:t>函数名（输入形参表</a:t>
            </a:r>
            <a:r>
              <a:rPr lang="en-US" altLang="zh-CN" sz="2400" dirty="0"/>
              <a:t>)</a:t>
            </a:r>
          </a:p>
          <a:p>
            <a:pPr marL="0" indent="0">
              <a:buFont typeface="Arial" charset="0"/>
              <a:buNone/>
              <a:defRPr/>
            </a:pPr>
            <a:r>
              <a:rPr lang="en-US" altLang="zh-CN" sz="2400" dirty="0"/>
              <a:t>       </a:t>
            </a:r>
            <a:r>
              <a:rPr lang="zh-CN" altLang="en-US" sz="2400" dirty="0"/>
              <a:t>注释说明部分</a:t>
            </a:r>
            <a:endParaRPr lang="en-US" altLang="zh-CN" sz="2400" dirty="0"/>
          </a:p>
          <a:p>
            <a:pPr marL="0" indent="0">
              <a:buFont typeface="Arial" charset="0"/>
              <a:buNone/>
              <a:defRPr/>
            </a:pPr>
            <a:r>
              <a:rPr lang="en-US" altLang="zh-CN" sz="2400" dirty="0"/>
              <a:t>       </a:t>
            </a:r>
            <a:r>
              <a:rPr lang="zh-CN" altLang="en-US" sz="2400" dirty="0"/>
              <a:t>函数体语句</a:t>
            </a:r>
            <a:endParaRPr lang="en-US" altLang="zh-CN" sz="2400" dirty="0"/>
          </a:p>
          <a:p>
            <a:pPr marL="400050" lvl="1" indent="0">
              <a:buFont typeface="Arial" charset="0"/>
              <a:buNone/>
              <a:defRPr/>
            </a:pPr>
            <a:endParaRPr lang="en-US" altLang="zh-CN" sz="2000" dirty="0" smtClean="0">
              <a:cs typeface="宋体" charset="0"/>
            </a:endParaRPr>
          </a:p>
          <a:p>
            <a:pPr marL="400050" lvl="1" indent="0">
              <a:buFont typeface="Arial" charset="0"/>
              <a:buNone/>
              <a:defRPr/>
            </a:pPr>
            <a:r>
              <a:rPr lang="zh-CN" altLang="en-US" sz="2000" dirty="0" smtClean="0">
                <a:cs typeface="宋体" charset="0"/>
              </a:rPr>
              <a:t>以</a:t>
            </a:r>
            <a:r>
              <a:rPr lang="en-US" altLang="zh-CN" sz="2000" dirty="0">
                <a:cs typeface="宋体" charset="0"/>
              </a:rPr>
              <a:t>function</a:t>
            </a:r>
            <a:r>
              <a:rPr lang="zh-CN" altLang="en-US" sz="2000" dirty="0">
                <a:cs typeface="宋体" charset="0"/>
              </a:rPr>
              <a:t>开头的一行为引导行，表示该</a:t>
            </a:r>
            <a:r>
              <a:rPr lang="en-US" altLang="zh-CN" sz="2000" dirty="0">
                <a:cs typeface="宋体" charset="0"/>
              </a:rPr>
              <a:t>M</a:t>
            </a:r>
            <a:r>
              <a:rPr lang="zh-CN" altLang="en-US" sz="2000" dirty="0">
                <a:cs typeface="宋体" charset="0"/>
              </a:rPr>
              <a:t>文件</a:t>
            </a:r>
            <a:r>
              <a:rPr lang="zh-CN" altLang="en-US" sz="2000" dirty="0" smtClean="0">
                <a:cs typeface="宋体" charset="0"/>
              </a:rPr>
              <a:t>是函数</a:t>
            </a:r>
            <a:r>
              <a:rPr lang="zh-CN" altLang="en-US" sz="2000" dirty="0">
                <a:cs typeface="宋体" charset="0"/>
              </a:rPr>
              <a:t>文件</a:t>
            </a:r>
            <a:r>
              <a:rPr lang="zh-CN" altLang="en-US" sz="2000" dirty="0" smtClean="0">
                <a:cs typeface="宋体" charset="0"/>
              </a:rPr>
              <a:t>。</a:t>
            </a:r>
            <a:endParaRPr lang="en-US" altLang="zh-CN" sz="2000" dirty="0" smtClean="0">
              <a:cs typeface="宋体" charset="0"/>
            </a:endParaRPr>
          </a:p>
          <a:p>
            <a:pPr marL="400050" lvl="1" indent="0">
              <a:buFont typeface="Arial" charset="0"/>
              <a:buNone/>
              <a:defRPr/>
            </a:pPr>
            <a:r>
              <a:rPr lang="zh-CN" altLang="en-US" sz="2000" dirty="0" smtClean="0">
                <a:cs typeface="宋体" charset="0"/>
              </a:rPr>
              <a:t>函数名命名规则与变量名</a:t>
            </a:r>
            <a:r>
              <a:rPr lang="zh-CN" altLang="en-US" sz="2000" dirty="0">
                <a:cs typeface="宋体" charset="0"/>
              </a:rPr>
              <a:t>相同</a:t>
            </a:r>
            <a:r>
              <a:rPr lang="zh-CN" altLang="en-US" sz="2000" dirty="0" smtClean="0">
                <a:cs typeface="宋体" charset="0"/>
              </a:rPr>
              <a:t>。</a:t>
            </a:r>
            <a:endParaRPr lang="en-US" altLang="zh-CN" sz="2000" dirty="0" smtClean="0">
              <a:cs typeface="宋体" charset="0"/>
            </a:endParaRPr>
          </a:p>
          <a:p>
            <a:pPr marL="400050" lvl="1" indent="0">
              <a:buFont typeface="Arial" charset="0"/>
              <a:buNone/>
              <a:defRPr/>
            </a:pPr>
            <a:r>
              <a:rPr lang="zh-CN" altLang="en-US" sz="2000" dirty="0" smtClean="0">
                <a:cs typeface="宋体" charset="0"/>
              </a:rPr>
              <a:t>输入形参为函数输入参数</a:t>
            </a:r>
            <a:r>
              <a:rPr lang="zh-CN" altLang="en-US" sz="2000" dirty="0">
                <a:cs typeface="宋体" charset="0"/>
              </a:rPr>
              <a:t>，</a:t>
            </a:r>
            <a:r>
              <a:rPr lang="zh-CN" altLang="en-US" sz="2000" dirty="0" smtClean="0">
                <a:cs typeface="宋体" charset="0"/>
              </a:rPr>
              <a:t>输出形参为函数输出参数。</a:t>
            </a:r>
            <a:endParaRPr lang="en-US" altLang="zh-CN" sz="2000" dirty="0" smtClean="0">
              <a:cs typeface="宋体" charset="0"/>
            </a:endParaRPr>
          </a:p>
          <a:p>
            <a:pPr marL="400050" lvl="1" indent="0">
              <a:buFont typeface="Arial" charset="0"/>
              <a:buNone/>
              <a:defRPr/>
            </a:pPr>
            <a:r>
              <a:rPr lang="zh-CN" altLang="en-US" sz="2000" dirty="0" smtClean="0">
                <a:cs typeface="宋体" charset="0"/>
              </a:rPr>
              <a:t>输出形参多于一个时，应该用方括号括起</a:t>
            </a:r>
            <a:r>
              <a:rPr lang="zh-CN" altLang="en-US" sz="2000" dirty="0">
                <a:cs typeface="宋体" charset="0"/>
              </a:rPr>
              <a:t>来。</a:t>
            </a:r>
            <a:endParaRPr lang="en-US" altLang="zh-CN" sz="2000" dirty="0">
              <a:cs typeface="宋体" charset="0"/>
            </a:endParaRPr>
          </a:p>
          <a:p>
            <a:pPr marL="400050" lvl="1" indent="0">
              <a:buFont typeface="Arial" charset="0"/>
              <a:buNone/>
              <a:defRPr/>
            </a:pPr>
            <a:r>
              <a:rPr lang="zh-CN" altLang="en-US" sz="2000" dirty="0" smtClean="0">
                <a:cs typeface="宋体" charset="0"/>
              </a:rPr>
              <a:t>函数</a:t>
            </a:r>
            <a:r>
              <a:rPr lang="zh-CN" altLang="en-US" sz="2000" dirty="0">
                <a:cs typeface="宋体" charset="0"/>
              </a:rPr>
              <a:t>文件名通常由函数名再加上扩展名</a:t>
            </a:r>
            <a:r>
              <a:rPr lang="en-US" altLang="zh-CN" sz="2000" dirty="0">
                <a:cs typeface="宋体" charset="0"/>
              </a:rPr>
              <a:t>.m</a:t>
            </a:r>
            <a:r>
              <a:rPr lang="zh-CN" altLang="en-US" sz="2000" dirty="0">
                <a:cs typeface="宋体" charset="0"/>
              </a:rPr>
              <a:t>组成</a:t>
            </a:r>
            <a:r>
              <a:rPr lang="zh-CN" altLang="en-US" sz="2000" dirty="0" smtClean="0">
                <a:cs typeface="宋体" charset="0"/>
              </a:rPr>
              <a:t>，</a:t>
            </a:r>
            <a:endParaRPr lang="en-US" altLang="zh-CN" sz="2000" dirty="0" smtClean="0">
              <a:cs typeface="宋体" charset="0"/>
            </a:endParaRPr>
          </a:p>
          <a:p>
            <a:pPr marL="400050" lvl="1" indent="0">
              <a:buFont typeface="Arial" charset="0"/>
              <a:buNone/>
              <a:defRPr/>
            </a:pPr>
            <a:r>
              <a:rPr lang="zh-CN" altLang="en-US" sz="2000" dirty="0" smtClean="0">
                <a:cs typeface="宋体" charset="0"/>
              </a:rPr>
              <a:t>函数文件名与函数名不同时</a:t>
            </a:r>
            <a:r>
              <a:rPr lang="zh-CN" altLang="en-US" sz="2000" dirty="0">
                <a:cs typeface="宋体" charset="0"/>
              </a:rPr>
              <a:t>，</a:t>
            </a:r>
            <a:r>
              <a:rPr lang="en-US" altLang="zh-CN" sz="2000" dirty="0" smtClean="0">
                <a:cs typeface="宋体" charset="0"/>
              </a:rPr>
              <a:t>MATLAB</a:t>
            </a:r>
            <a:r>
              <a:rPr lang="zh-CN" altLang="en-US" sz="2000" dirty="0" smtClean="0">
                <a:cs typeface="宋体" charset="0"/>
              </a:rPr>
              <a:t>确认函数文件名。</a:t>
            </a:r>
            <a:endParaRPr lang="en-US" altLang="zh-CN" sz="2000" dirty="0" smtClean="0">
              <a:cs typeface="宋体" charset="0"/>
            </a:endParaRPr>
          </a:p>
          <a:p>
            <a:pPr marL="400050" lvl="1" indent="0">
              <a:buFont typeface="Arial" charset="0"/>
              <a:buNone/>
              <a:defRPr/>
            </a:pPr>
            <a:r>
              <a:rPr lang="zh-CN" altLang="en-US" sz="2000" dirty="0" smtClean="0">
                <a:cs typeface="宋体" charset="0"/>
              </a:rPr>
              <a:t>因此，调用时</a:t>
            </a:r>
            <a:r>
              <a:rPr lang="zh-CN" altLang="en-US" sz="2000" dirty="0">
                <a:cs typeface="宋体" charset="0"/>
              </a:rPr>
              <a:t>使用函数文件名。</a:t>
            </a:r>
          </a:p>
          <a:p>
            <a:pPr marL="57150" indent="0">
              <a:lnSpc>
                <a:spcPct val="80000"/>
              </a:lnSpc>
              <a:buFont typeface="Arial" charset="0"/>
              <a:buNone/>
              <a:defRPr/>
            </a:pPr>
            <a:endParaRPr lang="en-US" altLang="zh-CN" sz="1600" dirty="0" smtClean="0"/>
          </a:p>
        </p:txBody>
      </p:sp>
      <p:sp>
        <p:nvSpPr>
          <p:cNvPr id="54276"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40389DD-F305-43B2-B567-DBA6EF9809AD}" type="datetime1">
              <a:rPr lang="zh-CN" altLang="en-US"/>
              <a:pPr fontAlgn="base">
                <a:spcBef>
                  <a:spcPct val="0"/>
                </a:spcBef>
                <a:spcAft>
                  <a:spcPct val="0"/>
                </a:spcAft>
              </a:pPr>
              <a:t>2018-2-1</a:t>
            </a:fld>
            <a:endParaRPr lang="en-US" altLang="zh-CN"/>
          </a:p>
        </p:txBody>
      </p:sp>
      <p:sp>
        <p:nvSpPr>
          <p:cNvPr id="54277"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54278"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536EA17-910C-4A31-911C-0D12C25CFCEC}" type="slidenum">
              <a:rPr/>
              <a:pPr fontAlgn="base">
                <a:spcBef>
                  <a:spcPct val="0"/>
                </a:spcBef>
                <a:spcAft>
                  <a:spcPct val="0"/>
                </a:spcAft>
              </a:pPr>
              <a:t>25</a:t>
            </a:fld>
            <a:endParaRPr lang="en-US" altLang="zh-CN"/>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1.13matlab</a:t>
            </a:r>
            <a:r>
              <a:rPr b="1" spc="50" smtClean="0">
                <a:ln w="11430"/>
                <a:solidFill>
                  <a:srgbClr val="FF0000"/>
                </a:solidFill>
                <a:effectLst>
                  <a:outerShdw blurRad="76200" dist="50800" dir="5400000" algn="tl" rotWithShape="0">
                    <a:srgbClr val="000000">
                      <a:alpha val="65000"/>
                    </a:srgbClr>
                  </a:outerShdw>
                </a:effectLst>
              </a:rPr>
              <a:t>编程</a:t>
            </a:r>
            <a:r>
              <a:rPr lang="en-US" altLang="zh-CN" b="1" spc="50" smtClean="0">
                <a:ln w="11430"/>
                <a:solidFill>
                  <a:srgbClr val="FF0000"/>
                </a:solidFill>
                <a:effectLst>
                  <a:outerShdw blurRad="76200" dist="50800" dir="5400000" algn="tl" rotWithShape="0">
                    <a:srgbClr val="000000">
                      <a:alpha val="65000"/>
                    </a:srgbClr>
                  </a:outerShdw>
                </a:effectLst>
              </a:rPr>
              <a:t>-</a:t>
            </a:r>
            <a:r>
              <a:rPr b="1" spc="50" smtClean="0">
                <a:ln w="11430"/>
                <a:solidFill>
                  <a:srgbClr val="FF0000"/>
                </a:solidFill>
                <a:effectLst>
                  <a:outerShdw blurRad="76200" dist="50800" dir="5400000" algn="tl" rotWithShape="0">
                    <a:srgbClr val="000000">
                      <a:alpha val="65000"/>
                    </a:srgbClr>
                  </a:outerShdw>
                </a:effectLst>
              </a:rPr>
              <a:t>程序调试</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55299" name="内容占位符 2"/>
          <p:cNvSpPr>
            <a:spLocks noGrp="1"/>
          </p:cNvSpPr>
          <p:nvPr>
            <p:ph idx="1"/>
          </p:nvPr>
        </p:nvSpPr>
        <p:spPr>
          <a:xfrm>
            <a:off x="457200" y="1341438"/>
            <a:ext cx="8229600" cy="5111750"/>
          </a:xfrm>
        </p:spPr>
        <p:txBody>
          <a:bodyPr/>
          <a:lstStyle/>
          <a:p>
            <a:pPr>
              <a:lnSpc>
                <a:spcPct val="110000"/>
              </a:lnSpc>
            </a:pPr>
            <a:r>
              <a:rPr lang="zh-CN" altLang="en-US" sz="2400" smtClean="0"/>
              <a:t>应用程序的错误包括：语法错误、运行时错误。</a:t>
            </a:r>
            <a:endParaRPr lang="en-US" altLang="zh-CN" sz="2400" smtClean="0"/>
          </a:p>
          <a:p>
            <a:pPr>
              <a:lnSpc>
                <a:spcPct val="110000"/>
              </a:lnSpc>
            </a:pPr>
            <a:r>
              <a:rPr lang="zh-CN" altLang="en-US" sz="2400" smtClean="0"/>
              <a:t>语法错误包括：函数名拼写错、表达式书写错、数据类型错误等。</a:t>
            </a:r>
            <a:r>
              <a:rPr lang="en-US" altLang="zh-CN" sz="2400" smtClean="0"/>
              <a:t>MATLAB</a:t>
            </a:r>
            <a:r>
              <a:rPr lang="zh-CN" altLang="en-US" sz="2400" smtClean="0"/>
              <a:t>能够检查出大部分的语法错误，给出错误信息，并标出错误在程序中的行号。</a:t>
            </a:r>
            <a:endParaRPr lang="en-US" altLang="zh-CN" sz="2400" smtClean="0"/>
          </a:p>
          <a:p>
            <a:pPr>
              <a:lnSpc>
                <a:spcPct val="110000"/>
              </a:lnSpc>
            </a:pPr>
            <a:r>
              <a:rPr lang="zh-CN" altLang="en-US" sz="2400" smtClean="0"/>
              <a:t>程序运行时错误是指程序的运行结果有错误，这类错误也称为程序逻辑错误。</a:t>
            </a:r>
            <a:r>
              <a:rPr lang="en-US" altLang="zh-CN" sz="2400" smtClean="0"/>
              <a:t>MATLAB</a:t>
            </a:r>
            <a:r>
              <a:rPr lang="zh-CN" altLang="en-US" sz="2400" smtClean="0"/>
              <a:t>系统对逻辑错误是无能为力的。这时可以通过调试手段发现程序中的逻辑错误，最常见的办法是通过获取中间结果的方式来获取错误可能发生的程序段，以便进一步分析错误的原因。</a:t>
            </a:r>
            <a:endParaRPr lang="en-US" altLang="zh-CN" sz="2400" smtClean="0"/>
          </a:p>
          <a:p>
            <a:pPr>
              <a:lnSpc>
                <a:spcPct val="110000"/>
              </a:lnSpc>
            </a:pPr>
            <a:r>
              <a:rPr lang="zh-CN" altLang="en-US" sz="2400" smtClean="0"/>
              <a:t>使用</a:t>
            </a:r>
            <a:r>
              <a:rPr lang="en-US" altLang="zh-CN" sz="2400" smtClean="0"/>
              <a:t>MATLAB</a:t>
            </a:r>
            <a:r>
              <a:rPr lang="zh-CN" altLang="en-US" sz="2400" smtClean="0"/>
              <a:t>的调试菜单（</a:t>
            </a:r>
            <a:r>
              <a:rPr lang="en-US" altLang="zh-CN" sz="2400" smtClean="0"/>
              <a:t>Debug</a:t>
            </a:r>
            <a:r>
              <a:rPr lang="zh-CN" altLang="en-US" sz="2400" smtClean="0"/>
              <a:t>），通过图形界面操作来实现程序调试，包括设置断点、控制程序单步运行等操作。</a:t>
            </a:r>
            <a:endParaRPr lang="en-US" altLang="zh-CN" sz="2400" smtClean="0"/>
          </a:p>
        </p:txBody>
      </p:sp>
      <p:sp>
        <p:nvSpPr>
          <p:cNvPr id="55300"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D079BDC-DEC5-4A8B-9B75-E6415863E4ED}" type="datetime1">
              <a:rPr lang="zh-CN" altLang="en-US"/>
              <a:pPr fontAlgn="base">
                <a:spcBef>
                  <a:spcPct val="0"/>
                </a:spcBef>
                <a:spcAft>
                  <a:spcPct val="0"/>
                </a:spcAft>
              </a:pPr>
              <a:t>2018-2-1</a:t>
            </a:fld>
            <a:endParaRPr lang="en-US" altLang="zh-CN"/>
          </a:p>
        </p:txBody>
      </p:sp>
      <p:sp>
        <p:nvSpPr>
          <p:cNvPr id="55301"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55302"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1A6C186-B43B-4B84-BE0A-E6231D62B624}" type="slidenum">
              <a:rPr/>
              <a:pPr fontAlgn="base">
                <a:spcBef>
                  <a:spcPct val="0"/>
                </a:spcBef>
                <a:spcAft>
                  <a:spcPct val="0"/>
                </a:spcAft>
              </a:pPr>
              <a:t>26</a:t>
            </a:fld>
            <a:endParaRPr lang="en-US" altLang="zh-CN"/>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1.14matlab</a:t>
            </a:r>
            <a:r>
              <a:rPr b="1" spc="50" smtClean="0">
                <a:ln w="11430"/>
                <a:solidFill>
                  <a:srgbClr val="FF0000"/>
                </a:solidFill>
                <a:effectLst>
                  <a:outerShdw blurRad="76200" dist="50800" dir="5400000" algn="tl" rotWithShape="0">
                    <a:srgbClr val="000000">
                      <a:alpha val="65000"/>
                    </a:srgbClr>
                  </a:outerShdw>
                </a:effectLst>
              </a:rPr>
              <a:t>编程</a:t>
            </a:r>
            <a:r>
              <a:rPr lang="en-US" altLang="zh-CN" b="1" spc="50" smtClean="0">
                <a:ln w="11430"/>
                <a:solidFill>
                  <a:srgbClr val="FF0000"/>
                </a:solidFill>
                <a:effectLst>
                  <a:outerShdw blurRad="76200" dist="50800" dir="5400000" algn="tl" rotWithShape="0">
                    <a:srgbClr val="000000">
                      <a:alpha val="65000"/>
                    </a:srgbClr>
                  </a:outerShdw>
                </a:effectLst>
              </a:rPr>
              <a:t>-</a:t>
            </a:r>
            <a:r>
              <a:rPr b="1" spc="50" smtClean="0">
                <a:ln w="11430"/>
                <a:solidFill>
                  <a:srgbClr val="FF0000"/>
                </a:solidFill>
                <a:effectLst>
                  <a:outerShdw blurRad="76200" dist="50800" dir="5400000" algn="tl" rotWithShape="0">
                    <a:srgbClr val="000000">
                      <a:alpha val="65000"/>
                    </a:srgbClr>
                  </a:outerShdw>
                </a:effectLst>
              </a:rPr>
              <a:t>程序优化</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56489" name="内容占位符 2"/>
          <p:cNvSpPr>
            <a:spLocks noGrp="1"/>
          </p:cNvSpPr>
          <p:nvPr>
            <p:ph idx="1"/>
          </p:nvPr>
        </p:nvSpPr>
        <p:spPr>
          <a:xfrm>
            <a:off x="457200" y="1341438"/>
            <a:ext cx="4186238" cy="5111750"/>
          </a:xfrm>
        </p:spPr>
        <p:txBody>
          <a:bodyPr/>
          <a:lstStyle/>
          <a:p>
            <a:pPr marL="57150" indent="0">
              <a:lnSpc>
                <a:spcPct val="120000"/>
              </a:lnSpc>
              <a:buFont typeface="Arial" charset="0"/>
              <a:buNone/>
            </a:pPr>
            <a:r>
              <a:rPr lang="en-US" altLang="zh-CN" sz="2400" smtClean="0"/>
              <a:t>1.</a:t>
            </a:r>
            <a:r>
              <a:rPr lang="zh-CN" altLang="en-US" sz="2400" smtClean="0"/>
              <a:t>向量化</a:t>
            </a:r>
            <a:endParaRPr lang="en-US" altLang="zh-CN" sz="2400" smtClean="0"/>
          </a:p>
          <a:p>
            <a:pPr marL="457200" lvl="1" indent="0">
              <a:lnSpc>
                <a:spcPct val="120000"/>
              </a:lnSpc>
              <a:buFont typeface="Arial" charset="0"/>
              <a:buNone/>
            </a:pPr>
            <a:r>
              <a:rPr lang="zh-CN" altLang="en-US" sz="2000" smtClean="0"/>
              <a:t>多采用向量运算</a:t>
            </a:r>
            <a:endParaRPr lang="en-US" altLang="zh-CN" sz="2000" smtClean="0"/>
          </a:p>
          <a:p>
            <a:pPr marL="57150" indent="0">
              <a:lnSpc>
                <a:spcPct val="120000"/>
              </a:lnSpc>
              <a:buFont typeface="Arial" charset="0"/>
              <a:buNone/>
            </a:pPr>
            <a:r>
              <a:rPr lang="zh-CN" altLang="zh-CN" sz="2400" smtClean="0"/>
              <a:t>2</a:t>
            </a:r>
            <a:r>
              <a:rPr lang="en-US" altLang="zh-CN" sz="2400" smtClean="0"/>
              <a:t>.</a:t>
            </a:r>
            <a:r>
              <a:rPr lang="zh-CN" altLang="en-US" sz="2400" smtClean="0"/>
              <a:t>预分配内存空间</a:t>
            </a:r>
            <a:endParaRPr lang="en-US" altLang="zh-CN" sz="2400" smtClean="0"/>
          </a:p>
          <a:p>
            <a:pPr marL="457200" lvl="1" indent="0">
              <a:lnSpc>
                <a:spcPct val="120000"/>
              </a:lnSpc>
              <a:buFont typeface="Arial" charset="0"/>
              <a:buNone/>
            </a:pPr>
            <a:r>
              <a:rPr lang="zh-CN" altLang="en-US" sz="2000" smtClean="0"/>
              <a:t>通过在循环之前预分配向量或数组的内存空间可以提高循环的处理速度。</a:t>
            </a:r>
            <a:endParaRPr lang="en-US" altLang="zh-CN" sz="2000" smtClean="0"/>
          </a:p>
          <a:p>
            <a:pPr marL="57150" indent="0">
              <a:lnSpc>
                <a:spcPct val="120000"/>
              </a:lnSpc>
              <a:buFont typeface="Arial" charset="0"/>
              <a:buNone/>
            </a:pPr>
            <a:r>
              <a:rPr lang="zh-CN" altLang="zh-CN" sz="2400" smtClean="0"/>
              <a:t>3</a:t>
            </a:r>
            <a:r>
              <a:rPr lang="en-US" altLang="zh-CN" sz="2400" smtClean="0"/>
              <a:t>.</a:t>
            </a:r>
            <a:r>
              <a:rPr lang="zh-CN" altLang="en-US" sz="2400" smtClean="0"/>
              <a:t>减小运算强度</a:t>
            </a:r>
            <a:endParaRPr lang="en-US" altLang="zh-CN" sz="2400" smtClean="0"/>
          </a:p>
          <a:p>
            <a:pPr marL="457200" lvl="1" indent="0">
              <a:lnSpc>
                <a:spcPct val="120000"/>
              </a:lnSpc>
              <a:buFont typeface="Arial" charset="0"/>
              <a:buNone/>
            </a:pPr>
            <a:r>
              <a:rPr lang="zh-CN" altLang="en-US" sz="2000" smtClean="0"/>
              <a:t>采用运算量更小的表达式，一般来说，乘法比乘方运算快，加法比乘法运算快，位运算比求余运算快。</a:t>
            </a:r>
            <a:endParaRPr lang="en-US" altLang="zh-CN" sz="2000" smtClean="0"/>
          </a:p>
        </p:txBody>
      </p:sp>
      <p:sp>
        <p:nvSpPr>
          <p:cNvPr id="56490"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92B3BC8-5552-4A43-8FF3-3EAB71BB29F0}" type="datetime1">
              <a:rPr lang="zh-CN" altLang="en-US"/>
              <a:pPr fontAlgn="base">
                <a:spcBef>
                  <a:spcPct val="0"/>
                </a:spcBef>
                <a:spcAft>
                  <a:spcPct val="0"/>
                </a:spcAft>
              </a:pPr>
              <a:t>2018-2-1</a:t>
            </a:fld>
            <a:endParaRPr lang="en-US" altLang="zh-CN"/>
          </a:p>
        </p:txBody>
      </p:sp>
      <p:sp>
        <p:nvSpPr>
          <p:cNvPr id="56491"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56492"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5AA1852-E52E-4641-B8E0-4E13B52FF05E}" type="slidenum">
              <a:rPr/>
              <a:pPr fontAlgn="base">
                <a:spcBef>
                  <a:spcPct val="0"/>
                </a:spcBef>
                <a:spcAft>
                  <a:spcPct val="0"/>
                </a:spcAft>
              </a:pPr>
              <a:t>27</a:t>
            </a:fld>
            <a:endParaRPr lang="en-US" altLang="zh-CN"/>
          </a:p>
        </p:txBody>
      </p:sp>
      <p:sp>
        <p:nvSpPr>
          <p:cNvPr id="7" name="内容占位符 2"/>
          <p:cNvSpPr txBox="1">
            <a:spLocks/>
          </p:cNvSpPr>
          <p:nvPr/>
        </p:nvSpPr>
        <p:spPr bwMode="auto">
          <a:xfrm>
            <a:off x="4572000" y="1341438"/>
            <a:ext cx="3898900" cy="5111750"/>
          </a:xfrm>
          <a:prstGeom prst="rect">
            <a:avLst/>
          </a:prstGeom>
          <a:noFill/>
          <a:ln w="9525">
            <a:noFill/>
            <a:miter lim="800000"/>
            <a:headEnd/>
            <a:tailEnd/>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nSpc>
                <a:spcPct val="80000"/>
              </a:lnSpc>
              <a:buFont typeface="Arial" pitchFamily="34" charset="0"/>
              <a:buNone/>
              <a:defRPr/>
            </a:pPr>
            <a:r>
              <a:rPr lang="en-US" altLang="zh-CN" sz="2400" dirty="0" smtClean="0"/>
              <a:t>1.</a:t>
            </a:r>
            <a:r>
              <a:rPr lang="zh-CN" altLang="en-US" sz="2400" dirty="0" smtClean="0"/>
              <a:t>向量化举例：</a:t>
            </a:r>
            <a:endParaRPr lang="en-US" altLang="zh-CN" sz="2000" dirty="0" smtClean="0"/>
          </a:p>
          <a:p>
            <a:pPr marL="57150" indent="0">
              <a:lnSpc>
                <a:spcPct val="80000"/>
              </a:lnSpc>
              <a:buFont typeface="Arial" pitchFamily="34" charset="0"/>
              <a:buNone/>
              <a:defRPr/>
            </a:pPr>
            <a:endParaRPr lang="en-US" altLang="zh-CN" sz="1050" dirty="0" smtClean="0"/>
          </a:p>
          <a:p>
            <a:pPr marL="57150" indent="0">
              <a:lnSpc>
                <a:spcPct val="80000"/>
              </a:lnSpc>
              <a:buFont typeface="Arial" pitchFamily="34" charset="0"/>
              <a:buNone/>
              <a:defRPr/>
            </a:pPr>
            <a:r>
              <a:rPr lang="zh-CN" altLang="en-US" sz="2000" dirty="0" smtClean="0"/>
              <a:t>计算</a:t>
            </a:r>
            <a:endParaRPr lang="en-US" altLang="zh-CN" sz="2000" dirty="0" smtClean="0"/>
          </a:p>
          <a:p>
            <a:pPr marL="57150" indent="0">
              <a:lnSpc>
                <a:spcPct val="80000"/>
              </a:lnSpc>
              <a:buFont typeface="Arial" pitchFamily="34" charset="0"/>
              <a:buNone/>
              <a:defRPr/>
            </a:pPr>
            <a:endParaRPr lang="en-US" altLang="zh-CN" sz="2000" dirty="0"/>
          </a:p>
          <a:p>
            <a:pPr marL="57150" indent="0">
              <a:lnSpc>
                <a:spcPct val="80000"/>
              </a:lnSpc>
              <a:buFont typeface="Arial" pitchFamily="34" charset="0"/>
              <a:buNone/>
              <a:defRPr/>
            </a:pPr>
            <a:endParaRPr lang="en-US" altLang="zh-CN" sz="2000" dirty="0" smtClean="0"/>
          </a:p>
          <a:p>
            <a:pPr marL="57150" indent="0">
              <a:lnSpc>
                <a:spcPct val="80000"/>
              </a:lnSpc>
              <a:buFont typeface="Arial" pitchFamily="34" charset="0"/>
              <a:buNone/>
              <a:defRPr/>
            </a:pPr>
            <a:endParaRPr lang="en-US" altLang="zh-CN" sz="2000" dirty="0"/>
          </a:p>
          <a:p>
            <a:pPr marL="57150" indent="0">
              <a:lnSpc>
                <a:spcPct val="80000"/>
              </a:lnSpc>
              <a:buFont typeface="Arial" pitchFamily="34" charset="0"/>
              <a:buNone/>
              <a:defRPr/>
            </a:pPr>
            <a:endParaRPr lang="en-US" altLang="zh-CN" sz="2000" dirty="0" smtClean="0"/>
          </a:p>
          <a:p>
            <a:pPr marL="57150" indent="0">
              <a:lnSpc>
                <a:spcPct val="80000"/>
              </a:lnSpc>
              <a:buFont typeface="Arial" pitchFamily="34" charset="0"/>
              <a:buNone/>
              <a:defRPr/>
            </a:pPr>
            <a:endParaRPr lang="en-US" altLang="zh-CN" sz="2000" dirty="0"/>
          </a:p>
          <a:p>
            <a:pPr marL="57150" indent="0">
              <a:lnSpc>
                <a:spcPct val="80000"/>
              </a:lnSpc>
              <a:buFont typeface="Arial" pitchFamily="34" charset="0"/>
              <a:buNone/>
              <a:defRPr/>
            </a:pPr>
            <a:endParaRPr lang="en-US" altLang="zh-CN" sz="2000" dirty="0" smtClean="0"/>
          </a:p>
          <a:p>
            <a:pPr marL="57150" indent="0">
              <a:lnSpc>
                <a:spcPct val="80000"/>
              </a:lnSpc>
              <a:buFont typeface="Arial" pitchFamily="34" charset="0"/>
              <a:buNone/>
              <a:defRPr/>
            </a:pPr>
            <a:r>
              <a:rPr lang="zh-CN" altLang="zh-CN" sz="2400" dirty="0"/>
              <a:t>2</a:t>
            </a:r>
            <a:r>
              <a:rPr lang="en-US" altLang="zh-CN" sz="2400" dirty="0"/>
              <a:t>.</a:t>
            </a:r>
            <a:r>
              <a:rPr lang="zh-CN" altLang="en-US" sz="2400" dirty="0"/>
              <a:t>预</a:t>
            </a:r>
            <a:r>
              <a:rPr lang="zh-CN" altLang="en-US" sz="2400" dirty="0" smtClean="0"/>
              <a:t>分配内存空间举例：</a:t>
            </a:r>
            <a:endParaRPr lang="en-US" altLang="zh-CN" sz="2400" dirty="0"/>
          </a:p>
          <a:p>
            <a:pPr marL="57150" indent="0">
              <a:lnSpc>
                <a:spcPct val="80000"/>
              </a:lnSpc>
              <a:buFont typeface="Arial" pitchFamily="34" charset="0"/>
              <a:buNone/>
              <a:defRPr/>
            </a:pPr>
            <a:endParaRPr lang="en-US" altLang="zh-CN" sz="2000" dirty="0" smtClean="0"/>
          </a:p>
        </p:txBody>
      </p:sp>
      <p:graphicFrame>
        <p:nvGraphicFramePr>
          <p:cNvPr id="56482" name="Object 162"/>
          <p:cNvGraphicFramePr>
            <a:graphicFrameLocks noChangeAspect="1"/>
          </p:cNvGraphicFramePr>
          <p:nvPr/>
        </p:nvGraphicFramePr>
        <p:xfrm>
          <a:off x="5673725" y="1700213"/>
          <a:ext cx="2116138" cy="504825"/>
        </p:xfrm>
        <a:graphic>
          <a:graphicData uri="http://schemas.openxmlformats.org/presentationml/2006/ole">
            <p:oleObj spid="_x0000_s56482" name="Equation" r:id="rId3" imgW="1197360" imgH="347400" progId="">
              <p:embed/>
            </p:oleObj>
          </a:graphicData>
        </a:graphic>
      </p:graphicFrame>
      <p:graphicFrame>
        <p:nvGraphicFramePr>
          <p:cNvPr id="56483" name="Object 163"/>
          <p:cNvGraphicFramePr>
            <a:graphicFrameLocks noChangeAspect="1"/>
          </p:cNvGraphicFramePr>
          <p:nvPr/>
        </p:nvGraphicFramePr>
        <p:xfrm>
          <a:off x="5219700" y="2349500"/>
          <a:ext cx="1003300" cy="1435100"/>
        </p:xfrm>
        <a:graphic>
          <a:graphicData uri="http://schemas.openxmlformats.org/presentationml/2006/ole">
            <p:oleObj spid="_x0000_s56483" name="Equation" r:id="rId4" imgW="987120" imgH="1425960" progId="">
              <p:embed/>
            </p:oleObj>
          </a:graphicData>
        </a:graphic>
      </p:graphicFrame>
      <p:graphicFrame>
        <p:nvGraphicFramePr>
          <p:cNvPr id="56484" name="Object 164"/>
          <p:cNvGraphicFramePr>
            <a:graphicFrameLocks noChangeAspect="1"/>
          </p:cNvGraphicFramePr>
          <p:nvPr/>
        </p:nvGraphicFramePr>
        <p:xfrm>
          <a:off x="6659563" y="2420938"/>
          <a:ext cx="952500" cy="1244600"/>
        </p:xfrm>
        <a:graphic>
          <a:graphicData uri="http://schemas.openxmlformats.org/presentationml/2006/ole">
            <p:oleObj spid="_x0000_s56484" name="Equation" r:id="rId5" imgW="941400" imgH="1234080" progId="">
              <p:embed/>
            </p:oleObj>
          </a:graphicData>
        </a:graphic>
      </p:graphicFrame>
      <p:graphicFrame>
        <p:nvGraphicFramePr>
          <p:cNvPr id="56485" name="Object 165"/>
          <p:cNvGraphicFramePr>
            <a:graphicFrameLocks noChangeAspect="1"/>
          </p:cNvGraphicFramePr>
          <p:nvPr/>
        </p:nvGraphicFramePr>
        <p:xfrm>
          <a:off x="4932363" y="4652963"/>
          <a:ext cx="1549400" cy="1223962"/>
        </p:xfrm>
        <a:graphic>
          <a:graphicData uri="http://schemas.openxmlformats.org/presentationml/2006/ole">
            <p:oleObj spid="_x0000_s56485" name="Equation" r:id="rId6" imgW="1535760" imgH="1170000" progId="">
              <p:embed/>
            </p:oleObj>
          </a:graphicData>
        </a:graphic>
      </p:graphicFrame>
      <p:graphicFrame>
        <p:nvGraphicFramePr>
          <p:cNvPr id="56486" name="Object 166"/>
          <p:cNvGraphicFramePr>
            <a:graphicFrameLocks noChangeAspect="1"/>
          </p:cNvGraphicFramePr>
          <p:nvPr/>
        </p:nvGraphicFramePr>
        <p:xfrm>
          <a:off x="6659563" y="4652963"/>
          <a:ext cx="1549400" cy="1219200"/>
        </p:xfrm>
        <a:graphic>
          <a:graphicData uri="http://schemas.openxmlformats.org/presentationml/2006/ole">
            <p:oleObj spid="_x0000_s56486" name="Equation" r:id="rId7" imgW="1535760" imgH="1206720" progId="">
              <p:embed/>
            </p:oleObj>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1.15matlab</a:t>
            </a:r>
            <a:r>
              <a:rPr b="1" spc="50" smtClean="0">
                <a:ln w="11430"/>
                <a:solidFill>
                  <a:srgbClr val="FF0000"/>
                </a:solidFill>
                <a:effectLst>
                  <a:outerShdw blurRad="76200" dist="50800" dir="5400000" algn="tl" rotWithShape="0">
                    <a:srgbClr val="000000">
                      <a:alpha val="65000"/>
                    </a:srgbClr>
                  </a:outerShdw>
                </a:effectLst>
              </a:rPr>
              <a:t>图像的输入和输出</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3" name="内容占位符 2"/>
          <p:cNvSpPr>
            <a:spLocks noGrp="1"/>
          </p:cNvSpPr>
          <p:nvPr>
            <p:ph idx="1"/>
          </p:nvPr>
        </p:nvSpPr>
        <p:spPr>
          <a:xfrm>
            <a:off x="457200" y="1341438"/>
            <a:ext cx="8218488" cy="5111750"/>
          </a:xfrm>
        </p:spPr>
        <p:txBody>
          <a:bodyPr/>
          <a:lstStyle/>
          <a:p>
            <a:pPr marL="57150" indent="0">
              <a:lnSpc>
                <a:spcPct val="120000"/>
              </a:lnSpc>
              <a:buFont typeface="Arial" charset="0"/>
              <a:buNone/>
              <a:defRPr/>
            </a:pPr>
            <a:r>
              <a:rPr lang="en-US" altLang="zh-CN" sz="2400" dirty="0" smtClean="0"/>
              <a:t>1.</a:t>
            </a:r>
            <a:r>
              <a:rPr lang="zh-CN" altLang="en-US" sz="2400" dirty="0" smtClean="0"/>
              <a:t>图像的类型</a:t>
            </a:r>
            <a:endParaRPr lang="en-US" altLang="zh-CN" sz="2000" dirty="0"/>
          </a:p>
          <a:p>
            <a:pPr indent="266700">
              <a:defRPr/>
            </a:pPr>
            <a:r>
              <a:rPr lang="en-US" altLang="zh-CN" sz="1800" dirty="0" smtClean="0">
                <a:latin typeface="宋体" charset="0"/>
              </a:rPr>
              <a:t>MATLAB</a:t>
            </a:r>
            <a:r>
              <a:rPr lang="zh-CN" altLang="en-US" sz="1800" dirty="0" smtClean="0">
                <a:latin typeface="宋体" charset="0"/>
              </a:rPr>
              <a:t>中支持真彩色图像、索引图像、灰度图像、二值图像</a:t>
            </a:r>
            <a:r>
              <a:rPr lang="en-US" altLang="zh-CN" sz="1800" dirty="0" smtClean="0">
                <a:latin typeface="宋体" charset="0"/>
              </a:rPr>
              <a:t>4</a:t>
            </a:r>
            <a:r>
              <a:rPr lang="zh-CN" altLang="en-US" sz="1800" dirty="0" smtClean="0">
                <a:latin typeface="宋体" charset="0"/>
              </a:rPr>
              <a:t>种不同的图像类型，不同类型的图像在</a:t>
            </a:r>
            <a:r>
              <a:rPr lang="en-US" altLang="zh-CN" sz="1800" dirty="0" smtClean="0">
                <a:latin typeface="宋体" charset="0"/>
              </a:rPr>
              <a:t>MATLAB</a:t>
            </a:r>
            <a:r>
              <a:rPr lang="zh-CN" altLang="en-US" sz="1800" dirty="0" smtClean="0">
                <a:latin typeface="宋体" charset="0"/>
              </a:rPr>
              <a:t>中的数据存储形式不同。</a:t>
            </a:r>
            <a:endParaRPr lang="en-US" altLang="zh-CN" sz="1800" dirty="0" smtClean="0">
              <a:latin typeface="宋体" charset="0"/>
            </a:endParaRPr>
          </a:p>
          <a:p>
            <a:pPr indent="266700">
              <a:defRPr/>
            </a:pPr>
            <a:r>
              <a:rPr lang="zh-CN" altLang="en-US" sz="1800" dirty="0" smtClean="0">
                <a:latin typeface="宋体" charset="0"/>
              </a:rPr>
              <a:t>灰度图像（</a:t>
            </a:r>
            <a:r>
              <a:rPr lang="en-US" altLang="zh-CN" sz="1800" dirty="0" smtClean="0">
                <a:latin typeface="宋体" charset="0"/>
              </a:rPr>
              <a:t>Intensity images</a:t>
            </a:r>
            <a:r>
              <a:rPr lang="zh-CN" altLang="en-US" sz="1800" dirty="0" smtClean="0">
                <a:latin typeface="宋体" charset="0"/>
              </a:rPr>
              <a:t>）只使用一个数据矩阵存储图像，矩阵的每个元素为该像素点的灰度值，数据类型可以是整型或浮点型。</a:t>
            </a:r>
            <a:endParaRPr lang="en-US" altLang="zh-CN" sz="1800" dirty="0" smtClean="0">
              <a:latin typeface="宋体" charset="0"/>
            </a:endParaRPr>
          </a:p>
          <a:p>
            <a:pPr indent="266700">
              <a:defRPr/>
            </a:pPr>
            <a:r>
              <a:rPr lang="zh-CN" altLang="en-US" sz="1800" dirty="0" smtClean="0">
                <a:latin typeface="宋体" charset="0"/>
              </a:rPr>
              <a:t>真彩色图像（</a:t>
            </a:r>
            <a:r>
              <a:rPr lang="en-US" altLang="zh-CN" sz="1800" dirty="0" smtClean="0">
                <a:latin typeface="宋体" charset="0"/>
              </a:rPr>
              <a:t>RGB images</a:t>
            </a:r>
            <a:r>
              <a:rPr lang="zh-CN" altLang="en-US" sz="1800" dirty="0" smtClean="0">
                <a:latin typeface="宋体" charset="0"/>
              </a:rPr>
              <a:t>）是通过</a:t>
            </a:r>
            <a:r>
              <a:rPr lang="en-US" altLang="zh-CN" sz="1800" dirty="0" smtClean="0">
                <a:latin typeface="宋体" charset="0"/>
              </a:rPr>
              <a:t>R</a:t>
            </a:r>
            <a:r>
              <a:rPr lang="zh-CN" altLang="en-US" sz="1800" dirty="0" smtClean="0">
                <a:latin typeface="宋体" charset="0"/>
              </a:rPr>
              <a:t>（红）、</a:t>
            </a:r>
            <a:r>
              <a:rPr lang="en-US" altLang="zh-CN" sz="1800" dirty="0" smtClean="0">
                <a:latin typeface="宋体" charset="0"/>
              </a:rPr>
              <a:t>G</a:t>
            </a:r>
            <a:r>
              <a:rPr lang="zh-CN" altLang="en-US" sz="1800" dirty="0" smtClean="0">
                <a:latin typeface="宋体" charset="0"/>
              </a:rPr>
              <a:t>（绿）、</a:t>
            </a:r>
            <a:r>
              <a:rPr lang="en-US" altLang="zh-CN" sz="1800" dirty="0" smtClean="0">
                <a:latin typeface="宋体" charset="0"/>
              </a:rPr>
              <a:t>B</a:t>
            </a:r>
            <a:r>
              <a:rPr lang="zh-CN" altLang="en-US" sz="1800" dirty="0" smtClean="0">
                <a:latin typeface="宋体" charset="0"/>
              </a:rPr>
              <a:t>（蓝）</a:t>
            </a:r>
            <a:r>
              <a:rPr lang="en-US" altLang="zh-CN" sz="1800" dirty="0" smtClean="0">
                <a:latin typeface="宋体" charset="0"/>
              </a:rPr>
              <a:t>3</a:t>
            </a:r>
            <a:r>
              <a:rPr lang="zh-CN" altLang="en-US" sz="1800" dirty="0" smtClean="0">
                <a:latin typeface="宋体" charset="0"/>
              </a:rPr>
              <a:t>个颜色分量的灰度值的组合来表示一个像素的颜色。</a:t>
            </a:r>
            <a:endParaRPr lang="en-US" altLang="zh-CN" sz="1800" dirty="0" smtClean="0">
              <a:latin typeface="宋体" charset="0"/>
            </a:endParaRPr>
          </a:p>
          <a:p>
            <a:pPr indent="266700">
              <a:defRPr/>
            </a:pPr>
            <a:r>
              <a:rPr lang="zh-CN" altLang="en-US" sz="1800" dirty="0" smtClean="0">
                <a:latin typeface="宋体" charset="0"/>
              </a:rPr>
              <a:t>二值图像（</a:t>
            </a:r>
            <a:r>
              <a:rPr lang="en-US" altLang="zh-CN" sz="1800" dirty="0" smtClean="0">
                <a:latin typeface="宋体" charset="0"/>
              </a:rPr>
              <a:t>Binary images</a:t>
            </a:r>
            <a:r>
              <a:rPr lang="zh-CN" altLang="en-US" sz="1800" dirty="0" smtClean="0">
                <a:latin typeface="宋体" charset="0"/>
              </a:rPr>
              <a:t>）也只需一个数据矩阵即可完成图像的存储，其中每个像素只有</a:t>
            </a:r>
            <a:r>
              <a:rPr lang="en-US" altLang="zh-CN" sz="1800" dirty="0" smtClean="0">
                <a:latin typeface="宋体" charset="0"/>
              </a:rPr>
              <a:t>0</a:t>
            </a:r>
            <a:r>
              <a:rPr lang="zh-CN" altLang="en-US" sz="1800" dirty="0" smtClean="0">
                <a:latin typeface="宋体" charset="0"/>
              </a:rPr>
              <a:t>或</a:t>
            </a:r>
            <a:r>
              <a:rPr lang="en-US" altLang="zh-CN" sz="1800" dirty="0" smtClean="0">
                <a:latin typeface="宋体" charset="0"/>
              </a:rPr>
              <a:t>1</a:t>
            </a:r>
            <a:r>
              <a:rPr lang="zh-CN" altLang="en-US" sz="1800" dirty="0" smtClean="0">
                <a:latin typeface="宋体" charset="0"/>
              </a:rPr>
              <a:t>两个灰度值。</a:t>
            </a:r>
          </a:p>
          <a:p>
            <a:pPr indent="266700">
              <a:defRPr/>
            </a:pPr>
            <a:r>
              <a:rPr lang="zh-CN" altLang="en-US" sz="1800" dirty="0" smtClean="0">
                <a:latin typeface="宋体" charset="0"/>
              </a:rPr>
              <a:t>索引图像（</a:t>
            </a:r>
            <a:r>
              <a:rPr lang="en-US" altLang="zh-CN" sz="1800" dirty="0" smtClean="0">
                <a:latin typeface="宋体" charset="0"/>
              </a:rPr>
              <a:t>Index images</a:t>
            </a:r>
            <a:r>
              <a:rPr lang="zh-CN" altLang="en-US" sz="1800" dirty="0" smtClean="0">
                <a:latin typeface="宋体" charset="0"/>
              </a:rPr>
              <a:t>）包含数据索引矩阵和颜色映射矩阵两个数据结构。</a:t>
            </a:r>
            <a:endParaRPr lang="en-US" altLang="zh-CN" sz="2000" dirty="0" smtClean="0"/>
          </a:p>
          <a:p>
            <a:pPr marL="57150" indent="0">
              <a:lnSpc>
                <a:spcPct val="120000"/>
              </a:lnSpc>
              <a:buFont typeface="Arial" charset="0"/>
              <a:buNone/>
              <a:defRPr/>
            </a:pPr>
            <a:r>
              <a:rPr lang="zh-CN" altLang="zh-CN" sz="2400" dirty="0" smtClean="0"/>
              <a:t>2</a:t>
            </a:r>
            <a:r>
              <a:rPr lang="en-US" altLang="zh-CN" sz="2400" dirty="0" smtClean="0"/>
              <a:t>.</a:t>
            </a:r>
            <a:r>
              <a:rPr lang="zh-CN" altLang="en-US" sz="2400" dirty="0" smtClean="0"/>
              <a:t>类型转换</a:t>
            </a:r>
            <a:endParaRPr lang="en-US" altLang="zh-CN" sz="2400" dirty="0"/>
          </a:p>
          <a:p>
            <a:pPr marL="342900" lvl="1" indent="266700">
              <a:lnSpc>
                <a:spcPct val="120000"/>
              </a:lnSpc>
              <a:buFont typeface="Arial" pitchFamily="34" charset="0"/>
              <a:buChar char="•"/>
              <a:defRPr/>
            </a:pPr>
            <a:r>
              <a:rPr lang="zh-CN" altLang="en-US" sz="1800" dirty="0" smtClean="0">
                <a:latin typeface="宋体" charset="0"/>
                <a:cs typeface="宋体" charset="0"/>
              </a:rPr>
              <a:t>真彩色图像转灰度图像</a:t>
            </a:r>
            <a:r>
              <a:rPr lang="en-US" altLang="zh-CN" sz="2000" dirty="0" smtClean="0">
                <a:solidFill>
                  <a:srgbClr val="0000FF"/>
                </a:solidFill>
                <a:latin typeface="微软雅黑" charset="0"/>
                <a:ea typeface="微软雅黑" charset="0"/>
                <a:cs typeface="微软雅黑" charset="0"/>
              </a:rPr>
              <a:t> </a:t>
            </a:r>
            <a:r>
              <a:rPr lang="en-US" altLang="zh-CN" sz="1400" dirty="0">
                <a:solidFill>
                  <a:srgbClr val="0000FF"/>
                </a:solidFill>
                <a:latin typeface="微软雅黑" charset="0"/>
                <a:ea typeface="微软雅黑" charset="0"/>
                <a:cs typeface="微软雅黑" charset="0"/>
              </a:rPr>
              <a:t>I</a:t>
            </a:r>
            <a:r>
              <a:rPr lang="en-US" altLang="zh-CN" sz="1400" dirty="0" smtClean="0">
                <a:solidFill>
                  <a:srgbClr val="0000FF"/>
                </a:solidFill>
                <a:latin typeface="微软雅黑" charset="0"/>
                <a:ea typeface="微软雅黑" charset="0"/>
                <a:cs typeface="微软雅黑" charset="0"/>
              </a:rPr>
              <a:t>= rgb2gray(RGB)</a:t>
            </a:r>
            <a:r>
              <a:rPr lang="zh-CN" altLang="en-US" sz="1400" dirty="0">
                <a:solidFill>
                  <a:srgbClr val="0000FF"/>
                </a:solidFill>
                <a:latin typeface="微软雅黑" charset="0"/>
                <a:ea typeface="微软雅黑" charset="0"/>
                <a:cs typeface="微软雅黑" charset="0"/>
              </a:rPr>
              <a:t>：</a:t>
            </a:r>
            <a:r>
              <a:rPr lang="zh-CN" altLang="en-US" sz="1400" dirty="0" smtClean="0">
                <a:solidFill>
                  <a:srgbClr val="0000FF"/>
                </a:solidFill>
                <a:latin typeface="微软雅黑" charset="0"/>
                <a:ea typeface="微软雅黑" charset="0"/>
                <a:cs typeface="微软雅黑" charset="0"/>
              </a:rPr>
              <a:t>把真彩色图像</a:t>
            </a:r>
            <a:r>
              <a:rPr lang="en-US" altLang="zh-CN" sz="1400" dirty="0" smtClean="0">
                <a:solidFill>
                  <a:srgbClr val="0000FF"/>
                </a:solidFill>
                <a:latin typeface="微软雅黑" charset="0"/>
                <a:ea typeface="微软雅黑" charset="0"/>
                <a:cs typeface="微软雅黑" charset="0"/>
              </a:rPr>
              <a:t>RGB</a:t>
            </a:r>
            <a:r>
              <a:rPr lang="zh-CN" altLang="en-US" sz="1400" dirty="0" smtClean="0">
                <a:solidFill>
                  <a:srgbClr val="0000FF"/>
                </a:solidFill>
                <a:latin typeface="微软雅黑" charset="0"/>
                <a:ea typeface="微软雅黑" charset="0"/>
                <a:cs typeface="微软雅黑" charset="0"/>
              </a:rPr>
              <a:t>转换成灰度图像</a:t>
            </a:r>
            <a:r>
              <a:rPr lang="en-US" altLang="zh-CN" sz="1400" dirty="0" smtClean="0">
                <a:solidFill>
                  <a:srgbClr val="0000FF"/>
                </a:solidFill>
                <a:latin typeface="微软雅黑" charset="0"/>
                <a:ea typeface="微软雅黑" charset="0"/>
                <a:cs typeface="微软雅黑" charset="0"/>
              </a:rPr>
              <a:t>I</a:t>
            </a:r>
          </a:p>
          <a:p>
            <a:pPr marL="342900" lvl="1" indent="266700">
              <a:lnSpc>
                <a:spcPct val="120000"/>
              </a:lnSpc>
              <a:buFont typeface="Arial" pitchFamily="34" charset="0"/>
              <a:buChar char="•"/>
              <a:defRPr/>
            </a:pPr>
            <a:r>
              <a:rPr lang="zh-CN" altLang="en-US" sz="1800" dirty="0">
                <a:latin typeface="宋体" charset="0"/>
                <a:cs typeface="宋体" charset="0"/>
              </a:rPr>
              <a:t>索引图像转灰度图像</a:t>
            </a:r>
            <a:r>
              <a:rPr lang="en-US" altLang="zh-CN" sz="2000" dirty="0">
                <a:solidFill>
                  <a:srgbClr val="0000FF"/>
                </a:solidFill>
                <a:latin typeface="微软雅黑" charset="0"/>
                <a:ea typeface="微软雅黑" charset="0"/>
                <a:cs typeface="微软雅黑" charset="0"/>
              </a:rPr>
              <a:t> </a:t>
            </a:r>
            <a:r>
              <a:rPr lang="en-US" altLang="zh-CN" sz="1400" dirty="0">
                <a:solidFill>
                  <a:srgbClr val="0000FF"/>
                </a:solidFill>
                <a:latin typeface="微软雅黑" charset="0"/>
                <a:ea typeface="微软雅黑" charset="0"/>
                <a:cs typeface="微软雅黑" charset="0"/>
              </a:rPr>
              <a:t>I= ind2gray(</a:t>
            </a:r>
            <a:r>
              <a:rPr lang="en-US" altLang="zh-CN" sz="1400" dirty="0" err="1">
                <a:solidFill>
                  <a:srgbClr val="0000FF"/>
                </a:solidFill>
                <a:latin typeface="微软雅黑" charset="0"/>
                <a:ea typeface="微软雅黑" charset="0"/>
                <a:cs typeface="微软雅黑" charset="0"/>
              </a:rPr>
              <a:t>X,map</a:t>
            </a:r>
            <a:r>
              <a:rPr lang="en-US" altLang="zh-CN" sz="1400" dirty="0">
                <a:solidFill>
                  <a:srgbClr val="0000FF"/>
                </a:solidFill>
                <a:latin typeface="微软雅黑" charset="0"/>
                <a:ea typeface="微软雅黑" charset="0"/>
                <a:cs typeface="微软雅黑" charset="0"/>
              </a:rPr>
              <a:t>)</a:t>
            </a:r>
            <a:r>
              <a:rPr lang="zh-CN" altLang="en-US" sz="1400" dirty="0">
                <a:solidFill>
                  <a:srgbClr val="0000FF"/>
                </a:solidFill>
                <a:latin typeface="微软雅黑" charset="0"/>
                <a:ea typeface="微软雅黑" charset="0"/>
                <a:cs typeface="微软雅黑" charset="0"/>
              </a:rPr>
              <a:t>：把索引图像</a:t>
            </a:r>
            <a:r>
              <a:rPr lang="en-US" altLang="zh-CN" sz="1400" dirty="0">
                <a:solidFill>
                  <a:srgbClr val="0000FF"/>
                </a:solidFill>
                <a:latin typeface="微软雅黑" charset="0"/>
                <a:ea typeface="微软雅黑" charset="0"/>
                <a:cs typeface="微软雅黑" charset="0"/>
              </a:rPr>
              <a:t>X</a:t>
            </a:r>
            <a:r>
              <a:rPr lang="zh-CN" altLang="en-US" sz="1400" dirty="0">
                <a:solidFill>
                  <a:srgbClr val="0000FF"/>
                </a:solidFill>
                <a:latin typeface="微软雅黑" charset="0"/>
                <a:ea typeface="微软雅黑" charset="0"/>
                <a:cs typeface="微软雅黑" charset="0"/>
              </a:rPr>
              <a:t>（色图</a:t>
            </a:r>
            <a:r>
              <a:rPr lang="en-US" altLang="zh-CN" sz="1400" dirty="0">
                <a:solidFill>
                  <a:srgbClr val="0000FF"/>
                </a:solidFill>
                <a:latin typeface="微软雅黑" charset="0"/>
                <a:ea typeface="微软雅黑" charset="0"/>
                <a:cs typeface="微软雅黑" charset="0"/>
              </a:rPr>
              <a:t>map</a:t>
            </a:r>
            <a:r>
              <a:rPr lang="zh-CN" altLang="en-US" sz="1400" dirty="0">
                <a:solidFill>
                  <a:srgbClr val="0000FF"/>
                </a:solidFill>
                <a:latin typeface="微软雅黑" charset="0"/>
                <a:ea typeface="微软雅黑" charset="0"/>
                <a:cs typeface="微软雅黑" charset="0"/>
              </a:rPr>
              <a:t>）转换成灰度图像</a:t>
            </a:r>
            <a:r>
              <a:rPr lang="en-US" altLang="zh-CN" sz="1400" dirty="0">
                <a:solidFill>
                  <a:srgbClr val="0000FF"/>
                </a:solidFill>
                <a:latin typeface="微软雅黑" charset="0"/>
                <a:ea typeface="微软雅黑" charset="0"/>
                <a:cs typeface="微软雅黑" charset="0"/>
              </a:rPr>
              <a:t>I</a:t>
            </a:r>
            <a:endParaRPr lang="en-US" altLang="zh-CN" sz="1400" dirty="0">
              <a:cs typeface="宋体" charset="0"/>
            </a:endParaRPr>
          </a:p>
          <a:p>
            <a:pPr marL="342900" lvl="1" indent="266700">
              <a:lnSpc>
                <a:spcPct val="120000"/>
              </a:lnSpc>
              <a:buFont typeface="Arial" pitchFamily="34" charset="0"/>
              <a:buChar char="•"/>
              <a:defRPr/>
            </a:pPr>
            <a:endParaRPr lang="en-US" altLang="zh-CN" sz="1400" dirty="0" smtClean="0">
              <a:cs typeface="宋体" charset="0"/>
            </a:endParaRPr>
          </a:p>
        </p:txBody>
      </p:sp>
      <p:sp>
        <p:nvSpPr>
          <p:cNvPr id="57348"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363610E-FAD5-40A1-B3FB-FA0550004986}" type="datetime1">
              <a:rPr lang="zh-CN" altLang="en-US"/>
              <a:pPr fontAlgn="base">
                <a:spcBef>
                  <a:spcPct val="0"/>
                </a:spcBef>
                <a:spcAft>
                  <a:spcPct val="0"/>
                </a:spcAft>
              </a:pPr>
              <a:t>2018-2-1</a:t>
            </a:fld>
            <a:endParaRPr lang="en-US" altLang="zh-CN"/>
          </a:p>
        </p:txBody>
      </p:sp>
      <p:sp>
        <p:nvSpPr>
          <p:cNvPr id="57349"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57350"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00FC8B3-1949-43C8-A656-F2EF7E8A9E60}" type="slidenum">
              <a:rPr/>
              <a:pPr fontAlgn="base">
                <a:spcBef>
                  <a:spcPct val="0"/>
                </a:spcBef>
                <a:spcAft>
                  <a:spcPct val="0"/>
                </a:spcAft>
              </a:pPr>
              <a:t>28</a:t>
            </a:fld>
            <a:endParaRPr lang="en-US" altLang="zh-CN"/>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1.15matlab</a:t>
            </a:r>
            <a:r>
              <a:rPr b="1" spc="50" smtClean="0">
                <a:ln w="11430"/>
                <a:solidFill>
                  <a:srgbClr val="FF0000"/>
                </a:solidFill>
                <a:effectLst>
                  <a:outerShdw blurRad="76200" dist="50800" dir="5400000" algn="tl" rotWithShape="0">
                    <a:srgbClr val="000000">
                      <a:alpha val="65000"/>
                    </a:srgbClr>
                  </a:outerShdw>
                </a:effectLst>
              </a:rPr>
              <a:t>图像的输入和输出</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3" name="内容占位符 2"/>
          <p:cNvSpPr>
            <a:spLocks noGrp="1"/>
          </p:cNvSpPr>
          <p:nvPr>
            <p:ph idx="1"/>
          </p:nvPr>
        </p:nvSpPr>
        <p:spPr>
          <a:xfrm>
            <a:off x="457200" y="1341438"/>
            <a:ext cx="8218488" cy="5111750"/>
          </a:xfrm>
        </p:spPr>
        <p:txBody>
          <a:bodyPr/>
          <a:lstStyle/>
          <a:p>
            <a:pPr marL="57150" indent="0">
              <a:lnSpc>
                <a:spcPct val="150000"/>
              </a:lnSpc>
              <a:buFont typeface="Arial" charset="0"/>
              <a:buNone/>
              <a:defRPr/>
            </a:pPr>
            <a:r>
              <a:rPr lang="en-US" altLang="zh-CN" sz="2400" dirty="0" smtClean="0"/>
              <a:t>1.</a:t>
            </a:r>
            <a:r>
              <a:rPr lang="zh-CN" altLang="en-US" sz="2400" dirty="0" smtClean="0"/>
              <a:t>图像的输入</a:t>
            </a:r>
          </a:p>
          <a:p>
            <a:pPr marL="457200" lvl="1" indent="0">
              <a:lnSpc>
                <a:spcPct val="150000"/>
              </a:lnSpc>
              <a:buFont typeface="Arial" charset="0"/>
              <a:buNone/>
              <a:defRPr/>
            </a:pPr>
            <a:r>
              <a:rPr lang="zh-CN" altLang="en-US" sz="1800" dirty="0" smtClean="0">
                <a:cs typeface="宋体" charset="0"/>
              </a:rPr>
              <a:t>使用函数</a:t>
            </a:r>
            <a:r>
              <a:rPr lang="en-US" altLang="zh-CN" sz="1800" dirty="0" err="1" smtClean="0">
                <a:cs typeface="宋体" charset="0"/>
              </a:rPr>
              <a:t>imread</a:t>
            </a:r>
            <a:r>
              <a:rPr lang="zh-CN" altLang="en-US" sz="1800" dirty="0" smtClean="0">
                <a:cs typeface="宋体" charset="0"/>
              </a:rPr>
              <a:t>可以将图像读入</a:t>
            </a:r>
            <a:r>
              <a:rPr lang="en-US" altLang="zh-CN" sz="1800" dirty="0" smtClean="0">
                <a:cs typeface="宋体" charset="0"/>
              </a:rPr>
              <a:t>MATLAB</a:t>
            </a:r>
            <a:r>
              <a:rPr lang="zh-CN" altLang="en-US" sz="1800" dirty="0" smtClean="0">
                <a:cs typeface="宋体" charset="0"/>
              </a:rPr>
              <a:t>环境，</a:t>
            </a:r>
          </a:p>
          <a:p>
            <a:pPr marL="457200" lvl="1" indent="0">
              <a:lnSpc>
                <a:spcPct val="150000"/>
              </a:lnSpc>
              <a:buFont typeface="Arial" charset="0"/>
              <a:buNone/>
              <a:defRPr/>
            </a:pPr>
            <a:r>
              <a:rPr lang="en-US" altLang="zh-CN" sz="1800" dirty="0" smtClean="0">
                <a:cs typeface="宋体" charset="0"/>
              </a:rPr>
              <a:t>I=</a:t>
            </a:r>
            <a:r>
              <a:rPr lang="en-US" altLang="zh-CN" sz="1800" dirty="0" err="1" smtClean="0">
                <a:cs typeface="宋体" charset="0"/>
              </a:rPr>
              <a:t>imread</a:t>
            </a:r>
            <a:r>
              <a:rPr lang="en-US" altLang="zh-CN" sz="1800" dirty="0" smtClean="0">
                <a:cs typeface="宋体" charset="0"/>
              </a:rPr>
              <a:t>(`filename`)</a:t>
            </a:r>
            <a:r>
              <a:rPr lang="zh-CN" altLang="en-US" sz="1800" dirty="0" smtClean="0">
                <a:cs typeface="宋体" charset="0"/>
              </a:rPr>
              <a:t>  读入数据在变量</a:t>
            </a:r>
            <a:r>
              <a:rPr lang="en-US" altLang="zh-CN" sz="1800" dirty="0" smtClean="0">
                <a:cs typeface="宋体" charset="0"/>
              </a:rPr>
              <a:t>I</a:t>
            </a:r>
            <a:r>
              <a:rPr lang="zh-CN" altLang="en-US" sz="1800" dirty="0" smtClean="0">
                <a:cs typeface="宋体" charset="0"/>
              </a:rPr>
              <a:t>，文件位置默认为当前目录</a:t>
            </a:r>
          </a:p>
          <a:p>
            <a:pPr marL="457200" lvl="1" indent="0">
              <a:lnSpc>
                <a:spcPct val="150000"/>
              </a:lnSpc>
              <a:buFont typeface="Arial" charset="0"/>
              <a:buNone/>
              <a:defRPr/>
            </a:pPr>
            <a:r>
              <a:rPr lang="zh-CN" altLang="en-US" sz="1800" dirty="0" smtClean="0">
                <a:cs typeface="宋体" charset="0"/>
              </a:rPr>
              <a:t>实用函数</a:t>
            </a:r>
            <a:r>
              <a:rPr lang="en-US" altLang="zh-CN" sz="1800" dirty="0" smtClean="0">
                <a:cs typeface="宋体" charset="0"/>
              </a:rPr>
              <a:t>size</a:t>
            </a:r>
            <a:r>
              <a:rPr lang="zh-CN" altLang="en-US" sz="1800" dirty="0" smtClean="0">
                <a:cs typeface="宋体" charset="0"/>
              </a:rPr>
              <a:t>可以给出图像的行数和列数</a:t>
            </a:r>
          </a:p>
          <a:p>
            <a:pPr marL="457200" lvl="1" indent="0">
              <a:lnSpc>
                <a:spcPct val="150000"/>
              </a:lnSpc>
              <a:buFont typeface="Arial" charset="0"/>
              <a:buNone/>
              <a:defRPr/>
            </a:pPr>
            <a:r>
              <a:rPr lang="en-US" altLang="zh-CN" sz="1800" dirty="0" smtClean="0">
                <a:cs typeface="宋体" charset="0"/>
              </a:rPr>
              <a:t>[M,N]=size(I)</a:t>
            </a:r>
            <a:r>
              <a:rPr lang="zh-CN" altLang="en-US" sz="1800" dirty="0" smtClean="0">
                <a:cs typeface="宋体" charset="0"/>
              </a:rPr>
              <a:t>   变量</a:t>
            </a:r>
            <a:r>
              <a:rPr lang="en-US" altLang="zh-CN" sz="1800" dirty="0" smtClean="0">
                <a:cs typeface="宋体" charset="0"/>
              </a:rPr>
              <a:t>M,N</a:t>
            </a:r>
            <a:r>
              <a:rPr lang="zh-CN" altLang="en-US" sz="1800" dirty="0" smtClean="0">
                <a:cs typeface="宋体" charset="0"/>
              </a:rPr>
              <a:t>中保存了图像的行列大小数据</a:t>
            </a:r>
            <a:endParaRPr lang="en-US" altLang="zh-CN" sz="1800" dirty="0" smtClean="0">
              <a:cs typeface="宋体" charset="0"/>
            </a:endParaRPr>
          </a:p>
          <a:p>
            <a:pPr marL="57150" indent="0">
              <a:lnSpc>
                <a:spcPct val="150000"/>
              </a:lnSpc>
              <a:buFont typeface="Arial" charset="0"/>
              <a:buNone/>
              <a:defRPr/>
            </a:pPr>
            <a:r>
              <a:rPr lang="en-US" altLang="zh-CN" sz="2400" dirty="0" smtClean="0"/>
              <a:t>2.</a:t>
            </a:r>
            <a:r>
              <a:rPr lang="zh-CN" altLang="en-US" sz="2400" dirty="0" smtClean="0"/>
              <a:t>图像的保存</a:t>
            </a:r>
            <a:endParaRPr lang="zh-CN" altLang="en-US" sz="2400" dirty="0"/>
          </a:p>
          <a:p>
            <a:pPr marL="457200" lvl="1" indent="0">
              <a:lnSpc>
                <a:spcPct val="150000"/>
              </a:lnSpc>
              <a:buFont typeface="Arial" charset="0"/>
              <a:buNone/>
              <a:defRPr/>
            </a:pPr>
            <a:r>
              <a:rPr lang="zh-CN" altLang="en-US" sz="1800" dirty="0">
                <a:cs typeface="宋体" charset="0"/>
              </a:rPr>
              <a:t>使用函数</a:t>
            </a:r>
            <a:r>
              <a:rPr lang="en-US" altLang="zh-CN" sz="1800" dirty="0" err="1" smtClean="0">
                <a:cs typeface="宋体" charset="0"/>
              </a:rPr>
              <a:t>imwrite</a:t>
            </a:r>
            <a:r>
              <a:rPr lang="zh-CN" altLang="en-US" sz="1800" dirty="0" smtClean="0">
                <a:cs typeface="宋体" charset="0"/>
              </a:rPr>
              <a:t>可以将图像存盘，</a:t>
            </a:r>
            <a:endParaRPr lang="zh-CN" altLang="en-US" sz="1800" dirty="0">
              <a:cs typeface="宋体" charset="0"/>
            </a:endParaRPr>
          </a:p>
          <a:p>
            <a:pPr marL="457200" lvl="1" indent="0">
              <a:lnSpc>
                <a:spcPct val="150000"/>
              </a:lnSpc>
              <a:buFont typeface="Arial" charset="0"/>
              <a:buNone/>
              <a:defRPr/>
            </a:pPr>
            <a:r>
              <a:rPr lang="en-US" altLang="zh-CN" sz="1800" dirty="0" err="1" smtClean="0">
                <a:cs typeface="宋体" charset="0"/>
              </a:rPr>
              <a:t>imwrite</a:t>
            </a:r>
            <a:r>
              <a:rPr lang="en-US" altLang="zh-CN" sz="1800" dirty="0" smtClean="0">
                <a:cs typeface="宋体" charset="0"/>
              </a:rPr>
              <a:t>(</a:t>
            </a:r>
            <a:r>
              <a:rPr lang="en-US" altLang="zh-CN" sz="1800" dirty="0" err="1" smtClean="0">
                <a:cs typeface="宋体" charset="0"/>
              </a:rPr>
              <a:t>I,`</a:t>
            </a:r>
            <a:r>
              <a:rPr lang="en-US" altLang="zh-CN" sz="1800" dirty="0" err="1">
                <a:cs typeface="宋体" charset="0"/>
              </a:rPr>
              <a:t>filename</a:t>
            </a:r>
            <a:r>
              <a:rPr lang="en-US" altLang="zh-CN" sz="1800" dirty="0">
                <a:cs typeface="宋体" charset="0"/>
              </a:rPr>
              <a:t>`)</a:t>
            </a:r>
            <a:r>
              <a:rPr lang="zh-CN" altLang="en-US" sz="1800" dirty="0">
                <a:cs typeface="宋体" charset="0"/>
              </a:rPr>
              <a:t>  </a:t>
            </a:r>
            <a:r>
              <a:rPr lang="zh-CN" altLang="en-US" sz="1800" dirty="0" smtClean="0">
                <a:cs typeface="宋体" charset="0"/>
              </a:rPr>
              <a:t>图像</a:t>
            </a:r>
            <a:r>
              <a:rPr lang="en-US" altLang="zh-CN" sz="1800" dirty="0" smtClean="0">
                <a:cs typeface="宋体" charset="0"/>
              </a:rPr>
              <a:t>I</a:t>
            </a:r>
            <a:r>
              <a:rPr lang="zh-CN" altLang="en-US" sz="1800" dirty="0" smtClean="0">
                <a:cs typeface="宋体" charset="0"/>
              </a:rPr>
              <a:t>存入</a:t>
            </a:r>
            <a:r>
              <a:rPr lang="en-US" altLang="zh-CN" sz="1800" dirty="0" smtClean="0">
                <a:cs typeface="宋体" charset="0"/>
              </a:rPr>
              <a:t>filename</a:t>
            </a:r>
            <a:r>
              <a:rPr lang="zh-CN" altLang="en-US" sz="1800" dirty="0" smtClean="0">
                <a:cs typeface="宋体" charset="0"/>
              </a:rPr>
              <a:t>文件</a:t>
            </a:r>
            <a:r>
              <a:rPr lang="zh-CN" altLang="zh-CN" sz="1800" dirty="0">
                <a:cs typeface="宋体" charset="0"/>
              </a:rPr>
              <a:t>，</a:t>
            </a:r>
            <a:r>
              <a:rPr lang="zh-CN" altLang="en-US" sz="1800" dirty="0" smtClean="0">
                <a:cs typeface="宋体" charset="0"/>
              </a:rPr>
              <a:t>位置默认为</a:t>
            </a:r>
            <a:r>
              <a:rPr lang="zh-CN" altLang="en-US" sz="1800" dirty="0">
                <a:cs typeface="宋体" charset="0"/>
              </a:rPr>
              <a:t>当前目录</a:t>
            </a:r>
          </a:p>
          <a:p>
            <a:pPr marL="57150" indent="0">
              <a:lnSpc>
                <a:spcPct val="120000"/>
              </a:lnSpc>
              <a:buFont typeface="Arial" charset="0"/>
              <a:buNone/>
              <a:defRPr/>
            </a:pPr>
            <a:endParaRPr lang="en-US" altLang="zh-CN" sz="2400" dirty="0" smtClean="0"/>
          </a:p>
          <a:p>
            <a:pPr marL="342900" lvl="1" indent="266700">
              <a:lnSpc>
                <a:spcPct val="120000"/>
              </a:lnSpc>
              <a:buFont typeface="Arial" pitchFamily="34" charset="0"/>
              <a:buChar char="•"/>
              <a:defRPr/>
            </a:pPr>
            <a:endParaRPr lang="en-US" altLang="zh-CN" sz="1400" dirty="0" smtClean="0">
              <a:cs typeface="宋体" charset="0"/>
            </a:endParaRPr>
          </a:p>
        </p:txBody>
      </p:sp>
      <p:sp>
        <p:nvSpPr>
          <p:cNvPr id="58372"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333EFCC-2113-4DDF-857C-3785ED0622AF}" type="datetime1">
              <a:rPr lang="zh-CN" altLang="en-US"/>
              <a:pPr fontAlgn="base">
                <a:spcBef>
                  <a:spcPct val="0"/>
                </a:spcBef>
                <a:spcAft>
                  <a:spcPct val="0"/>
                </a:spcAft>
              </a:pPr>
              <a:t>2018-2-1</a:t>
            </a:fld>
            <a:endParaRPr lang="en-US" altLang="zh-CN"/>
          </a:p>
        </p:txBody>
      </p:sp>
      <p:sp>
        <p:nvSpPr>
          <p:cNvPr id="58373"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58374"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EFD24C9-AC45-4BCB-A99E-84A33641BE4C}" type="slidenum">
              <a:rPr/>
              <a:pPr fontAlgn="base">
                <a:spcBef>
                  <a:spcPct val="0"/>
                </a:spcBef>
                <a:spcAft>
                  <a:spcPct val="0"/>
                </a:spcAft>
              </a:pPr>
              <a:t>29</a:t>
            </a:fld>
            <a:endParaRPr lang="en-US" altLang="zh-CN"/>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a:ln w="11430"/>
                <a:solidFill>
                  <a:srgbClr val="FF0000"/>
                </a:solidFill>
                <a:effectLst>
                  <a:outerShdw blurRad="76200" dist="50800" dir="5400000" algn="tl" rotWithShape="0">
                    <a:srgbClr val="000000">
                      <a:alpha val="65000"/>
                    </a:srgbClr>
                  </a:outerShdw>
                </a:effectLst>
              </a:rPr>
              <a:t>1.1matlab</a:t>
            </a:r>
            <a:r>
              <a:rPr b="1" spc="50">
                <a:ln w="11430"/>
                <a:solidFill>
                  <a:srgbClr val="FF0000"/>
                </a:solidFill>
                <a:effectLst>
                  <a:outerShdw blurRad="76200" dist="50800" dir="5400000" algn="tl" rotWithShape="0">
                    <a:srgbClr val="000000">
                      <a:alpha val="65000"/>
                    </a:srgbClr>
                  </a:outerShdw>
                </a:effectLst>
              </a:rPr>
              <a:t>概况</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29699" name="内容占位符 2"/>
          <p:cNvSpPr>
            <a:spLocks noGrp="1"/>
          </p:cNvSpPr>
          <p:nvPr>
            <p:ph idx="1"/>
          </p:nvPr>
        </p:nvSpPr>
        <p:spPr>
          <a:xfrm>
            <a:off x="457200" y="1341438"/>
            <a:ext cx="8229600" cy="5256212"/>
          </a:xfrm>
        </p:spPr>
        <p:txBody>
          <a:bodyPr/>
          <a:lstStyle/>
          <a:p>
            <a:pPr>
              <a:lnSpc>
                <a:spcPct val="130000"/>
              </a:lnSpc>
            </a:pPr>
            <a:r>
              <a:rPr lang="en-US" altLang="zh-CN" sz="2400" smtClean="0">
                <a:latin typeface="微软雅黑" pitchFamily="34" charset="-122"/>
              </a:rPr>
              <a:t>MATLAB</a:t>
            </a:r>
            <a:r>
              <a:rPr lang="zh-CN" altLang="en-US" sz="2400" smtClean="0">
                <a:latin typeface="微软雅黑" pitchFamily="34" charset="-122"/>
              </a:rPr>
              <a:t>语言是由美国</a:t>
            </a:r>
            <a:r>
              <a:rPr lang="en-US" altLang="zh-CN" sz="2400" smtClean="0">
                <a:latin typeface="微软雅黑" pitchFamily="34" charset="-122"/>
              </a:rPr>
              <a:t>MathWorks</a:t>
            </a:r>
            <a:r>
              <a:rPr lang="zh-CN" altLang="en-US" sz="2400" smtClean="0">
                <a:latin typeface="微软雅黑" pitchFamily="34" charset="-122"/>
              </a:rPr>
              <a:t>公司推出的计算机软件，经过多年的逐步发展与不断完善，现已成为国际公认的最优秀的科学计算与数学应用软件之一。其内容涉及矩阵代数、微积分、应用数学、有限元分析、科学计算、信号与系统、神经网络、小波分析及其应用、数字图像处理、计算机图形学、电子线路、电机学、自动控制与通信技术、物理、力学和机械振动等方面。</a:t>
            </a:r>
            <a:endParaRPr lang="en-US" altLang="zh-CN" sz="2400" smtClean="0">
              <a:latin typeface="微软雅黑" pitchFamily="34" charset="-122"/>
            </a:endParaRPr>
          </a:p>
          <a:p>
            <a:pPr>
              <a:lnSpc>
                <a:spcPct val="130000"/>
              </a:lnSpc>
            </a:pPr>
            <a:r>
              <a:rPr lang="en-US" altLang="zh-CN" sz="2400" smtClean="0">
                <a:latin typeface="微软雅黑" pitchFamily="34" charset="-122"/>
              </a:rPr>
              <a:t>       MATLAB</a:t>
            </a:r>
            <a:r>
              <a:rPr lang="zh-CN" altLang="en-US" sz="2400" smtClean="0">
                <a:latin typeface="微软雅黑" pitchFamily="34" charset="-122"/>
              </a:rPr>
              <a:t>的特点是语法结构简单，数值计算高效，图形功能完备，特别受到以完成数据处理与图形图像生成为主要目的的科研人员的青睐。</a:t>
            </a:r>
            <a:r>
              <a:rPr lang="en-US" altLang="zh-CN" sz="2400" smtClean="0">
                <a:latin typeface="微软雅黑" pitchFamily="34" charset="-122"/>
              </a:rPr>
              <a:t> </a:t>
            </a:r>
          </a:p>
          <a:p>
            <a:endParaRPr kumimoji="1" lang="zh-CN" altLang="en-US" smtClean="0"/>
          </a:p>
        </p:txBody>
      </p:sp>
      <p:sp>
        <p:nvSpPr>
          <p:cNvPr id="29700"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82E399D-034F-4D40-8285-F4EB06B8ADE2}" type="datetime1">
              <a:rPr lang="zh-CN" altLang="en-US"/>
              <a:pPr fontAlgn="base">
                <a:spcBef>
                  <a:spcPct val="0"/>
                </a:spcBef>
                <a:spcAft>
                  <a:spcPct val="0"/>
                </a:spcAft>
              </a:pPr>
              <a:t>2018-2-1</a:t>
            </a:fld>
            <a:endParaRPr lang="en-US" altLang="zh-CN"/>
          </a:p>
        </p:txBody>
      </p:sp>
      <p:sp>
        <p:nvSpPr>
          <p:cNvPr id="29701"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29702"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2221673-E38A-4465-946B-3AB4A515FBBD}" type="slidenum">
              <a:rPr/>
              <a:pPr fontAlgn="base">
                <a:spcBef>
                  <a:spcPct val="0"/>
                </a:spcBef>
                <a:spcAft>
                  <a:spcPct val="0"/>
                </a:spcAft>
              </a:pPr>
              <a:t>3</a:t>
            </a:fld>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1.15matlab</a:t>
            </a:r>
            <a:r>
              <a:rPr b="1" spc="50" smtClean="0">
                <a:ln w="11430"/>
                <a:solidFill>
                  <a:srgbClr val="FF0000"/>
                </a:solidFill>
                <a:effectLst>
                  <a:outerShdw blurRad="76200" dist="50800" dir="5400000" algn="tl" rotWithShape="0">
                    <a:srgbClr val="000000">
                      <a:alpha val="65000"/>
                    </a:srgbClr>
                  </a:outerShdw>
                </a:effectLst>
              </a:rPr>
              <a:t>图像的输入和输出</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59395" name="内容占位符 2"/>
          <p:cNvSpPr>
            <a:spLocks noGrp="1"/>
          </p:cNvSpPr>
          <p:nvPr>
            <p:ph idx="1"/>
          </p:nvPr>
        </p:nvSpPr>
        <p:spPr>
          <a:xfrm>
            <a:off x="457200" y="1341438"/>
            <a:ext cx="8218488" cy="5111750"/>
          </a:xfrm>
        </p:spPr>
        <p:txBody>
          <a:bodyPr/>
          <a:lstStyle/>
          <a:p>
            <a:pPr marL="57150" indent="0">
              <a:lnSpc>
                <a:spcPct val="150000"/>
              </a:lnSpc>
              <a:buFont typeface="Arial" charset="0"/>
              <a:buNone/>
            </a:pPr>
            <a:r>
              <a:rPr lang="en-US" altLang="zh-CN" sz="2400" smtClean="0"/>
              <a:t>3.</a:t>
            </a:r>
            <a:r>
              <a:rPr lang="zh-CN" altLang="en-US" sz="2400" smtClean="0"/>
              <a:t>图像的显示</a:t>
            </a:r>
          </a:p>
          <a:p>
            <a:pPr marL="457200" lvl="1" indent="0">
              <a:lnSpc>
                <a:spcPct val="150000"/>
              </a:lnSpc>
              <a:buFont typeface="Arial" charset="0"/>
              <a:buNone/>
            </a:pPr>
            <a:r>
              <a:rPr lang="zh-CN" altLang="en-US" sz="1800" smtClean="0"/>
              <a:t>使用函数</a:t>
            </a:r>
            <a:r>
              <a:rPr lang="en-US" altLang="zh-CN" sz="1800" smtClean="0"/>
              <a:t>imshow</a:t>
            </a:r>
            <a:r>
              <a:rPr lang="zh-CN" altLang="en-US" sz="1800" smtClean="0"/>
              <a:t>可以显示图像，</a:t>
            </a:r>
          </a:p>
          <a:p>
            <a:pPr marL="457200" lvl="1" indent="0">
              <a:lnSpc>
                <a:spcPct val="150000"/>
              </a:lnSpc>
              <a:buFont typeface="Arial" charset="0"/>
              <a:buNone/>
            </a:pPr>
            <a:r>
              <a:rPr lang="en-US" altLang="zh-CN" sz="1800" smtClean="0"/>
              <a:t>imshow(I,[low,hifg])</a:t>
            </a:r>
            <a:r>
              <a:rPr lang="zh-CN" altLang="en-US" sz="1800" smtClean="0"/>
              <a:t>  将小于</a:t>
            </a:r>
            <a:r>
              <a:rPr lang="en-US" altLang="zh-CN" sz="1800" smtClean="0"/>
              <a:t>low</a:t>
            </a:r>
            <a:r>
              <a:rPr lang="zh-CN" altLang="en-US" sz="1800" smtClean="0"/>
              <a:t>都显示为黑，大于</a:t>
            </a:r>
            <a:r>
              <a:rPr lang="en-US" altLang="zh-CN" sz="1800" smtClean="0"/>
              <a:t>high</a:t>
            </a:r>
            <a:r>
              <a:rPr lang="zh-CN" altLang="en-US" sz="1800" smtClean="0"/>
              <a:t>都显示为白</a:t>
            </a:r>
            <a:endParaRPr lang="en-US" altLang="zh-CN" sz="1800" smtClean="0"/>
          </a:p>
          <a:p>
            <a:pPr marL="457200" lvl="2" indent="0">
              <a:lnSpc>
                <a:spcPct val="150000"/>
              </a:lnSpc>
              <a:buFont typeface="Arial" charset="0"/>
              <a:buNone/>
            </a:pPr>
            <a:r>
              <a:rPr lang="en-US" altLang="zh-CN" sz="1800" smtClean="0"/>
              <a:t>imshow(I,[])</a:t>
            </a:r>
            <a:r>
              <a:rPr lang="zh-CN" altLang="en-US" sz="1800" smtClean="0"/>
              <a:t> 将图像中最小数显示为黑，最大数显示为白</a:t>
            </a:r>
          </a:p>
          <a:p>
            <a:pPr marL="457200" lvl="2" indent="0">
              <a:lnSpc>
                <a:spcPct val="150000"/>
              </a:lnSpc>
              <a:buFont typeface="Arial" charset="0"/>
              <a:buNone/>
            </a:pPr>
            <a:r>
              <a:rPr lang="en-US" altLang="zh-CN" sz="1800" smtClean="0"/>
              <a:t>figure</a:t>
            </a:r>
            <a:r>
              <a:rPr lang="zh-CN" altLang="zh-CN" sz="1800" smtClean="0"/>
              <a:t> </a:t>
            </a:r>
            <a:r>
              <a:rPr lang="zh-CN" altLang="en-US" sz="1800" smtClean="0"/>
              <a:t> 创建一个新的窗口来显示图像</a:t>
            </a:r>
          </a:p>
          <a:p>
            <a:pPr marL="457200" lvl="2" indent="0">
              <a:lnSpc>
                <a:spcPct val="150000"/>
              </a:lnSpc>
              <a:buFont typeface="Arial" charset="0"/>
              <a:buNone/>
            </a:pPr>
            <a:r>
              <a:rPr lang="en-US" altLang="zh-CN" sz="1800" smtClean="0"/>
              <a:t>subplot(m,n,p)</a:t>
            </a:r>
            <a:r>
              <a:rPr lang="zh-CN" altLang="en-US" sz="1800" smtClean="0"/>
              <a:t>  在一个窗口显示</a:t>
            </a:r>
            <a:r>
              <a:rPr lang="en-US" altLang="zh-CN" sz="1800" smtClean="0"/>
              <a:t>m</a:t>
            </a:r>
            <a:r>
              <a:rPr lang="zh-CN" altLang="en-US" sz="1800" smtClean="0"/>
              <a:t>行</a:t>
            </a:r>
            <a:r>
              <a:rPr lang="en-US" altLang="zh-CN" sz="1800" smtClean="0"/>
              <a:t>n</a:t>
            </a:r>
            <a:r>
              <a:rPr lang="zh-CN" altLang="en-US" sz="1800" smtClean="0"/>
              <a:t>列个图像，当前显示在</a:t>
            </a:r>
            <a:r>
              <a:rPr lang="en-US" altLang="zh-CN" sz="1800" smtClean="0"/>
              <a:t>p</a:t>
            </a:r>
            <a:r>
              <a:rPr lang="zh-CN" altLang="en-US" sz="1800" smtClean="0"/>
              <a:t>位置</a:t>
            </a:r>
            <a:endParaRPr lang="en-US" altLang="zh-CN" sz="1800" smtClean="0"/>
          </a:p>
          <a:p>
            <a:pPr marL="57150" indent="0">
              <a:lnSpc>
                <a:spcPct val="150000"/>
              </a:lnSpc>
              <a:buFont typeface="Arial" charset="0"/>
              <a:buNone/>
            </a:pPr>
            <a:r>
              <a:rPr lang="en-US" altLang="zh-CN" sz="2400" smtClean="0"/>
              <a:t>4.</a:t>
            </a:r>
            <a:r>
              <a:rPr lang="zh-CN" altLang="en-US" sz="2400" smtClean="0"/>
              <a:t>创建图像及图像序列</a:t>
            </a:r>
            <a:endParaRPr lang="en-US" altLang="zh-CN" sz="2400" smtClean="0"/>
          </a:p>
          <a:p>
            <a:pPr marL="457200" lvl="1" indent="0">
              <a:lnSpc>
                <a:spcPct val="150000"/>
              </a:lnSpc>
              <a:buFont typeface="Arial" charset="0"/>
              <a:buNone/>
            </a:pPr>
            <a:r>
              <a:rPr lang="zh-CN" altLang="en-US" sz="1800" smtClean="0"/>
              <a:t>构造一个存放图像或图像序列的数组，根据需要填充其间数据，显示并保存结果。</a:t>
            </a:r>
          </a:p>
        </p:txBody>
      </p:sp>
      <p:sp>
        <p:nvSpPr>
          <p:cNvPr id="59396"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FB66CE5-4419-40A9-9128-F32B0781640B}" type="datetime1">
              <a:rPr lang="zh-CN" altLang="en-US"/>
              <a:pPr fontAlgn="base">
                <a:spcBef>
                  <a:spcPct val="0"/>
                </a:spcBef>
                <a:spcAft>
                  <a:spcPct val="0"/>
                </a:spcAft>
              </a:pPr>
              <a:t>2018-2-1</a:t>
            </a:fld>
            <a:endParaRPr lang="en-US" altLang="zh-CN"/>
          </a:p>
        </p:txBody>
      </p:sp>
      <p:sp>
        <p:nvSpPr>
          <p:cNvPr id="59397"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59398"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EB0367D-596F-44A6-A030-8B34855EE196}" type="slidenum">
              <a:rPr/>
              <a:pPr fontAlgn="base">
                <a:spcBef>
                  <a:spcPct val="0"/>
                </a:spcBef>
                <a:spcAft>
                  <a:spcPct val="0"/>
                </a:spcAft>
              </a:pPr>
              <a:t>30</a:t>
            </a:fld>
            <a:endParaRPr lang="en-US" altLang="zh-CN"/>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b="1" spc="50" smtClean="0">
                <a:ln w="11430"/>
                <a:solidFill>
                  <a:srgbClr val="FF0000"/>
                </a:solidFill>
                <a:effectLst>
                  <a:outerShdw blurRad="76200" dist="50800" dir="5400000" algn="tl" rotWithShape="0">
                    <a:srgbClr val="000000">
                      <a:alpha val="65000"/>
                    </a:srgbClr>
                  </a:outerShdw>
                </a:effectLst>
              </a:rPr>
              <a:t>Matlab</a:t>
            </a:r>
            <a:r>
              <a:rPr b="1" spc="50" smtClean="0">
                <a:ln w="11430"/>
                <a:solidFill>
                  <a:srgbClr val="FF0000"/>
                </a:solidFill>
                <a:effectLst>
                  <a:outerShdw blurRad="76200" dist="50800" dir="5400000" algn="tl" rotWithShape="0">
                    <a:srgbClr val="000000">
                      <a:alpha val="65000"/>
                    </a:srgbClr>
                  </a:outerShdw>
                </a:effectLst>
              </a:rPr>
              <a:t>常用资料</a:t>
            </a:r>
            <a:endParaRPr b="1" spc="50">
              <a:ln w="11430"/>
              <a:solidFill>
                <a:srgbClr val="FF0000"/>
              </a:solidFill>
              <a:effectLst>
                <a:outerShdw blurRad="76200" dist="50800" dir="5400000" algn="tl" rotWithShape="0">
                  <a:srgbClr val="000000">
                    <a:alpha val="65000"/>
                  </a:srgbClr>
                </a:outerShdw>
              </a:effectLst>
            </a:endParaRPr>
          </a:p>
        </p:txBody>
      </p:sp>
      <p:graphicFrame>
        <p:nvGraphicFramePr>
          <p:cNvPr id="47146" name="Object 42"/>
          <p:cNvGraphicFramePr>
            <a:graphicFrameLocks noGrp="1" noChangeAspect="1"/>
          </p:cNvGraphicFramePr>
          <p:nvPr>
            <p:ph idx="1"/>
          </p:nvPr>
        </p:nvGraphicFramePr>
        <p:xfrm>
          <a:off x="900113" y="2133600"/>
          <a:ext cx="7491412" cy="2447925"/>
        </p:xfrm>
        <a:graphic>
          <a:graphicData uri="http://schemas.openxmlformats.org/presentationml/2006/ole">
            <p:oleObj spid="_x0000_s47146" name="文档" r:id="rId3" imgW="5475284" imgH="1789244" progId="Word.Document.8">
              <p:embed/>
            </p:oleObj>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b="1" spc="50" smtClean="0">
                <a:ln w="11430"/>
                <a:solidFill>
                  <a:srgbClr val="FF0000"/>
                </a:solidFill>
                <a:effectLst>
                  <a:outerShdw blurRad="76200" dist="50800" dir="5400000" algn="tl" rotWithShape="0">
                    <a:srgbClr val="000000">
                      <a:alpha val="65000"/>
                    </a:srgbClr>
                  </a:outerShdw>
                </a:effectLst>
              </a:rPr>
              <a:t>Matlab</a:t>
            </a:r>
            <a:r>
              <a:rPr b="1" spc="50" smtClean="0">
                <a:ln w="11430"/>
                <a:solidFill>
                  <a:srgbClr val="FF0000"/>
                </a:solidFill>
                <a:effectLst>
                  <a:outerShdw blurRad="76200" dist="50800" dir="5400000" algn="tl" rotWithShape="0">
                    <a:srgbClr val="000000">
                      <a:alpha val="65000"/>
                    </a:srgbClr>
                  </a:outerShdw>
                </a:effectLst>
              </a:rPr>
              <a:t>常用资料</a:t>
            </a:r>
            <a:endParaRPr b="1" spc="50">
              <a:ln w="11430"/>
              <a:solidFill>
                <a:srgbClr val="FF0000"/>
              </a:solidFill>
              <a:effectLst>
                <a:outerShdw blurRad="76200" dist="50800" dir="5400000" algn="tl" rotWithShape="0">
                  <a:srgbClr val="000000">
                    <a:alpha val="65000"/>
                  </a:srgbClr>
                </a:outerShdw>
              </a:effectLst>
            </a:endParaRPr>
          </a:p>
        </p:txBody>
      </p:sp>
      <p:sp>
        <p:nvSpPr>
          <p:cNvPr id="62467" name="内容占位符 2"/>
          <p:cNvSpPr>
            <a:spLocks noGrp="1"/>
          </p:cNvSpPr>
          <p:nvPr>
            <p:ph idx="1"/>
          </p:nvPr>
        </p:nvSpPr>
        <p:spPr>
          <a:xfrm>
            <a:off x="539750" y="1125538"/>
            <a:ext cx="8229600" cy="5254625"/>
          </a:xfrm>
        </p:spPr>
        <p:txBody>
          <a:bodyPr/>
          <a:lstStyle/>
          <a:p>
            <a:r>
              <a:rPr kumimoji="1" lang="zh-CN" altLang="en-US" smtClean="0"/>
              <a:t>常用数学函数</a:t>
            </a:r>
          </a:p>
        </p:txBody>
      </p:sp>
      <p:pic>
        <p:nvPicPr>
          <p:cNvPr id="62468" name="Picture 7"/>
          <p:cNvPicPr>
            <a:picLocks noChangeAspect="1" noChangeArrowheads="1"/>
          </p:cNvPicPr>
          <p:nvPr/>
        </p:nvPicPr>
        <p:blipFill>
          <a:blip r:embed="rId2"/>
          <a:srcRect/>
          <a:stretch>
            <a:fillRect/>
          </a:stretch>
        </p:blipFill>
        <p:spPr bwMode="auto">
          <a:xfrm>
            <a:off x="1258888" y="2276475"/>
            <a:ext cx="6842125" cy="42084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b="1" spc="50" smtClean="0">
                <a:ln w="11430"/>
                <a:solidFill>
                  <a:srgbClr val="FF0000"/>
                </a:solidFill>
                <a:effectLst>
                  <a:outerShdw blurRad="76200" dist="50800" dir="5400000" algn="tl" rotWithShape="0">
                    <a:srgbClr val="000000">
                      <a:alpha val="65000"/>
                    </a:srgbClr>
                  </a:outerShdw>
                </a:effectLst>
              </a:rPr>
              <a:t>Matlab</a:t>
            </a:r>
            <a:r>
              <a:rPr b="1" spc="50" smtClean="0">
                <a:ln w="11430"/>
                <a:solidFill>
                  <a:srgbClr val="FF0000"/>
                </a:solidFill>
                <a:effectLst>
                  <a:outerShdw blurRad="76200" dist="50800" dir="5400000" algn="tl" rotWithShape="0">
                    <a:srgbClr val="000000">
                      <a:alpha val="65000"/>
                    </a:srgbClr>
                  </a:outerShdw>
                </a:effectLst>
              </a:rPr>
              <a:t>常用资料</a:t>
            </a:r>
            <a:endParaRPr b="1" spc="50">
              <a:ln w="11430"/>
              <a:solidFill>
                <a:srgbClr val="FF0000"/>
              </a:solidFill>
              <a:effectLst>
                <a:outerShdw blurRad="76200" dist="50800" dir="5400000" algn="tl" rotWithShape="0">
                  <a:srgbClr val="000000">
                    <a:alpha val="65000"/>
                  </a:srgbClr>
                </a:outerShdw>
              </a:effectLst>
            </a:endParaRPr>
          </a:p>
        </p:txBody>
      </p:sp>
      <p:sp>
        <p:nvSpPr>
          <p:cNvPr id="63491" name="内容占位符 2"/>
          <p:cNvSpPr>
            <a:spLocks noGrp="1"/>
          </p:cNvSpPr>
          <p:nvPr>
            <p:ph idx="1"/>
          </p:nvPr>
        </p:nvSpPr>
        <p:spPr>
          <a:xfrm>
            <a:off x="395288" y="1268413"/>
            <a:ext cx="8229600" cy="5256212"/>
          </a:xfrm>
        </p:spPr>
        <p:txBody>
          <a:bodyPr/>
          <a:lstStyle/>
          <a:p>
            <a:r>
              <a:rPr kumimoji="1" lang="zh-CN" altLang="en-US" smtClean="0"/>
              <a:t>常用逻辑函数</a:t>
            </a:r>
          </a:p>
        </p:txBody>
      </p:sp>
      <p:pic>
        <p:nvPicPr>
          <p:cNvPr id="63492" name="Picture 4"/>
          <p:cNvPicPr>
            <a:picLocks noChangeAspect="1" noChangeArrowheads="1"/>
          </p:cNvPicPr>
          <p:nvPr/>
        </p:nvPicPr>
        <p:blipFill>
          <a:blip r:embed="rId2"/>
          <a:srcRect/>
          <a:stretch>
            <a:fillRect/>
          </a:stretch>
        </p:blipFill>
        <p:spPr bwMode="auto">
          <a:xfrm>
            <a:off x="755650" y="2636838"/>
            <a:ext cx="7561263" cy="31543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pattFill prst="pct10">
          <a:fgClr>
            <a:schemeClr val="bg1"/>
          </a:fgClr>
          <a:bgClr>
            <a:srgbClr val="FFFFFF"/>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rPr>
              <a:t>课堂实验</a:t>
            </a:r>
            <a:r>
              <a:rPr lang="en-US" altLang="zh-CN"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rPr>
              <a:t>1</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64515" name="内容占位符 2"/>
          <p:cNvSpPr>
            <a:spLocks noGrp="1"/>
          </p:cNvSpPr>
          <p:nvPr>
            <p:ph idx="1"/>
          </p:nvPr>
        </p:nvSpPr>
        <p:spPr>
          <a:xfrm>
            <a:off x="457200" y="1268413"/>
            <a:ext cx="8229600" cy="5329237"/>
          </a:xfrm>
        </p:spPr>
        <p:txBody>
          <a:bodyPr/>
          <a:lstStyle/>
          <a:p>
            <a:r>
              <a:rPr kumimoji="1" lang="zh-CN" altLang="en-US" sz="2400" smtClean="0"/>
              <a:t>实验目的</a:t>
            </a:r>
            <a:endParaRPr kumimoji="1" lang="en-US" altLang="zh-CN" sz="2400" smtClean="0"/>
          </a:p>
          <a:p>
            <a:pPr lvl="1"/>
            <a:r>
              <a:rPr lang="zh-CN" altLang="en-US" sz="2000" smtClean="0"/>
              <a:t>认识数字图像的数据结构</a:t>
            </a:r>
            <a:endParaRPr lang="en-US" altLang="zh-CN" sz="2000" smtClean="0"/>
          </a:p>
          <a:p>
            <a:pPr lvl="1"/>
            <a:r>
              <a:rPr lang="zh-CN" altLang="en-US" sz="2000" smtClean="0"/>
              <a:t>数字图像的读取、显示</a:t>
            </a:r>
            <a:endParaRPr lang="en-US" altLang="zh-CN" sz="2000" smtClean="0"/>
          </a:p>
          <a:p>
            <a:pPr lvl="1"/>
            <a:r>
              <a:rPr lang="zh-CN" altLang="en-US" sz="2000" smtClean="0"/>
              <a:t>数字图像的生成</a:t>
            </a:r>
            <a:endParaRPr lang="en-US" altLang="zh-CN" sz="2000" smtClean="0"/>
          </a:p>
          <a:p>
            <a:r>
              <a:rPr kumimoji="1" lang="zh-CN" altLang="en-US" sz="2400" smtClean="0"/>
              <a:t>实验内容</a:t>
            </a:r>
            <a:endParaRPr kumimoji="1" lang="en-US" altLang="zh-CN" sz="2400" smtClean="0"/>
          </a:p>
          <a:p>
            <a:pPr lvl="1"/>
            <a:r>
              <a:rPr lang="zh-CN" altLang="en-US" sz="2000" smtClean="0"/>
              <a:t>读入灰度图像、彩色图像</a:t>
            </a:r>
            <a:endParaRPr lang="en-US" altLang="zh-CN" sz="2000" smtClean="0"/>
          </a:p>
          <a:p>
            <a:pPr lvl="1"/>
            <a:r>
              <a:rPr lang="zh-CN" altLang="en-US" sz="2000" smtClean="0"/>
              <a:t>观察各种图像数据表达的形式</a:t>
            </a:r>
            <a:endParaRPr lang="en-US" altLang="zh-CN" sz="2000" smtClean="0"/>
          </a:p>
          <a:p>
            <a:pPr lvl="1"/>
            <a:r>
              <a:rPr lang="zh-CN" altLang="en-US" sz="2000" smtClean="0"/>
              <a:t>显示全部、局部图像</a:t>
            </a:r>
            <a:endParaRPr lang="en-US" altLang="zh-CN" sz="2000" smtClean="0"/>
          </a:p>
          <a:p>
            <a:pPr lvl="1"/>
            <a:r>
              <a:rPr lang="zh-CN" altLang="en-US" sz="2000" smtClean="0"/>
              <a:t>编程生成灰度图像、彩色图像、序列图像</a:t>
            </a:r>
            <a:endParaRPr lang="en-US" altLang="zh-CN" sz="2000" smtClean="0"/>
          </a:p>
          <a:p>
            <a:r>
              <a:rPr kumimoji="1" lang="zh-CN" altLang="en-US" sz="2400" smtClean="0"/>
              <a:t>验收要求</a:t>
            </a:r>
            <a:endParaRPr kumimoji="1" lang="en-US" altLang="zh-CN" sz="2400" smtClean="0"/>
          </a:p>
          <a:p>
            <a:pPr lvl="1"/>
            <a:r>
              <a:rPr lang="zh-CN" altLang="en-US" sz="2000" smtClean="0"/>
              <a:t>针对实验内容各个部分的完成情况进行演示</a:t>
            </a:r>
            <a:endParaRPr lang="en-US" altLang="zh-CN" sz="2000" smtClean="0"/>
          </a:p>
          <a:p>
            <a:endParaRPr kumimoji="1" lang="zh-CN" altLang="en-US" smtClean="0"/>
          </a:p>
        </p:txBody>
      </p:sp>
      <p:sp>
        <p:nvSpPr>
          <p:cNvPr id="64516"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26FF200-5E62-4C0C-835B-E394F3BCB9CA}" type="datetime1">
              <a:rPr lang="zh-CN" altLang="en-US"/>
              <a:pPr fontAlgn="base">
                <a:spcBef>
                  <a:spcPct val="0"/>
                </a:spcBef>
                <a:spcAft>
                  <a:spcPct val="0"/>
                </a:spcAft>
              </a:pPr>
              <a:t>2018-2-1</a:t>
            </a:fld>
            <a:endParaRPr lang="en-US" altLang="zh-CN"/>
          </a:p>
        </p:txBody>
      </p:sp>
      <p:sp>
        <p:nvSpPr>
          <p:cNvPr id="64517"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64518"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313C52D-D884-4921-8007-64BDC791F7A5}" type="slidenum">
              <a:rPr/>
              <a:pPr fontAlgn="base">
                <a:spcBef>
                  <a:spcPct val="0"/>
                </a:spcBef>
                <a:spcAft>
                  <a:spcPct val="0"/>
                </a:spcAft>
              </a:pPr>
              <a:t>34</a:t>
            </a:fld>
            <a:endParaRPr lang="en-US" altLang="zh-CN"/>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78098"/>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课堂实验</a:t>
            </a:r>
            <a:r>
              <a:rPr lang="en-US" altLang="zh-CN"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1</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内容占位符 2"/>
          <p:cNvSpPr>
            <a:spLocks noGrp="1"/>
          </p:cNvSpPr>
          <p:nvPr>
            <p:ph sz="half" idx="1"/>
          </p:nvPr>
        </p:nvSpPr>
        <p:spPr>
          <a:xfrm>
            <a:off x="457200" y="1196975"/>
            <a:ext cx="4038600" cy="4929188"/>
          </a:xfrm>
          <a:ln>
            <a:solidFill>
              <a:srgbClr val="800000"/>
            </a:solidFill>
          </a:ln>
        </p:spPr>
        <p:txBody>
          <a:bodyPr/>
          <a:lstStyle/>
          <a:p>
            <a:pPr>
              <a:defRPr/>
            </a:pPr>
            <a:r>
              <a:rPr kumimoji="1" lang="zh-CN" altLang="en-US" dirty="0" smtClean="0"/>
              <a:t>实验</a:t>
            </a:r>
            <a:endParaRPr kumimoji="1" lang="en-US" altLang="zh-CN" dirty="0" smtClean="0"/>
          </a:p>
          <a:p>
            <a:pPr lvl="1">
              <a:defRPr/>
            </a:pPr>
            <a:r>
              <a:rPr lang="zh-CN" altLang="en-US" dirty="0" smtClean="0">
                <a:cs typeface="宋体" charset="0"/>
              </a:rPr>
              <a:t>验证</a:t>
            </a:r>
            <a:r>
              <a:rPr lang="en-US" altLang="zh-CN" dirty="0" err="1" smtClean="0">
                <a:cs typeface="宋体" charset="0"/>
              </a:rPr>
              <a:t>ppt</a:t>
            </a:r>
            <a:r>
              <a:rPr lang="zh-CN" altLang="en-US" dirty="0" smtClean="0">
                <a:cs typeface="宋体" charset="0"/>
              </a:rPr>
              <a:t>中的</a:t>
            </a:r>
            <a:r>
              <a:rPr lang="en-US" altLang="zh-CN" dirty="0" err="1" smtClean="0">
                <a:cs typeface="宋体" charset="0"/>
              </a:rPr>
              <a:t>matlab</a:t>
            </a:r>
            <a:r>
              <a:rPr lang="zh-CN" altLang="en-US" dirty="0" smtClean="0">
                <a:cs typeface="宋体" charset="0"/>
              </a:rPr>
              <a:t>语句和程序</a:t>
            </a:r>
            <a:endParaRPr lang="en-US" altLang="zh-CN" dirty="0" smtClean="0">
              <a:cs typeface="宋体" charset="0"/>
            </a:endParaRPr>
          </a:p>
          <a:p>
            <a:pPr lvl="1">
              <a:defRPr/>
            </a:pPr>
            <a:r>
              <a:rPr lang="zh-CN" altLang="en-US" dirty="0" smtClean="0">
                <a:cs typeface="宋体" charset="0"/>
              </a:rPr>
              <a:t>简单数字图像操作</a:t>
            </a:r>
            <a:endParaRPr lang="en-US" altLang="zh-CN" dirty="0" smtClean="0">
              <a:cs typeface="宋体" charset="0"/>
            </a:endParaRPr>
          </a:p>
          <a:p>
            <a:pPr lvl="2">
              <a:defRPr/>
            </a:pPr>
            <a:r>
              <a:rPr lang="zh-CN" altLang="en-US" dirty="0" smtClean="0">
                <a:cs typeface="+mn-cs"/>
              </a:rPr>
              <a:t>从文件中读入数字图像</a:t>
            </a:r>
            <a:endParaRPr lang="en-US" altLang="zh-CN" dirty="0" smtClean="0">
              <a:cs typeface="+mn-cs"/>
            </a:endParaRPr>
          </a:p>
          <a:p>
            <a:pPr lvl="2">
              <a:defRPr/>
            </a:pPr>
            <a:r>
              <a:rPr lang="zh-CN" altLang="en-US" dirty="0" smtClean="0">
                <a:cs typeface="+mn-cs"/>
              </a:rPr>
              <a:t>彩色转换为灰度</a:t>
            </a:r>
            <a:endParaRPr lang="en-US" altLang="zh-CN" dirty="0" smtClean="0">
              <a:cs typeface="+mn-cs"/>
            </a:endParaRPr>
          </a:p>
          <a:p>
            <a:pPr lvl="2">
              <a:defRPr/>
            </a:pPr>
            <a:r>
              <a:rPr lang="zh-CN" altLang="en-US" dirty="0" smtClean="0">
                <a:cs typeface="+mn-cs"/>
              </a:rPr>
              <a:t>尝试改变图像灰度</a:t>
            </a:r>
            <a:endParaRPr lang="en-US" altLang="zh-CN" dirty="0" smtClean="0">
              <a:cs typeface="+mn-cs"/>
            </a:endParaRPr>
          </a:p>
          <a:p>
            <a:pPr lvl="2">
              <a:defRPr/>
            </a:pPr>
            <a:r>
              <a:rPr lang="zh-CN" altLang="en-US" dirty="0" smtClean="0">
                <a:cs typeface="+mn-cs"/>
              </a:rPr>
              <a:t>显示并存储图像</a:t>
            </a:r>
            <a:endParaRPr lang="en-US" altLang="zh-CN" dirty="0" smtClean="0">
              <a:cs typeface="+mn-cs"/>
            </a:endParaRPr>
          </a:p>
          <a:p>
            <a:pPr lvl="1">
              <a:defRPr/>
            </a:pPr>
            <a:r>
              <a:rPr lang="zh-CN" altLang="en-US" dirty="0" smtClean="0">
                <a:cs typeface="宋体" charset="0"/>
              </a:rPr>
              <a:t>生成图像及序列</a:t>
            </a:r>
            <a:endParaRPr lang="en-US" altLang="zh-CN" dirty="0" smtClean="0">
              <a:cs typeface="宋体" charset="0"/>
            </a:endParaRPr>
          </a:p>
          <a:p>
            <a:pPr lvl="2">
              <a:defRPr/>
            </a:pPr>
            <a:r>
              <a:rPr lang="zh-CN" altLang="en-US" dirty="0" smtClean="0">
                <a:cs typeface="+mn-cs"/>
              </a:rPr>
              <a:t>根据要求生成图像</a:t>
            </a:r>
            <a:endParaRPr lang="en-US" altLang="zh-CN" dirty="0" smtClean="0">
              <a:cs typeface="+mn-cs"/>
            </a:endParaRPr>
          </a:p>
          <a:p>
            <a:pPr lvl="2">
              <a:defRPr/>
            </a:pPr>
            <a:r>
              <a:rPr lang="zh-CN" altLang="en-US" dirty="0" smtClean="0">
                <a:cs typeface="+mn-cs"/>
              </a:rPr>
              <a:t>生成图像序列</a:t>
            </a:r>
            <a:endParaRPr lang="en-US" altLang="zh-CN" dirty="0" smtClean="0">
              <a:cs typeface="+mn-cs"/>
            </a:endParaRPr>
          </a:p>
          <a:p>
            <a:pPr lvl="2">
              <a:defRPr/>
            </a:pPr>
            <a:r>
              <a:rPr lang="zh-CN" altLang="en-US" dirty="0" smtClean="0">
                <a:cs typeface="+mn-cs"/>
              </a:rPr>
              <a:t>播放图像视频</a:t>
            </a:r>
            <a:endParaRPr lang="en-US" altLang="zh-CN" dirty="0" smtClean="0">
              <a:cs typeface="+mn-cs"/>
            </a:endParaRPr>
          </a:p>
          <a:p>
            <a:pPr marL="514350" lvl="1" indent="0">
              <a:buFont typeface="Arial" charset="0"/>
              <a:buNone/>
              <a:defRPr/>
            </a:pPr>
            <a:r>
              <a:rPr lang="en-US" altLang="zh-CN" dirty="0">
                <a:cs typeface="宋体" charset="0"/>
              </a:rPr>
              <a:t>	</a:t>
            </a:r>
            <a:r>
              <a:rPr lang="en-US" altLang="zh-CN" dirty="0" smtClean="0">
                <a:cs typeface="宋体" charset="0"/>
              </a:rPr>
              <a:t>	</a:t>
            </a:r>
            <a:endParaRPr lang="zh-CN" altLang="en-US" dirty="0">
              <a:cs typeface="宋体" charset="0"/>
            </a:endParaRPr>
          </a:p>
        </p:txBody>
      </p:sp>
      <p:sp>
        <p:nvSpPr>
          <p:cNvPr id="65539" name="内容占位符 3"/>
          <p:cNvSpPr>
            <a:spLocks noGrp="1"/>
          </p:cNvSpPr>
          <p:nvPr>
            <p:ph sz="half" idx="2"/>
          </p:nvPr>
        </p:nvSpPr>
        <p:spPr>
          <a:xfrm>
            <a:off x="4648200" y="1196975"/>
            <a:ext cx="4038600" cy="4929188"/>
          </a:xfrm>
          <a:ln>
            <a:solidFill>
              <a:srgbClr val="000090"/>
            </a:solidFill>
          </a:ln>
        </p:spPr>
        <p:txBody>
          <a:bodyPr/>
          <a:lstStyle/>
          <a:p>
            <a:r>
              <a:rPr kumimoji="1" lang="zh-CN" altLang="en-US" smtClean="0"/>
              <a:t>生成图像示例</a:t>
            </a:r>
          </a:p>
        </p:txBody>
      </p:sp>
      <p:sp>
        <p:nvSpPr>
          <p:cNvPr id="65540" name="日期占位符 4"/>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466F6F6-F2C6-43EA-B7DA-4CB6E59A4798}" type="datetime1">
              <a:rPr lang="zh-CN" altLang="en-US"/>
              <a:pPr fontAlgn="base">
                <a:spcBef>
                  <a:spcPct val="0"/>
                </a:spcBef>
                <a:spcAft>
                  <a:spcPct val="0"/>
                </a:spcAft>
              </a:pPr>
              <a:t>2018-2-1</a:t>
            </a:fld>
            <a:endParaRPr lang="en-US" altLang="zh-CN"/>
          </a:p>
        </p:txBody>
      </p:sp>
      <p:sp>
        <p:nvSpPr>
          <p:cNvPr id="65541" name="页脚占位符 5"/>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65542" name="幻灯片编号占位符 6"/>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F53D81A-32C6-40E9-A530-7BFBB10420BB}" type="slidenum">
              <a:rPr/>
              <a:pPr fontAlgn="base">
                <a:spcBef>
                  <a:spcPct val="0"/>
                </a:spcBef>
                <a:spcAft>
                  <a:spcPct val="0"/>
                </a:spcAft>
              </a:pPr>
              <a:t>35</a:t>
            </a:fld>
            <a:endParaRPr lang="en-US" altLang="zh-CN"/>
          </a:p>
        </p:txBody>
      </p:sp>
      <p:pic>
        <p:nvPicPr>
          <p:cNvPr id="10" name="Shape">
            <a:hlinkClick r:id="" action="ppaction://media"/>
          </p:cNvPr>
          <p:cNvPicPr>
            <a:picLocks noRot="1" noChangeAspect="1"/>
          </p:cNvPicPr>
          <p:nvPr>
            <a:videoFile r:link="rId1"/>
          </p:nvPr>
        </p:nvPicPr>
        <p:blipFill>
          <a:blip r:embed="rId3"/>
          <a:srcRect/>
          <a:stretch>
            <a:fillRect/>
          </a:stretch>
        </p:blipFill>
        <p:spPr bwMode="auto">
          <a:xfrm>
            <a:off x="4859338" y="1989138"/>
            <a:ext cx="3600450" cy="36004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78098"/>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课后作业</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66562" name="内容占位符 2"/>
          <p:cNvSpPr>
            <a:spLocks noGrp="1"/>
          </p:cNvSpPr>
          <p:nvPr>
            <p:ph sz="half" idx="1"/>
          </p:nvPr>
        </p:nvSpPr>
        <p:spPr>
          <a:xfrm>
            <a:off x="457200" y="1196975"/>
            <a:ext cx="8218488" cy="4929188"/>
          </a:xfrm>
          <a:ln>
            <a:solidFill>
              <a:srgbClr val="800000"/>
            </a:solidFill>
          </a:ln>
        </p:spPr>
        <p:txBody>
          <a:bodyPr/>
          <a:lstStyle/>
          <a:p>
            <a:pPr marL="514350" lvl="1" indent="0">
              <a:buFont typeface="Arial" charset="0"/>
              <a:buNone/>
            </a:pPr>
            <a:r>
              <a:rPr lang="zh-CN" altLang="en-US" smtClean="0"/>
              <a:t>实验（可以组队完成，每组不超过三人）</a:t>
            </a:r>
            <a:r>
              <a:rPr lang="en-US" altLang="zh-CN" smtClean="0"/>
              <a:t>	</a:t>
            </a:r>
          </a:p>
          <a:p>
            <a:pPr marL="914400" lvl="2" indent="0">
              <a:buFont typeface="Arial" charset="0"/>
              <a:buNone/>
            </a:pPr>
            <a:r>
              <a:rPr lang="zh-CN" altLang="en-US" smtClean="0"/>
              <a:t>生成彩色视频序列并播放</a:t>
            </a:r>
          </a:p>
        </p:txBody>
      </p:sp>
      <p:sp>
        <p:nvSpPr>
          <p:cNvPr id="66563" name="日期占位符 4"/>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5F356A2-CC94-41C6-8530-6C9B9B85A7A4}" type="datetime1">
              <a:rPr lang="zh-CN" altLang="en-US"/>
              <a:pPr fontAlgn="base">
                <a:spcBef>
                  <a:spcPct val="0"/>
                </a:spcBef>
                <a:spcAft>
                  <a:spcPct val="0"/>
                </a:spcAft>
              </a:pPr>
              <a:t>2018-2-1</a:t>
            </a:fld>
            <a:endParaRPr lang="en-US" altLang="zh-CN"/>
          </a:p>
        </p:txBody>
      </p:sp>
      <p:sp>
        <p:nvSpPr>
          <p:cNvPr id="66564" name="页脚占位符 5"/>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66565" name="幻灯片编号占位符 6"/>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7522EFB-754D-4BA7-9E2A-C2AAFE6BF996}" type="slidenum">
              <a:rPr/>
              <a:pPr fontAlgn="base">
                <a:spcBef>
                  <a:spcPct val="0"/>
                </a:spcBef>
                <a:spcAft>
                  <a:spcPct val="0"/>
                </a:spcAft>
              </a:pPr>
              <a:t>36</a:t>
            </a:fld>
            <a:endParaRPr lang="en-US" altLang="zh-CN"/>
          </a:p>
        </p:txBody>
      </p:sp>
      <p:pic>
        <p:nvPicPr>
          <p:cNvPr id="11" name="Shape">
            <a:hlinkClick r:id="" action="ppaction://media"/>
          </p:cNvPr>
          <p:cNvPicPr>
            <a:picLocks noRot="1" noChangeAspect="1"/>
          </p:cNvPicPr>
          <p:nvPr>
            <a:videoFile r:link="rId1"/>
          </p:nvPr>
        </p:nvPicPr>
        <p:blipFill>
          <a:blip r:embed="rId3"/>
          <a:srcRect/>
          <a:stretch>
            <a:fillRect/>
          </a:stretch>
        </p:blipFill>
        <p:spPr bwMode="auto">
          <a:xfrm>
            <a:off x="900113" y="2565400"/>
            <a:ext cx="3241675" cy="3024188"/>
          </a:xfrm>
          <a:prstGeom prst="rect">
            <a:avLst/>
          </a:prstGeom>
          <a:noFill/>
          <a:ln w="9525">
            <a:noFill/>
            <a:miter lim="800000"/>
            <a:headEnd/>
            <a:tailEnd/>
          </a:ln>
        </p:spPr>
      </p:pic>
      <p:pic>
        <p:nvPicPr>
          <p:cNvPr id="12" name="Shape">
            <a:hlinkClick r:id="" action="ppaction://media"/>
          </p:cNvPr>
          <p:cNvPicPr>
            <a:picLocks noRot="1" noChangeAspect="1"/>
          </p:cNvPicPr>
          <p:nvPr>
            <a:videoFile r:link="rId1"/>
          </p:nvPr>
        </p:nvPicPr>
        <p:blipFill>
          <a:blip r:embed="rId4"/>
          <a:srcRect/>
          <a:stretch>
            <a:fillRect/>
          </a:stretch>
        </p:blipFill>
        <p:spPr bwMode="auto">
          <a:xfrm>
            <a:off x="4356100" y="2636838"/>
            <a:ext cx="4156075" cy="30241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mute="1">
                <p:cTn id="12" fill="hold" display="0">
                  <p:stCondLst>
                    <p:cond delay="indefinite"/>
                  </p:stCondLst>
                </p:cTn>
                <p:tgtEl>
                  <p:spTgt spid="11"/>
                </p:tgtEl>
              </p:cMediaNode>
            </p:video>
            <p:video>
              <p:cMediaNode vol="80000">
                <p:cTn id="13" fill="hold" display="0">
                  <p:stCondLst>
                    <p:cond delay="indefinite"/>
                  </p:stCondLst>
                </p:cTn>
                <p:tgtEl>
                  <p:spTgt spid="12"/>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rPr>
              <a:t>课堂实验</a:t>
            </a:r>
            <a:r>
              <a:rPr lang="en-US" altLang="zh-CN"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rPr>
              <a:t>2</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3" name="内容占位符 2"/>
          <p:cNvSpPr>
            <a:spLocks noGrp="1"/>
          </p:cNvSpPr>
          <p:nvPr>
            <p:ph idx="1"/>
          </p:nvPr>
        </p:nvSpPr>
        <p:spPr>
          <a:xfrm>
            <a:off x="457200" y="1268413"/>
            <a:ext cx="8229600" cy="5329237"/>
          </a:xfrm>
        </p:spPr>
        <p:txBody>
          <a:bodyPr/>
          <a:lstStyle/>
          <a:p>
            <a:pPr>
              <a:defRPr/>
            </a:pPr>
            <a:r>
              <a:rPr kumimoji="1" lang="zh-CN" altLang="en-US" sz="2400" dirty="0" smtClean="0"/>
              <a:t>实验目的</a:t>
            </a:r>
            <a:endParaRPr kumimoji="1" lang="en-US" altLang="zh-CN" sz="2400" dirty="0" smtClean="0"/>
          </a:p>
          <a:p>
            <a:pPr lvl="1">
              <a:defRPr/>
            </a:pPr>
            <a:r>
              <a:rPr lang="zh-CN" altLang="en-US" sz="2000" dirty="0" smtClean="0">
                <a:cs typeface="宋体" charset="0"/>
              </a:rPr>
              <a:t>认识图像的空间分辨率和灰度分辨率</a:t>
            </a:r>
            <a:endParaRPr lang="en-US" altLang="zh-CN" sz="2000" dirty="0" smtClean="0">
              <a:cs typeface="宋体" charset="0"/>
            </a:endParaRPr>
          </a:p>
          <a:p>
            <a:pPr lvl="1">
              <a:defRPr/>
            </a:pPr>
            <a:r>
              <a:rPr lang="zh-CN" altLang="en-US" sz="2000" dirty="0" smtClean="0">
                <a:cs typeface="宋体" charset="0"/>
              </a:rPr>
              <a:t>掌握图像像素间关系的表达方式</a:t>
            </a:r>
            <a:endParaRPr lang="en-US" altLang="zh-CN" sz="2000" dirty="0" smtClean="0">
              <a:cs typeface="宋体" charset="0"/>
            </a:endParaRPr>
          </a:p>
          <a:p>
            <a:pPr lvl="1">
              <a:defRPr/>
            </a:pPr>
            <a:r>
              <a:rPr lang="zh-CN" altLang="en-US" sz="2000" dirty="0" smtClean="0">
                <a:cs typeface="宋体" charset="0"/>
              </a:rPr>
              <a:t>了解图像坐标变换和几何校正方法</a:t>
            </a:r>
            <a:endParaRPr lang="en-US" altLang="zh-CN" sz="2000" dirty="0" smtClean="0">
              <a:cs typeface="宋体" charset="0"/>
            </a:endParaRPr>
          </a:p>
          <a:p>
            <a:pPr>
              <a:defRPr/>
            </a:pPr>
            <a:r>
              <a:rPr kumimoji="1" lang="zh-CN" altLang="en-US" sz="2400" dirty="0" smtClean="0"/>
              <a:t>实验内容</a:t>
            </a:r>
            <a:endParaRPr kumimoji="1" lang="en-US" altLang="zh-CN" sz="2400" dirty="0" smtClean="0"/>
          </a:p>
          <a:p>
            <a:pPr marL="914400" lvl="1" indent="-457200">
              <a:buFont typeface="+mj-lt"/>
              <a:buAutoNum type="arabicPeriod"/>
              <a:defRPr/>
            </a:pPr>
            <a:r>
              <a:rPr lang="zh-CN" altLang="en-US" sz="2000" dirty="0" smtClean="0">
                <a:cs typeface="宋体" charset="0"/>
              </a:rPr>
              <a:t>给定图像，编程实现分别放大和缩小</a:t>
            </a:r>
            <a:r>
              <a:rPr lang="en-US" altLang="zh-CN" sz="2000" dirty="0" smtClean="0">
                <a:cs typeface="宋体" charset="0"/>
              </a:rPr>
              <a:t>2</a:t>
            </a:r>
            <a:r>
              <a:rPr lang="zh-CN" altLang="en-US" sz="2000" dirty="0" smtClean="0">
                <a:cs typeface="宋体" charset="0"/>
              </a:rPr>
              <a:t>、</a:t>
            </a:r>
            <a:r>
              <a:rPr lang="en-US" altLang="zh-CN" sz="2000" dirty="0" smtClean="0">
                <a:cs typeface="宋体" charset="0"/>
              </a:rPr>
              <a:t>4</a:t>
            </a:r>
            <a:r>
              <a:rPr lang="zh-CN" altLang="en-US" sz="2000" dirty="0" smtClean="0">
                <a:cs typeface="宋体" charset="0"/>
              </a:rPr>
              <a:t>、</a:t>
            </a:r>
            <a:r>
              <a:rPr lang="zh-CN" altLang="zh-CN" sz="2000" dirty="0" smtClean="0">
                <a:cs typeface="宋体" charset="0"/>
              </a:rPr>
              <a:t>8</a:t>
            </a:r>
            <a:r>
              <a:rPr lang="zh-CN" altLang="en-US" sz="2000" dirty="0" smtClean="0">
                <a:cs typeface="宋体" charset="0"/>
              </a:rPr>
              <a:t>倍</a:t>
            </a:r>
            <a:endParaRPr lang="en-US" altLang="zh-CN" sz="2000" dirty="0" smtClean="0">
              <a:cs typeface="宋体" charset="0"/>
            </a:endParaRPr>
          </a:p>
          <a:p>
            <a:pPr marL="914400" lvl="1" indent="-457200">
              <a:buFont typeface="+mj-lt"/>
              <a:buAutoNum type="arabicPeriod"/>
              <a:defRPr/>
            </a:pPr>
            <a:r>
              <a:rPr lang="zh-CN" altLang="en-US" sz="2000" dirty="0" smtClean="0">
                <a:cs typeface="宋体" charset="0"/>
              </a:rPr>
              <a:t>给定图像灰度等级</a:t>
            </a:r>
            <a:r>
              <a:rPr lang="en-US" altLang="zh-CN" sz="2000" dirty="0" smtClean="0">
                <a:cs typeface="宋体" charset="0"/>
              </a:rPr>
              <a:t>256</a:t>
            </a:r>
            <a:r>
              <a:rPr lang="zh-CN" altLang="en-US" sz="2000" dirty="0" smtClean="0">
                <a:cs typeface="宋体" charset="0"/>
              </a:rPr>
              <a:t>，编程实现将其量化等级降为</a:t>
            </a:r>
            <a:r>
              <a:rPr lang="en-US" altLang="zh-CN" sz="2000" dirty="0" smtClean="0">
                <a:cs typeface="宋体" charset="0"/>
              </a:rPr>
              <a:t>64</a:t>
            </a:r>
            <a:r>
              <a:rPr lang="zh-CN" altLang="en-US" sz="2000" dirty="0" smtClean="0">
                <a:cs typeface="宋体" charset="0"/>
              </a:rPr>
              <a:t>、</a:t>
            </a:r>
            <a:r>
              <a:rPr lang="en-US" altLang="zh-CN" sz="2000" dirty="0" smtClean="0">
                <a:cs typeface="宋体" charset="0"/>
              </a:rPr>
              <a:t>8</a:t>
            </a:r>
            <a:r>
              <a:rPr lang="zh-CN" altLang="en-US" sz="2000" dirty="0" smtClean="0">
                <a:cs typeface="宋体" charset="0"/>
              </a:rPr>
              <a:t>、</a:t>
            </a:r>
            <a:r>
              <a:rPr lang="en-US" altLang="zh-CN" sz="2000" dirty="0" smtClean="0">
                <a:cs typeface="宋体" charset="0"/>
              </a:rPr>
              <a:t>2</a:t>
            </a:r>
          </a:p>
          <a:p>
            <a:pPr marL="914400" lvl="1" indent="-457200">
              <a:buFont typeface="+mj-lt"/>
              <a:buAutoNum type="arabicPeriod"/>
              <a:defRPr/>
            </a:pPr>
            <a:r>
              <a:rPr lang="zh-CN" altLang="en-US" sz="2000" dirty="0" smtClean="0">
                <a:cs typeface="宋体" charset="0"/>
              </a:rPr>
              <a:t>测量给定图像内各个目标之间的质心距离，分别采用欧氏、城区、棋盘距离表示。给出质心判断方式以及距离计算过程</a:t>
            </a:r>
            <a:endParaRPr lang="en-US" altLang="zh-CN" sz="2000" dirty="0" smtClean="0">
              <a:cs typeface="宋体" charset="0"/>
            </a:endParaRPr>
          </a:p>
          <a:p>
            <a:pPr>
              <a:defRPr/>
            </a:pPr>
            <a:r>
              <a:rPr kumimoji="1" lang="zh-CN" altLang="en-US" sz="2400" dirty="0" smtClean="0"/>
              <a:t>验收要求</a:t>
            </a:r>
            <a:endParaRPr kumimoji="1" lang="en-US" altLang="zh-CN" sz="2400" dirty="0" smtClean="0"/>
          </a:p>
          <a:p>
            <a:pPr marL="914400" lvl="1" indent="-457200">
              <a:buFont typeface="+mj-lt"/>
              <a:buAutoNum type="arabicPeriod"/>
              <a:defRPr/>
            </a:pPr>
            <a:r>
              <a:rPr lang="zh-CN" altLang="en-US" sz="2000" dirty="0" smtClean="0">
                <a:cs typeface="宋体" charset="0"/>
              </a:rPr>
              <a:t>针对给定图像完成处理并演示</a:t>
            </a:r>
            <a:endParaRPr lang="en-US" altLang="zh-CN" sz="2000" dirty="0" smtClean="0">
              <a:cs typeface="宋体" charset="0"/>
            </a:endParaRPr>
          </a:p>
          <a:p>
            <a:pPr marL="914400" lvl="1" indent="-457200">
              <a:buFont typeface="+mj-lt"/>
              <a:buAutoNum type="arabicPeriod"/>
              <a:defRPr/>
            </a:pPr>
            <a:r>
              <a:rPr lang="zh-CN" altLang="en-US" sz="2000" dirty="0">
                <a:cs typeface="宋体" charset="0"/>
              </a:rPr>
              <a:t>针对给定图像完成处理并演示</a:t>
            </a:r>
            <a:endParaRPr lang="en-US" altLang="zh-CN" sz="2000" dirty="0">
              <a:cs typeface="宋体" charset="0"/>
            </a:endParaRPr>
          </a:p>
          <a:p>
            <a:pPr marL="914400" lvl="1" indent="-457200">
              <a:buFont typeface="+mj-lt"/>
              <a:buAutoNum type="arabicPeriod"/>
              <a:defRPr/>
            </a:pPr>
            <a:r>
              <a:rPr lang="zh-CN" altLang="en-US" sz="2000" dirty="0" smtClean="0">
                <a:cs typeface="宋体" charset="0"/>
              </a:rPr>
              <a:t>针对给定图像完成计算并演示</a:t>
            </a:r>
            <a:endParaRPr lang="en-US" altLang="zh-CN" sz="2000" dirty="0">
              <a:cs typeface="宋体" charset="0"/>
            </a:endParaRPr>
          </a:p>
          <a:p>
            <a:pPr marL="914400" lvl="1" indent="-457200">
              <a:buFont typeface="+mj-lt"/>
              <a:buAutoNum type="arabicPeriod"/>
              <a:defRPr/>
            </a:pPr>
            <a:endParaRPr lang="zh-CN" altLang="en-US" sz="2000" dirty="0">
              <a:cs typeface="宋体" charset="0"/>
            </a:endParaRPr>
          </a:p>
        </p:txBody>
      </p:sp>
      <p:sp>
        <p:nvSpPr>
          <p:cNvPr id="76803"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A8CBB0D-815B-46C7-ADAC-4573E002AD37}" type="datetime1">
              <a:rPr lang="zh-CN" altLang="en-US"/>
              <a:pPr fontAlgn="base">
                <a:spcBef>
                  <a:spcPct val="0"/>
                </a:spcBef>
                <a:spcAft>
                  <a:spcPct val="0"/>
                </a:spcAft>
              </a:pPr>
              <a:t>2018-2-1</a:t>
            </a:fld>
            <a:endParaRPr lang="en-US" altLang="zh-CN"/>
          </a:p>
        </p:txBody>
      </p:sp>
      <p:sp>
        <p:nvSpPr>
          <p:cNvPr id="76804"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2</a:t>
            </a:r>
            <a:r>
              <a:t>讲</a:t>
            </a:r>
          </a:p>
        </p:txBody>
      </p:sp>
      <p:sp>
        <p:nvSpPr>
          <p:cNvPr id="76805"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E808394-34F2-4DB4-BD3C-015EF23A9357}" type="slidenum">
              <a:rPr/>
              <a:pPr fontAlgn="base">
                <a:spcBef>
                  <a:spcPct val="0"/>
                </a:spcBef>
                <a:spcAft>
                  <a:spcPct val="0"/>
                </a:spcAft>
              </a:pPr>
              <a:t>37</a:t>
            </a:fld>
            <a:endParaRPr lang="en-US" altLang="zh-CN"/>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smtClean="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2.1</a:t>
            </a:r>
            <a:r>
              <a:rPr b="1" spc="50" smtClean="0">
                <a:ln w="11430"/>
                <a:solidFill>
                  <a:srgbClr val="FF0000"/>
                </a:solidFill>
                <a:effectLst>
                  <a:outerShdw blurRad="76200" dist="50800" dir="5400000" algn="tl" rotWithShape="0">
                    <a:srgbClr val="000000">
                      <a:alpha val="65000"/>
                    </a:srgbClr>
                  </a:outerShdw>
                </a:effectLst>
              </a:rPr>
              <a:t>关于实验内容</a:t>
            </a:r>
            <a:r>
              <a:rPr lang="en-US" altLang="zh-CN" b="1" spc="50" smtClean="0">
                <a:ln w="11430"/>
                <a:solidFill>
                  <a:srgbClr val="FF0000"/>
                </a:solidFill>
                <a:effectLst>
                  <a:outerShdw blurRad="76200" dist="50800" dir="5400000" algn="tl" rotWithShape="0">
                    <a:srgbClr val="000000">
                      <a:alpha val="65000"/>
                    </a:srgbClr>
                  </a:outerShdw>
                </a:effectLst>
              </a:rPr>
              <a:t>1</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3" name="内容占位符 2"/>
          <p:cNvSpPr>
            <a:spLocks noGrp="1"/>
          </p:cNvSpPr>
          <p:nvPr>
            <p:ph idx="1"/>
          </p:nvPr>
        </p:nvSpPr>
        <p:spPr>
          <a:xfrm>
            <a:off x="457200" y="1268413"/>
            <a:ext cx="4186238" cy="5329237"/>
          </a:xfrm>
        </p:spPr>
        <p:txBody>
          <a:bodyPr/>
          <a:lstStyle/>
          <a:p>
            <a:pPr marL="57150" indent="0">
              <a:buFont typeface="Arial" charset="0"/>
              <a:buNone/>
              <a:defRPr/>
            </a:pPr>
            <a:r>
              <a:rPr kumimoji="1" lang="zh-CN" altLang="en-US" sz="2800" dirty="0" smtClean="0"/>
              <a:t>要求</a:t>
            </a:r>
            <a:endParaRPr kumimoji="1" lang="en-US" altLang="zh-CN" sz="2800" dirty="0" smtClean="0"/>
          </a:p>
          <a:p>
            <a:pPr marL="400050">
              <a:lnSpc>
                <a:spcPct val="140000"/>
              </a:lnSpc>
              <a:defRPr/>
            </a:pPr>
            <a:r>
              <a:rPr kumimoji="1" lang="zh-CN" altLang="en-US" sz="2400" dirty="0" smtClean="0"/>
              <a:t>编程实现分别放大和缩小</a:t>
            </a:r>
            <a:endParaRPr kumimoji="1" lang="en-US" altLang="zh-CN" sz="2400" dirty="0" smtClean="0"/>
          </a:p>
          <a:p>
            <a:pPr marL="800100" lvl="1">
              <a:lnSpc>
                <a:spcPct val="140000"/>
              </a:lnSpc>
              <a:defRPr/>
            </a:pPr>
            <a:r>
              <a:rPr lang="zh-CN" altLang="en-US" sz="2000" dirty="0" smtClean="0">
                <a:cs typeface="宋体" charset="0"/>
              </a:rPr>
              <a:t>放大倍数要求：</a:t>
            </a:r>
            <a:r>
              <a:rPr lang="en-US" altLang="zh-CN" sz="2000" dirty="0" smtClean="0">
                <a:cs typeface="宋体" charset="0"/>
              </a:rPr>
              <a:t>2</a:t>
            </a:r>
            <a:r>
              <a:rPr lang="zh-CN" altLang="en-US" sz="2000" dirty="0" smtClean="0">
                <a:cs typeface="宋体" charset="0"/>
              </a:rPr>
              <a:t>、</a:t>
            </a:r>
            <a:r>
              <a:rPr lang="en-US" altLang="zh-CN" sz="2000" dirty="0" smtClean="0">
                <a:cs typeface="宋体" charset="0"/>
              </a:rPr>
              <a:t>4</a:t>
            </a:r>
            <a:r>
              <a:rPr lang="zh-CN" altLang="en-US" sz="2000" dirty="0" smtClean="0">
                <a:cs typeface="宋体" charset="0"/>
              </a:rPr>
              <a:t>、</a:t>
            </a:r>
            <a:r>
              <a:rPr lang="en-US" altLang="zh-CN" sz="2000" dirty="0" smtClean="0">
                <a:cs typeface="宋体" charset="0"/>
              </a:rPr>
              <a:t>8</a:t>
            </a:r>
          </a:p>
          <a:p>
            <a:pPr marL="800100" lvl="1">
              <a:lnSpc>
                <a:spcPct val="140000"/>
              </a:lnSpc>
              <a:defRPr/>
            </a:pPr>
            <a:r>
              <a:rPr lang="zh-CN" altLang="en-US" sz="2000" dirty="0" smtClean="0">
                <a:cs typeface="宋体" charset="0"/>
              </a:rPr>
              <a:t>缩小倍数</a:t>
            </a:r>
            <a:r>
              <a:rPr lang="zh-CN" altLang="en-US" sz="2000" dirty="0">
                <a:cs typeface="宋体" charset="0"/>
              </a:rPr>
              <a:t>要求：</a:t>
            </a:r>
            <a:r>
              <a:rPr lang="en-US" altLang="zh-CN" sz="2000" dirty="0">
                <a:cs typeface="宋体" charset="0"/>
              </a:rPr>
              <a:t>2</a:t>
            </a:r>
            <a:r>
              <a:rPr lang="zh-CN" altLang="en-US" sz="2000" dirty="0">
                <a:cs typeface="宋体" charset="0"/>
              </a:rPr>
              <a:t>、</a:t>
            </a:r>
            <a:r>
              <a:rPr lang="en-US" altLang="zh-CN" sz="2000" dirty="0">
                <a:cs typeface="宋体" charset="0"/>
              </a:rPr>
              <a:t>4</a:t>
            </a:r>
            <a:r>
              <a:rPr lang="zh-CN" altLang="en-US" sz="2000" dirty="0">
                <a:cs typeface="宋体" charset="0"/>
              </a:rPr>
              <a:t>、</a:t>
            </a:r>
            <a:r>
              <a:rPr lang="en-US" altLang="zh-CN" sz="2000" dirty="0" smtClean="0">
                <a:cs typeface="宋体" charset="0"/>
              </a:rPr>
              <a:t>8</a:t>
            </a:r>
          </a:p>
          <a:p>
            <a:pPr marL="400050">
              <a:lnSpc>
                <a:spcPct val="140000"/>
              </a:lnSpc>
              <a:defRPr/>
            </a:pPr>
            <a:r>
              <a:rPr kumimoji="1" lang="zh-CN" altLang="en-US" sz="2400" dirty="0" smtClean="0"/>
              <a:t>对放大、缩小的深入理解</a:t>
            </a:r>
            <a:endParaRPr kumimoji="1" lang="en-US" altLang="zh-CN" sz="2400" dirty="0" smtClean="0"/>
          </a:p>
          <a:p>
            <a:pPr marL="800100" lvl="1">
              <a:lnSpc>
                <a:spcPct val="140000"/>
              </a:lnSpc>
              <a:defRPr/>
            </a:pPr>
            <a:r>
              <a:rPr lang="zh-CN" altLang="en-US" sz="2000" dirty="0" smtClean="0">
                <a:cs typeface="宋体" charset="0"/>
              </a:rPr>
              <a:t>放大、缩小的插值方法</a:t>
            </a:r>
            <a:endParaRPr lang="en-US" altLang="zh-CN" sz="2000" dirty="0" smtClean="0">
              <a:cs typeface="宋体" charset="0"/>
            </a:endParaRPr>
          </a:p>
          <a:p>
            <a:pPr marL="800100" lvl="1">
              <a:lnSpc>
                <a:spcPct val="140000"/>
              </a:lnSpc>
              <a:defRPr/>
            </a:pPr>
            <a:r>
              <a:rPr lang="zh-CN" altLang="en-US" sz="2000" dirty="0" smtClean="0">
                <a:cs typeface="宋体" charset="0"/>
              </a:rPr>
              <a:t>缩小等同信息采样</a:t>
            </a:r>
            <a:endParaRPr lang="en-US" altLang="zh-CN" sz="2000" dirty="0" smtClean="0">
              <a:cs typeface="宋体" charset="0"/>
            </a:endParaRPr>
          </a:p>
          <a:p>
            <a:pPr marL="1200150" lvl="2">
              <a:lnSpc>
                <a:spcPct val="140000"/>
              </a:lnSpc>
              <a:defRPr/>
            </a:pPr>
            <a:r>
              <a:rPr lang="zh-CN" altLang="en-US" sz="1600" dirty="0" smtClean="0">
                <a:cs typeface="+mn-cs"/>
              </a:rPr>
              <a:t>采样频率的概念</a:t>
            </a:r>
            <a:endParaRPr lang="en-US" altLang="zh-CN" sz="1600" dirty="0" smtClean="0">
              <a:cs typeface="+mn-cs"/>
            </a:endParaRPr>
          </a:p>
          <a:p>
            <a:pPr marL="1200150" lvl="2">
              <a:lnSpc>
                <a:spcPct val="140000"/>
              </a:lnSpc>
              <a:defRPr/>
            </a:pPr>
            <a:r>
              <a:rPr lang="zh-CN" altLang="en-US" sz="1600" dirty="0" smtClean="0">
                <a:cs typeface="+mn-cs"/>
              </a:rPr>
              <a:t>欠采样的概念</a:t>
            </a:r>
            <a:endParaRPr lang="en-US" altLang="zh-CN" sz="1600" dirty="0" smtClean="0">
              <a:cs typeface="+mn-cs"/>
            </a:endParaRPr>
          </a:p>
          <a:p>
            <a:pPr marL="1200150" lvl="2">
              <a:lnSpc>
                <a:spcPct val="140000"/>
              </a:lnSpc>
              <a:defRPr/>
            </a:pPr>
            <a:r>
              <a:rPr lang="zh-CN" altLang="en-US" sz="1600" dirty="0" smtClean="0">
                <a:cs typeface="+mn-cs"/>
              </a:rPr>
              <a:t>怎样抵消欠采样的影响</a:t>
            </a:r>
            <a:endParaRPr lang="en-US" altLang="zh-CN" sz="1600" dirty="0" smtClean="0">
              <a:cs typeface="+mn-cs"/>
            </a:endParaRPr>
          </a:p>
          <a:p>
            <a:pPr marL="800100" lvl="1">
              <a:defRPr/>
            </a:pPr>
            <a:endParaRPr lang="en-US" altLang="zh-CN" sz="2000" dirty="0">
              <a:cs typeface="宋体" charset="0"/>
            </a:endParaRPr>
          </a:p>
          <a:p>
            <a:pPr marL="800100" lvl="1">
              <a:defRPr/>
            </a:pPr>
            <a:endParaRPr lang="en-US" altLang="zh-CN" sz="2000" dirty="0" smtClean="0">
              <a:cs typeface="宋体" charset="0"/>
            </a:endParaRPr>
          </a:p>
        </p:txBody>
      </p:sp>
      <p:sp>
        <p:nvSpPr>
          <p:cNvPr id="78851"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7BAD703-9DD6-42EE-B52C-1AADA65F3147}" type="datetime1">
              <a:rPr lang="zh-CN" altLang="en-US"/>
              <a:pPr fontAlgn="base">
                <a:spcBef>
                  <a:spcPct val="0"/>
                </a:spcBef>
                <a:spcAft>
                  <a:spcPct val="0"/>
                </a:spcAft>
              </a:pPr>
              <a:t>2018-2-1</a:t>
            </a:fld>
            <a:endParaRPr lang="en-US" altLang="zh-CN"/>
          </a:p>
        </p:txBody>
      </p:sp>
      <p:sp>
        <p:nvSpPr>
          <p:cNvPr id="78852"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2</a:t>
            </a:r>
            <a:r>
              <a:t>讲</a:t>
            </a:r>
          </a:p>
        </p:txBody>
      </p:sp>
      <p:sp>
        <p:nvSpPr>
          <p:cNvPr id="78853"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3F118EC-A140-4DFB-84D3-5D2B3BD74714}" type="slidenum">
              <a:rPr/>
              <a:pPr fontAlgn="base">
                <a:spcBef>
                  <a:spcPct val="0"/>
                </a:spcBef>
                <a:spcAft>
                  <a:spcPct val="0"/>
                </a:spcAft>
              </a:pPr>
              <a:t>38</a:t>
            </a:fld>
            <a:endParaRPr lang="en-US" altLang="zh-CN"/>
          </a:p>
        </p:txBody>
      </p:sp>
      <p:sp>
        <p:nvSpPr>
          <p:cNvPr id="7" name="内容占位符 2"/>
          <p:cNvSpPr txBox="1">
            <a:spLocks/>
          </p:cNvSpPr>
          <p:nvPr/>
        </p:nvSpPr>
        <p:spPr bwMode="auto">
          <a:xfrm>
            <a:off x="4787900" y="1125538"/>
            <a:ext cx="3887788" cy="5327650"/>
          </a:xfrm>
          <a:prstGeom prst="rect">
            <a:avLst/>
          </a:prstGeom>
          <a:noFill/>
          <a:ln w="9525">
            <a:noFill/>
            <a:miter lim="800000"/>
            <a:headEnd/>
            <a:tailEnd/>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a:defRPr/>
            </a:pPr>
            <a:r>
              <a:rPr kumimoji="1" lang="zh-CN" altLang="en-US" sz="2400" dirty="0" smtClean="0"/>
              <a:t>参考程序</a:t>
            </a:r>
            <a:endParaRPr kumimoji="1" lang="en-US" altLang="zh-CN" sz="2400" dirty="0" smtClean="0"/>
          </a:p>
          <a:p>
            <a:pPr marL="400050">
              <a:defRPr/>
            </a:pPr>
            <a:endParaRPr kumimoji="1" lang="en-US" altLang="zh-CN" sz="2400" dirty="0" smtClean="0"/>
          </a:p>
          <a:p>
            <a:pPr marL="400050">
              <a:defRPr/>
            </a:pPr>
            <a:endParaRPr kumimoji="1" lang="en-US" altLang="zh-CN" sz="2400" dirty="0" smtClean="0"/>
          </a:p>
          <a:p>
            <a:pPr marL="400050">
              <a:defRPr/>
            </a:pPr>
            <a:endParaRPr kumimoji="1" lang="en-US" altLang="zh-CN" sz="2400" dirty="0"/>
          </a:p>
          <a:p>
            <a:pPr marL="57150" indent="0">
              <a:buFont typeface="Arial" pitchFamily="34" charset="0"/>
              <a:buNone/>
              <a:defRPr/>
            </a:pPr>
            <a:endParaRPr kumimoji="1" lang="en-US" altLang="zh-CN" sz="2400" dirty="0" smtClean="0"/>
          </a:p>
          <a:p>
            <a:pPr marL="57150" indent="0">
              <a:buFont typeface="Arial" pitchFamily="34" charset="0"/>
              <a:buNone/>
              <a:defRPr/>
            </a:pPr>
            <a:endParaRPr kumimoji="1" lang="en-US" altLang="zh-CN" sz="2400" dirty="0"/>
          </a:p>
          <a:p>
            <a:pPr marL="57150" indent="0">
              <a:buFont typeface="Arial" pitchFamily="34" charset="0"/>
              <a:buNone/>
              <a:defRPr/>
            </a:pPr>
            <a:endParaRPr kumimoji="1" lang="en-US" altLang="zh-CN" dirty="0" smtClean="0"/>
          </a:p>
          <a:p>
            <a:pPr marL="400050">
              <a:defRPr/>
            </a:pPr>
            <a:endParaRPr kumimoji="1" lang="en-US" altLang="zh-CN" sz="2400" dirty="0"/>
          </a:p>
          <a:p>
            <a:pPr marL="400050">
              <a:defRPr/>
            </a:pPr>
            <a:endParaRPr kumimoji="1" lang="en-US" altLang="zh-CN" sz="2400" dirty="0" smtClean="0"/>
          </a:p>
          <a:p>
            <a:pPr marL="400050">
              <a:defRPr/>
            </a:pPr>
            <a:r>
              <a:rPr kumimoji="1" lang="en-US" altLang="zh-CN" sz="2400" dirty="0" err="1" smtClean="0"/>
              <a:t>Matlab</a:t>
            </a:r>
            <a:r>
              <a:rPr kumimoji="1" lang="zh-CN" altLang="en-US" sz="2400" dirty="0" smtClean="0"/>
              <a:t>命令</a:t>
            </a:r>
            <a:endParaRPr kumimoji="1" lang="en-US" altLang="zh-CN" sz="2400" dirty="0" smtClean="0"/>
          </a:p>
          <a:p>
            <a:pPr marL="800100" lvl="1">
              <a:defRPr/>
            </a:pPr>
            <a:r>
              <a:rPr kumimoji="1" lang="en-US" altLang="zh-CN" sz="2000" dirty="0" err="1" smtClean="0"/>
              <a:t>imresize</a:t>
            </a:r>
            <a:r>
              <a:rPr kumimoji="1" lang="zh-CN" altLang="en-US" sz="2000" dirty="0" smtClean="0"/>
              <a:t>命令</a:t>
            </a:r>
            <a:endParaRPr kumimoji="1" lang="en-US" altLang="zh-CN" sz="2000" dirty="0" smtClean="0"/>
          </a:p>
          <a:p>
            <a:pPr marL="800100" lvl="1">
              <a:defRPr/>
            </a:pPr>
            <a:r>
              <a:rPr lang="en-US" altLang="zh-CN" sz="2000" dirty="0" smtClean="0"/>
              <a:t>METHOD</a:t>
            </a:r>
            <a:r>
              <a:rPr lang="zh-CN" altLang="en-US" sz="2000" dirty="0" smtClean="0"/>
              <a:t>参数</a:t>
            </a:r>
            <a:endParaRPr kumimoji="1" lang="en-US" altLang="zh-CN" sz="2000" dirty="0" smtClean="0"/>
          </a:p>
        </p:txBody>
      </p:sp>
      <p:sp>
        <p:nvSpPr>
          <p:cNvPr id="8" name="文本框 7"/>
          <p:cNvSpPr txBox="1"/>
          <p:nvPr/>
        </p:nvSpPr>
        <p:spPr>
          <a:xfrm>
            <a:off x="5292725" y="1628775"/>
            <a:ext cx="2879725" cy="3554413"/>
          </a:xfrm>
          <a:prstGeom prst="rect">
            <a:avLst/>
          </a:prstGeom>
          <a:solidFill>
            <a:schemeClr val="accent3">
              <a:lumMod val="20000"/>
              <a:lumOff val="80000"/>
            </a:schemeClr>
          </a:solidFill>
        </p:spPr>
        <p:txBody>
          <a:bodyPr>
            <a:spAutoFit/>
          </a:bodyPr>
          <a:lstStyle/>
          <a:p>
            <a:pPr>
              <a:defRPr/>
            </a:pPr>
            <a:r>
              <a:rPr lang="en-US" altLang="zh-CN" sz="900" dirty="0">
                <a:latin typeface="Arial" pitchFamily="34" charset="0"/>
                <a:ea typeface="宋体" pitchFamily="2" charset="-122"/>
              </a:rPr>
              <a:t>% </a:t>
            </a:r>
            <a:r>
              <a:rPr lang="zh-CN" altLang="en-US" sz="900" dirty="0">
                <a:latin typeface="Arial" pitchFamily="34" charset="0"/>
                <a:ea typeface="宋体" pitchFamily="2" charset="-122"/>
              </a:rPr>
              <a:t>放大缩小图像示例</a:t>
            </a:r>
            <a:endParaRPr lang="zh-CN" altLang="en-US" sz="900" dirty="0">
              <a:latin typeface="Arial" pitchFamily="34" charset="0"/>
              <a:ea typeface="宋体" pitchFamily="2" charset="-122"/>
            </a:endParaRPr>
          </a:p>
          <a:p>
            <a:pPr>
              <a:defRPr/>
            </a:pPr>
            <a:r>
              <a:rPr lang="en-US" altLang="zh-CN" sz="900" dirty="0">
                <a:latin typeface="Arial" pitchFamily="34" charset="0"/>
                <a:ea typeface="宋体" pitchFamily="2" charset="-122"/>
              </a:rPr>
              <a:t>clear </a:t>
            </a:r>
            <a:r>
              <a:rPr lang="en-US" altLang="zh-CN" sz="900" dirty="0">
                <a:latin typeface="Arial" pitchFamily="34" charset="0"/>
                <a:ea typeface="宋体" pitchFamily="2" charset="-122"/>
              </a:rPr>
              <a:t>all </a:t>
            </a:r>
            <a:endParaRPr lang="en-US" altLang="zh-CN" sz="900" dirty="0">
              <a:latin typeface="Arial" pitchFamily="34" charset="0"/>
              <a:ea typeface="宋体" pitchFamily="2" charset="-122"/>
            </a:endParaRPr>
          </a:p>
          <a:p>
            <a:pPr>
              <a:defRPr/>
            </a:pPr>
            <a:r>
              <a:rPr lang="en-US" altLang="zh-CN" sz="900" dirty="0">
                <a:latin typeface="Arial" pitchFamily="34" charset="0"/>
                <a:ea typeface="宋体" pitchFamily="2" charset="-122"/>
              </a:rPr>
              <a:t>I=</a:t>
            </a:r>
            <a:r>
              <a:rPr lang="en-US" altLang="zh-CN" sz="900" dirty="0" err="1">
                <a:latin typeface="Arial" pitchFamily="34" charset="0"/>
                <a:ea typeface="宋体" pitchFamily="2" charset="-122"/>
              </a:rPr>
              <a:t>imread</a:t>
            </a:r>
            <a:r>
              <a:rPr lang="en-US" altLang="zh-CN" sz="900" dirty="0">
                <a:latin typeface="Arial" pitchFamily="34" charset="0"/>
                <a:ea typeface="宋体" pitchFamily="2" charset="-122"/>
              </a:rPr>
              <a:t>('lena_gray_256.tif')</a:t>
            </a:r>
            <a:r>
              <a:rPr lang="en-US" altLang="zh-CN" sz="900" dirty="0">
                <a:latin typeface="Arial" pitchFamily="34" charset="0"/>
                <a:ea typeface="宋体" pitchFamily="2" charset="-122"/>
              </a:rPr>
              <a:t>; </a:t>
            </a:r>
            <a:endParaRPr lang="en-US" altLang="zh-CN" sz="900" dirty="0">
              <a:latin typeface="Arial" pitchFamily="34" charset="0"/>
              <a:ea typeface="宋体" pitchFamily="2" charset="-122"/>
            </a:endParaRPr>
          </a:p>
          <a:p>
            <a:pPr>
              <a:defRPr/>
            </a:pPr>
            <a:r>
              <a:rPr lang="en-US" altLang="zh-CN" sz="900" dirty="0">
                <a:latin typeface="Arial" pitchFamily="34" charset="0"/>
                <a:ea typeface="宋体" pitchFamily="2" charset="-122"/>
              </a:rPr>
              <a:t>[m0,n0]=size(I);</a:t>
            </a:r>
          </a:p>
          <a:p>
            <a:pPr>
              <a:defRPr/>
            </a:pPr>
            <a:r>
              <a:rPr lang="bg-BG" altLang="zh-CN" sz="900" dirty="0">
                <a:latin typeface="Arial" pitchFamily="34" charset="0"/>
                <a:ea typeface="宋体" pitchFamily="2" charset="-122"/>
              </a:rPr>
              <a:t>m=m0*x;n=n0*x;</a:t>
            </a:r>
          </a:p>
          <a:p>
            <a:pPr>
              <a:defRPr/>
            </a:pPr>
            <a:r>
              <a:rPr lang="de-DE" altLang="zh-CN" sz="900" dirty="0">
                <a:latin typeface="Arial" pitchFamily="34" charset="0"/>
                <a:ea typeface="宋体" pitchFamily="2" charset="-122"/>
              </a:rPr>
              <a:t>x</a:t>
            </a:r>
            <a:r>
              <a:rPr lang="de-DE" altLang="zh-CN" sz="900" dirty="0">
                <a:latin typeface="Arial" pitchFamily="34" charset="0"/>
                <a:ea typeface="宋体" pitchFamily="2" charset="-122"/>
              </a:rPr>
              <a:t>=0.5;                  </a:t>
            </a:r>
            <a:r>
              <a:rPr lang="zh-CN" altLang="en-US" sz="900" dirty="0">
                <a:latin typeface="Arial" pitchFamily="34" charset="0"/>
                <a:ea typeface="宋体" pitchFamily="2" charset="-122"/>
              </a:rPr>
              <a:t>   </a:t>
            </a:r>
            <a:r>
              <a:rPr lang="de-DE" altLang="zh-CN" sz="900" dirty="0">
                <a:latin typeface="Arial" pitchFamily="34" charset="0"/>
                <a:ea typeface="宋体" pitchFamily="2" charset="-122"/>
              </a:rPr>
              <a:t>%</a:t>
            </a:r>
            <a:r>
              <a:rPr lang="zh-CN" altLang="de-DE" sz="900" dirty="0">
                <a:latin typeface="Arial" pitchFamily="34" charset="0"/>
                <a:ea typeface="宋体" pitchFamily="2" charset="-122"/>
              </a:rPr>
              <a:t>缩放倍数，直接给放大程序用</a:t>
            </a:r>
          </a:p>
          <a:p>
            <a:pPr>
              <a:defRPr/>
            </a:pPr>
            <a:r>
              <a:rPr lang="de-DE" altLang="zh-CN" sz="900" dirty="0" err="1">
                <a:latin typeface="Arial" pitchFamily="34" charset="0"/>
                <a:ea typeface="宋体" pitchFamily="2" charset="-122"/>
              </a:rPr>
              <a:t>y</a:t>
            </a:r>
            <a:r>
              <a:rPr lang="de-DE" altLang="zh-CN" sz="900" dirty="0">
                <a:latin typeface="Arial" pitchFamily="34" charset="0"/>
                <a:ea typeface="宋体" pitchFamily="2" charset="-122"/>
              </a:rPr>
              <a:t>=uint8(1/x);           %</a:t>
            </a:r>
            <a:r>
              <a:rPr lang="zh-CN" altLang="de-DE" sz="900" dirty="0">
                <a:latin typeface="Arial" pitchFamily="34" charset="0"/>
                <a:ea typeface="宋体" pitchFamily="2" charset="-122"/>
              </a:rPr>
              <a:t>缩放倍数倒数，供缩小程序</a:t>
            </a:r>
            <a:r>
              <a:rPr lang="zh-CN" altLang="de-DE" sz="900" dirty="0">
                <a:latin typeface="Arial" pitchFamily="34" charset="0"/>
                <a:ea typeface="宋体" pitchFamily="2" charset="-122"/>
              </a:rPr>
              <a:t>用</a:t>
            </a:r>
            <a:r>
              <a:rPr lang="zh-CN" altLang="en-US" sz="900" dirty="0">
                <a:latin typeface="Arial" pitchFamily="34" charset="0"/>
                <a:ea typeface="宋体" pitchFamily="2" charset="-122"/>
              </a:rPr>
              <a:t> </a:t>
            </a:r>
            <a:endParaRPr lang="zh-CN" altLang="en-US" sz="900" dirty="0">
              <a:latin typeface="Arial" pitchFamily="34" charset="0"/>
              <a:ea typeface="宋体" pitchFamily="2" charset="-122"/>
            </a:endParaRPr>
          </a:p>
          <a:p>
            <a:pPr>
              <a:defRPr/>
            </a:pPr>
            <a:r>
              <a:rPr lang="en-US" altLang="zh-CN" sz="900" dirty="0">
                <a:latin typeface="Arial" pitchFamily="34" charset="0"/>
                <a:ea typeface="宋体" pitchFamily="2" charset="-122"/>
              </a:rPr>
              <a:t>I0=uint8(zeros(m*</a:t>
            </a:r>
            <a:r>
              <a:rPr lang="en-US" altLang="zh-CN" sz="900" dirty="0" err="1">
                <a:latin typeface="Arial" pitchFamily="34" charset="0"/>
                <a:ea typeface="宋体" pitchFamily="2" charset="-122"/>
              </a:rPr>
              <a:t>x,n</a:t>
            </a:r>
            <a:r>
              <a:rPr lang="en-US" altLang="zh-CN" sz="900" dirty="0">
                <a:latin typeface="Arial" pitchFamily="34" charset="0"/>
                <a:ea typeface="宋体" pitchFamily="2" charset="-122"/>
              </a:rPr>
              <a:t>*x))</a:t>
            </a:r>
            <a:r>
              <a:rPr lang="en-US" altLang="zh-CN" sz="900" dirty="0">
                <a:latin typeface="Arial" pitchFamily="34" charset="0"/>
                <a:ea typeface="宋体" pitchFamily="2" charset="-122"/>
              </a:rPr>
              <a:t>;</a:t>
            </a:r>
            <a:endParaRPr lang="en-US" altLang="zh-CN" sz="900" dirty="0">
              <a:latin typeface="Arial" pitchFamily="34" charset="0"/>
              <a:ea typeface="宋体" pitchFamily="2" charset="-122"/>
            </a:endParaRPr>
          </a:p>
          <a:p>
            <a:pPr>
              <a:defRPr/>
            </a:pPr>
            <a:r>
              <a:rPr lang="de-DE" altLang="zh-CN" sz="900" dirty="0" err="1">
                <a:latin typeface="Arial" pitchFamily="34" charset="0"/>
                <a:ea typeface="宋体" pitchFamily="2" charset="-122"/>
              </a:rPr>
              <a:t>if</a:t>
            </a:r>
            <a:r>
              <a:rPr lang="de-DE" altLang="zh-CN" sz="900" dirty="0">
                <a:latin typeface="Arial" pitchFamily="34" charset="0"/>
                <a:ea typeface="宋体" pitchFamily="2" charset="-122"/>
              </a:rPr>
              <a:t> x&gt;=1                 </a:t>
            </a:r>
          </a:p>
          <a:p>
            <a:pPr>
              <a:defRPr/>
            </a:pPr>
            <a:r>
              <a:rPr lang="de-DE" altLang="zh-CN" sz="900" dirty="0">
                <a:latin typeface="Arial" pitchFamily="34" charset="0"/>
                <a:ea typeface="宋体" pitchFamily="2" charset="-122"/>
              </a:rPr>
              <a:t>    </a:t>
            </a:r>
            <a:r>
              <a:rPr lang="de-DE" altLang="zh-CN" sz="900" dirty="0" err="1">
                <a:latin typeface="Arial" pitchFamily="34" charset="0"/>
                <a:ea typeface="宋体" pitchFamily="2" charset="-122"/>
              </a:rPr>
              <a:t>for</a:t>
            </a:r>
            <a:r>
              <a:rPr lang="de-DE" altLang="zh-CN" sz="900" dirty="0">
                <a:latin typeface="Arial" pitchFamily="34" charset="0"/>
                <a:ea typeface="宋体" pitchFamily="2" charset="-122"/>
              </a:rPr>
              <a:t> </a:t>
            </a:r>
            <a:r>
              <a:rPr lang="de-DE" altLang="zh-CN" sz="900" dirty="0" err="1">
                <a:latin typeface="Arial" pitchFamily="34" charset="0"/>
                <a:ea typeface="宋体" pitchFamily="2" charset="-122"/>
              </a:rPr>
              <a:t>j</a:t>
            </a:r>
            <a:r>
              <a:rPr lang="de-DE" altLang="zh-CN" sz="900" dirty="0">
                <a:latin typeface="Arial" pitchFamily="34" charset="0"/>
                <a:ea typeface="宋体" pitchFamily="2" charset="-122"/>
              </a:rPr>
              <a:t>=1:m           %</a:t>
            </a:r>
            <a:r>
              <a:rPr lang="zh-CN" altLang="de-DE" sz="900" dirty="0">
                <a:latin typeface="Arial" pitchFamily="34" charset="0"/>
                <a:ea typeface="宋体" pitchFamily="2" charset="-122"/>
              </a:rPr>
              <a:t>放大程序</a:t>
            </a:r>
          </a:p>
          <a:p>
            <a:pPr>
              <a:defRPr/>
            </a:pPr>
            <a:r>
              <a:rPr lang="ro-RO" altLang="zh-CN" sz="900" dirty="0">
                <a:latin typeface="Arial" pitchFamily="34" charset="0"/>
                <a:ea typeface="宋体" pitchFamily="2" charset="-122"/>
              </a:rPr>
              <a:t>        for k=1:n</a:t>
            </a:r>
          </a:p>
          <a:p>
            <a:pPr>
              <a:defRPr/>
            </a:pPr>
            <a:r>
              <a:rPr lang="ro-RO" altLang="zh-CN" sz="900" dirty="0">
                <a:latin typeface="Arial" pitchFamily="34" charset="0"/>
                <a:ea typeface="宋体" pitchFamily="2" charset="-122"/>
              </a:rPr>
              <a:t>            for l=1:x</a:t>
            </a:r>
          </a:p>
          <a:p>
            <a:pPr>
              <a:defRPr/>
            </a:pPr>
            <a:r>
              <a:rPr lang="de-DE" altLang="zh-CN" sz="900" dirty="0">
                <a:latin typeface="Arial" pitchFamily="34" charset="0"/>
                <a:ea typeface="宋体" pitchFamily="2" charset="-122"/>
              </a:rPr>
              <a:t>                I0(</a:t>
            </a:r>
            <a:r>
              <a:rPr lang="de-DE" altLang="zh-CN" sz="900" dirty="0" err="1">
                <a:latin typeface="Arial" pitchFamily="34" charset="0"/>
                <a:ea typeface="宋体" pitchFamily="2" charset="-122"/>
              </a:rPr>
              <a:t>j</a:t>
            </a:r>
            <a:r>
              <a:rPr lang="de-DE" altLang="zh-CN" sz="900" dirty="0">
                <a:latin typeface="Arial" pitchFamily="34" charset="0"/>
                <a:ea typeface="宋体" pitchFamily="2" charset="-122"/>
              </a:rPr>
              <a:t>*</a:t>
            </a:r>
            <a:r>
              <a:rPr lang="de-DE" altLang="zh-CN" sz="900" dirty="0" err="1">
                <a:latin typeface="Arial" pitchFamily="34" charset="0"/>
                <a:ea typeface="宋体" pitchFamily="2" charset="-122"/>
              </a:rPr>
              <a:t>x+l,k</a:t>
            </a:r>
            <a:r>
              <a:rPr lang="de-DE" altLang="zh-CN" sz="900" dirty="0">
                <a:latin typeface="Arial" pitchFamily="34" charset="0"/>
                <a:ea typeface="宋体" pitchFamily="2" charset="-122"/>
              </a:rPr>
              <a:t>*</a:t>
            </a:r>
            <a:r>
              <a:rPr lang="de-DE" altLang="zh-CN" sz="900" dirty="0" err="1">
                <a:latin typeface="Arial" pitchFamily="34" charset="0"/>
                <a:ea typeface="宋体" pitchFamily="2" charset="-122"/>
              </a:rPr>
              <a:t>x+l</a:t>
            </a:r>
            <a:r>
              <a:rPr lang="de-DE" altLang="zh-CN" sz="900" dirty="0">
                <a:latin typeface="Arial" pitchFamily="34" charset="0"/>
                <a:ea typeface="宋体" pitchFamily="2" charset="-122"/>
              </a:rPr>
              <a:t>)=I(</a:t>
            </a:r>
            <a:r>
              <a:rPr lang="de-DE" altLang="zh-CN" sz="900" dirty="0" err="1">
                <a:latin typeface="Arial" pitchFamily="34" charset="0"/>
                <a:ea typeface="宋体" pitchFamily="2" charset="-122"/>
              </a:rPr>
              <a:t>j,k</a:t>
            </a:r>
            <a:r>
              <a:rPr lang="de-DE" altLang="zh-CN" sz="900" dirty="0">
                <a:latin typeface="Arial" pitchFamily="34" charset="0"/>
                <a:ea typeface="宋体" pitchFamily="2" charset="-122"/>
              </a:rPr>
              <a:t>);</a:t>
            </a:r>
          </a:p>
          <a:p>
            <a:pPr>
              <a:defRPr/>
            </a:pPr>
            <a:r>
              <a:rPr lang="de-DE" altLang="zh-CN" sz="900" dirty="0">
                <a:latin typeface="Arial" pitchFamily="34" charset="0"/>
                <a:ea typeface="宋体" pitchFamily="2" charset="-122"/>
              </a:rPr>
              <a:t>            end</a:t>
            </a:r>
          </a:p>
          <a:p>
            <a:pPr>
              <a:defRPr/>
            </a:pPr>
            <a:r>
              <a:rPr lang="de-DE" altLang="zh-CN" sz="900" dirty="0">
                <a:latin typeface="Arial" pitchFamily="34" charset="0"/>
                <a:ea typeface="宋体" pitchFamily="2" charset="-122"/>
              </a:rPr>
              <a:t>        end</a:t>
            </a:r>
          </a:p>
          <a:p>
            <a:pPr>
              <a:defRPr/>
            </a:pPr>
            <a:r>
              <a:rPr lang="de-DE" altLang="zh-CN" sz="900" dirty="0">
                <a:latin typeface="Arial" pitchFamily="34" charset="0"/>
                <a:ea typeface="宋体" pitchFamily="2" charset="-122"/>
              </a:rPr>
              <a:t>    end   </a:t>
            </a:r>
          </a:p>
          <a:p>
            <a:pPr>
              <a:defRPr/>
            </a:pPr>
            <a:r>
              <a:rPr lang="de-DE" altLang="zh-CN" sz="900" dirty="0" err="1">
                <a:latin typeface="Arial" pitchFamily="34" charset="0"/>
                <a:ea typeface="宋体" pitchFamily="2" charset="-122"/>
              </a:rPr>
              <a:t>else</a:t>
            </a:r>
            <a:endParaRPr lang="de-DE" altLang="zh-CN" sz="900" dirty="0">
              <a:latin typeface="Arial" pitchFamily="34" charset="0"/>
              <a:ea typeface="宋体" pitchFamily="2" charset="-122"/>
            </a:endParaRPr>
          </a:p>
          <a:p>
            <a:pPr>
              <a:defRPr/>
            </a:pPr>
            <a:r>
              <a:rPr lang="de-DE" altLang="zh-CN" sz="900" dirty="0">
                <a:latin typeface="Arial" pitchFamily="34" charset="0"/>
                <a:ea typeface="宋体" pitchFamily="2" charset="-122"/>
              </a:rPr>
              <a:t>    </a:t>
            </a:r>
            <a:r>
              <a:rPr lang="de-DE" altLang="zh-CN" sz="900" dirty="0" err="1">
                <a:latin typeface="Arial" pitchFamily="34" charset="0"/>
                <a:ea typeface="宋体" pitchFamily="2" charset="-122"/>
              </a:rPr>
              <a:t>for</a:t>
            </a:r>
            <a:r>
              <a:rPr lang="de-DE" altLang="zh-CN" sz="900" dirty="0">
                <a:latin typeface="Arial" pitchFamily="34" charset="0"/>
                <a:ea typeface="宋体" pitchFamily="2" charset="-122"/>
              </a:rPr>
              <a:t> </a:t>
            </a:r>
            <a:r>
              <a:rPr lang="de-DE" altLang="zh-CN" sz="900" dirty="0" err="1">
                <a:latin typeface="Arial" pitchFamily="34" charset="0"/>
                <a:ea typeface="宋体" pitchFamily="2" charset="-122"/>
              </a:rPr>
              <a:t>j</a:t>
            </a:r>
            <a:r>
              <a:rPr lang="de-DE" altLang="zh-CN" sz="900" dirty="0">
                <a:latin typeface="Arial" pitchFamily="34" charset="0"/>
                <a:ea typeface="宋体" pitchFamily="2" charset="-122"/>
              </a:rPr>
              <a:t>=1:m           %</a:t>
            </a:r>
            <a:r>
              <a:rPr lang="zh-CN" altLang="de-DE" sz="900" dirty="0">
                <a:latin typeface="Arial" pitchFamily="34" charset="0"/>
                <a:ea typeface="宋体" pitchFamily="2" charset="-122"/>
              </a:rPr>
              <a:t>缩小程序</a:t>
            </a:r>
          </a:p>
          <a:p>
            <a:pPr>
              <a:defRPr/>
            </a:pPr>
            <a:r>
              <a:rPr lang="ro-RO" altLang="zh-CN" sz="900" dirty="0">
                <a:latin typeface="Arial" pitchFamily="34" charset="0"/>
                <a:ea typeface="宋体" pitchFamily="2" charset="-122"/>
              </a:rPr>
              <a:t>        for k=1:n</a:t>
            </a:r>
          </a:p>
          <a:p>
            <a:pPr>
              <a:defRPr/>
            </a:pPr>
            <a:r>
              <a:rPr lang="de-DE" altLang="zh-CN" sz="900" dirty="0">
                <a:latin typeface="Arial" pitchFamily="34" charset="0"/>
                <a:ea typeface="宋体" pitchFamily="2" charset="-122"/>
              </a:rPr>
              <a:t>            I0(</a:t>
            </a:r>
            <a:r>
              <a:rPr lang="de-DE" altLang="zh-CN" sz="900" dirty="0" err="1">
                <a:latin typeface="Arial" pitchFamily="34" charset="0"/>
                <a:ea typeface="宋体" pitchFamily="2" charset="-122"/>
              </a:rPr>
              <a:t>j,k</a:t>
            </a:r>
            <a:r>
              <a:rPr lang="de-DE" altLang="zh-CN" sz="900" dirty="0">
                <a:latin typeface="Arial" pitchFamily="34" charset="0"/>
                <a:ea typeface="宋体" pitchFamily="2" charset="-122"/>
              </a:rPr>
              <a:t>)=I(</a:t>
            </a:r>
            <a:r>
              <a:rPr lang="de-DE" altLang="zh-CN" sz="900" dirty="0" err="1">
                <a:latin typeface="Arial" pitchFamily="34" charset="0"/>
                <a:ea typeface="宋体" pitchFamily="2" charset="-122"/>
              </a:rPr>
              <a:t>j</a:t>
            </a:r>
            <a:r>
              <a:rPr lang="de-DE" altLang="zh-CN" sz="900" dirty="0">
                <a:latin typeface="Arial" pitchFamily="34" charset="0"/>
                <a:ea typeface="宋体" pitchFamily="2" charset="-122"/>
              </a:rPr>
              <a:t>*</a:t>
            </a:r>
            <a:r>
              <a:rPr lang="de-DE" altLang="zh-CN" sz="900" dirty="0" err="1">
                <a:latin typeface="Arial" pitchFamily="34" charset="0"/>
                <a:ea typeface="宋体" pitchFamily="2" charset="-122"/>
              </a:rPr>
              <a:t>y,k</a:t>
            </a:r>
            <a:r>
              <a:rPr lang="de-DE" altLang="zh-CN" sz="900" dirty="0">
                <a:latin typeface="Arial" pitchFamily="34" charset="0"/>
                <a:ea typeface="宋体" pitchFamily="2" charset="-122"/>
              </a:rPr>
              <a:t>*</a:t>
            </a:r>
            <a:r>
              <a:rPr lang="de-DE" altLang="zh-CN" sz="900" dirty="0" err="1">
                <a:latin typeface="Arial" pitchFamily="34" charset="0"/>
                <a:ea typeface="宋体" pitchFamily="2" charset="-122"/>
              </a:rPr>
              <a:t>y</a:t>
            </a:r>
            <a:r>
              <a:rPr lang="de-DE" altLang="zh-CN" sz="900" dirty="0">
                <a:latin typeface="Arial" pitchFamily="34" charset="0"/>
                <a:ea typeface="宋体" pitchFamily="2" charset="-122"/>
              </a:rPr>
              <a:t>);</a:t>
            </a:r>
          </a:p>
          <a:p>
            <a:pPr>
              <a:defRPr/>
            </a:pPr>
            <a:r>
              <a:rPr lang="de-DE" altLang="zh-CN" sz="900" dirty="0">
                <a:latin typeface="Arial" pitchFamily="34" charset="0"/>
                <a:ea typeface="宋体" pitchFamily="2" charset="-122"/>
              </a:rPr>
              <a:t>        end</a:t>
            </a:r>
          </a:p>
          <a:p>
            <a:pPr>
              <a:defRPr/>
            </a:pPr>
            <a:r>
              <a:rPr lang="de-DE" altLang="zh-CN" sz="900" dirty="0">
                <a:latin typeface="Arial" pitchFamily="34" charset="0"/>
                <a:ea typeface="宋体" pitchFamily="2" charset="-122"/>
              </a:rPr>
              <a:t>    end       </a:t>
            </a:r>
            <a:r>
              <a:rPr lang="de-DE" altLang="zh-CN" sz="900" dirty="0">
                <a:latin typeface="Arial" pitchFamily="34" charset="0"/>
                <a:ea typeface="宋体" pitchFamily="2" charset="-122"/>
              </a:rPr>
              <a:t>   </a:t>
            </a:r>
            <a:endParaRPr lang="de-DE" altLang="zh-CN" sz="900" dirty="0">
              <a:latin typeface="Arial" pitchFamily="34" charset="0"/>
              <a:ea typeface="宋体" pitchFamily="2" charset="-122"/>
            </a:endParaRPr>
          </a:p>
          <a:p>
            <a:pPr>
              <a:defRPr/>
            </a:pPr>
            <a:r>
              <a:rPr lang="de-DE" altLang="zh-CN" sz="900" dirty="0">
                <a:latin typeface="Arial" pitchFamily="34" charset="0"/>
                <a:ea typeface="宋体" pitchFamily="2" charset="-122"/>
              </a:rPr>
              <a:t>end   </a:t>
            </a:r>
            <a:endParaRPr lang="de-DE" altLang="zh-CN" sz="900" dirty="0">
              <a:latin typeface="Arial" pitchFamily="34" charset="0"/>
              <a:ea typeface="宋体" pitchFamily="2" charset="-122"/>
            </a:endParaRPr>
          </a:p>
          <a:p>
            <a:pPr>
              <a:defRPr/>
            </a:pPr>
            <a:r>
              <a:rPr lang="de-DE" altLang="zh-CN" sz="900" dirty="0" err="1">
                <a:latin typeface="Arial" pitchFamily="34" charset="0"/>
                <a:ea typeface="宋体" pitchFamily="2" charset="-122"/>
              </a:rPr>
              <a:t>figure</a:t>
            </a:r>
            <a:r>
              <a:rPr lang="de-DE" altLang="zh-CN" sz="900" dirty="0">
                <a:latin typeface="Arial" pitchFamily="34" charset="0"/>
                <a:ea typeface="宋体" pitchFamily="2" charset="-122"/>
              </a:rPr>
              <a:t>(1);</a:t>
            </a:r>
            <a:r>
              <a:rPr lang="de-DE" altLang="zh-CN" sz="900" dirty="0" err="1">
                <a:latin typeface="Arial" pitchFamily="34" charset="0"/>
                <a:ea typeface="宋体" pitchFamily="2" charset="-122"/>
              </a:rPr>
              <a:t>imshow</a:t>
            </a:r>
            <a:r>
              <a:rPr lang="de-DE" altLang="zh-CN" sz="900" dirty="0">
                <a:latin typeface="Arial" pitchFamily="34" charset="0"/>
                <a:ea typeface="宋体" pitchFamily="2" charset="-122"/>
              </a:rPr>
              <a:t>(I,[]);</a:t>
            </a:r>
          </a:p>
          <a:p>
            <a:pPr>
              <a:defRPr/>
            </a:pPr>
            <a:r>
              <a:rPr lang="de-DE" altLang="zh-CN" sz="900" dirty="0" err="1">
                <a:latin typeface="Arial" pitchFamily="34" charset="0"/>
                <a:ea typeface="宋体" pitchFamily="2" charset="-122"/>
              </a:rPr>
              <a:t>figure</a:t>
            </a:r>
            <a:r>
              <a:rPr lang="de-DE" altLang="zh-CN" sz="900" dirty="0">
                <a:latin typeface="Arial" pitchFamily="34" charset="0"/>
                <a:ea typeface="宋体" pitchFamily="2" charset="-122"/>
              </a:rPr>
              <a:t>(2);</a:t>
            </a:r>
            <a:r>
              <a:rPr lang="de-DE" altLang="zh-CN" sz="900" dirty="0" err="1">
                <a:latin typeface="Arial" pitchFamily="34" charset="0"/>
                <a:ea typeface="宋体" pitchFamily="2" charset="-122"/>
              </a:rPr>
              <a:t>imshow</a:t>
            </a:r>
            <a:r>
              <a:rPr lang="de-DE" altLang="zh-CN" sz="900" dirty="0">
                <a:latin typeface="Arial" pitchFamily="34" charset="0"/>
                <a:ea typeface="宋体" pitchFamily="2" charset="-122"/>
              </a:rPr>
              <a:t>(I0,[]);</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smtClean="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2.1</a:t>
            </a:r>
            <a:r>
              <a:rPr b="1" spc="50" smtClean="0">
                <a:ln w="11430"/>
                <a:solidFill>
                  <a:srgbClr val="FF0000"/>
                </a:solidFill>
                <a:effectLst>
                  <a:outerShdw blurRad="76200" dist="50800" dir="5400000" algn="tl" rotWithShape="0">
                    <a:srgbClr val="000000">
                      <a:alpha val="65000"/>
                    </a:srgbClr>
                  </a:outerShdw>
                </a:effectLst>
              </a:rPr>
              <a:t>关于实验</a:t>
            </a:r>
            <a:r>
              <a:rPr b="1" spc="50">
                <a:ln w="11430"/>
                <a:solidFill>
                  <a:srgbClr val="FF0000"/>
                </a:solidFill>
                <a:effectLst>
                  <a:outerShdw blurRad="76200" dist="50800" dir="5400000" algn="tl" rotWithShape="0">
                    <a:srgbClr val="000000">
                      <a:alpha val="65000"/>
                    </a:srgbClr>
                  </a:outerShdw>
                </a:effectLst>
              </a:rPr>
              <a:t>内容</a:t>
            </a:r>
            <a:r>
              <a:rPr lang="en-US" altLang="zh-CN" b="1" spc="50">
                <a:ln w="11430"/>
                <a:solidFill>
                  <a:srgbClr val="FF0000"/>
                </a:solidFill>
                <a:effectLst>
                  <a:outerShdw blurRad="76200" dist="50800" dir="5400000" algn="tl" rotWithShape="0">
                    <a:srgbClr val="000000">
                      <a:alpha val="65000"/>
                    </a:srgbClr>
                  </a:outerShdw>
                </a:effectLst>
              </a:rPr>
              <a:t>1</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69634"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A03D282-00E3-4262-A5C8-DFC6A0B6750A}" type="datetime1">
              <a:rPr lang="zh-CN" altLang="en-US"/>
              <a:pPr fontAlgn="base">
                <a:spcBef>
                  <a:spcPct val="0"/>
                </a:spcBef>
                <a:spcAft>
                  <a:spcPct val="0"/>
                </a:spcAft>
              </a:pPr>
              <a:t>2018-2-1</a:t>
            </a:fld>
            <a:endParaRPr lang="en-US" altLang="zh-CN"/>
          </a:p>
        </p:txBody>
      </p:sp>
      <p:sp>
        <p:nvSpPr>
          <p:cNvPr id="69635"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2</a:t>
            </a:r>
            <a:r>
              <a:t>讲</a:t>
            </a:r>
          </a:p>
        </p:txBody>
      </p:sp>
      <p:sp>
        <p:nvSpPr>
          <p:cNvPr id="69636"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E3A3E65-0E59-4B60-B603-67321A7E63EC}" type="slidenum">
              <a:rPr/>
              <a:pPr fontAlgn="base">
                <a:spcBef>
                  <a:spcPct val="0"/>
                </a:spcBef>
                <a:spcAft>
                  <a:spcPct val="0"/>
                </a:spcAft>
              </a:pPr>
              <a:t>39</a:t>
            </a:fld>
            <a:endParaRPr lang="en-US" altLang="zh-CN"/>
          </a:p>
        </p:txBody>
      </p:sp>
      <p:pic>
        <p:nvPicPr>
          <p:cNvPr id="69637" name="内容占位符 10"/>
          <p:cNvPicPr>
            <a:picLocks noGrp="1" noChangeAspect="1"/>
          </p:cNvPicPr>
          <p:nvPr>
            <p:ph idx="1"/>
          </p:nvPr>
        </p:nvPicPr>
        <p:blipFill>
          <a:blip r:embed="rId2"/>
          <a:srcRect l="-41" r="198"/>
          <a:stretch>
            <a:fillRect/>
          </a:stretch>
        </p:blipFill>
        <p:spPr>
          <a:xfrm>
            <a:off x="2843213" y="1268413"/>
            <a:ext cx="6121400" cy="4968875"/>
          </a:xfrm>
        </p:spPr>
      </p:pic>
      <p:sp>
        <p:nvSpPr>
          <p:cNvPr id="12" name="圆角矩形标注 11"/>
          <p:cNvSpPr/>
          <p:nvPr/>
        </p:nvSpPr>
        <p:spPr>
          <a:xfrm>
            <a:off x="107950" y="3141663"/>
            <a:ext cx="2519363" cy="1008062"/>
          </a:xfrm>
          <a:prstGeom prst="wedgeRoundRectCallout">
            <a:avLst>
              <a:gd name="adj1" fmla="val 58869"/>
              <a:gd name="adj2" fmla="val 10936"/>
              <a:gd name="adj3" fmla="val 16667"/>
            </a:avLst>
          </a:prstGeom>
          <a:solidFill>
            <a:srgbClr val="0000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sz="1400" dirty="0"/>
              <a:t>原图，缩小</a:t>
            </a:r>
            <a:r>
              <a:rPr kumimoji="1" lang="en-US" altLang="zh-CN" sz="1400" dirty="0"/>
              <a:t>4</a:t>
            </a:r>
            <a:r>
              <a:rPr kumimoji="1" lang="zh-CN" altLang="en-US" sz="1400" dirty="0"/>
              <a:t>倍，放大</a:t>
            </a:r>
            <a:r>
              <a:rPr kumimoji="1" lang="en-US" altLang="zh-CN" sz="1400" dirty="0"/>
              <a:t>4</a:t>
            </a:r>
            <a:r>
              <a:rPr kumimoji="1" lang="zh-CN" altLang="en-US" sz="1400" dirty="0"/>
              <a:t>倍</a:t>
            </a:r>
            <a:endParaRPr kumimoji="1" lang="en-US" altLang="zh-CN" sz="1400" dirty="0"/>
          </a:p>
          <a:p>
            <a:pPr algn="ctr">
              <a:defRPr/>
            </a:pPr>
            <a:endParaRPr kumimoji="1" lang="en-US" altLang="zh-CN" sz="1400" dirty="0"/>
          </a:p>
          <a:p>
            <a:pPr algn="ctr">
              <a:defRPr/>
            </a:pPr>
            <a:r>
              <a:rPr kumimoji="1" lang="zh-CN" altLang="en-US" sz="1400" dirty="0"/>
              <a:t>模糊图</a:t>
            </a:r>
            <a:r>
              <a:rPr kumimoji="1" lang="zh-CN" altLang="en-US" sz="1400" dirty="0"/>
              <a:t>，缩小</a:t>
            </a:r>
            <a:r>
              <a:rPr kumimoji="1" lang="en-US" altLang="zh-CN" sz="1400" dirty="0"/>
              <a:t>4</a:t>
            </a:r>
            <a:r>
              <a:rPr kumimoji="1" lang="zh-CN" altLang="en-US" sz="1400" dirty="0"/>
              <a:t>倍，放大</a:t>
            </a:r>
            <a:r>
              <a:rPr kumimoji="1" lang="en-US" altLang="zh-CN" sz="1400" dirty="0"/>
              <a:t>4</a:t>
            </a:r>
            <a:r>
              <a:rPr kumimoji="1" lang="zh-CN" altLang="en-US" sz="1400" dirty="0"/>
              <a:t>倍</a:t>
            </a:r>
            <a:endParaRPr kumimoji="1" lang="en-US" altLang="zh-CN" sz="1400" dirty="0"/>
          </a:p>
        </p:txBody>
      </p:sp>
      <p:sp>
        <p:nvSpPr>
          <p:cNvPr id="13" name="圆角矩形标注 12"/>
          <p:cNvSpPr/>
          <p:nvPr/>
        </p:nvSpPr>
        <p:spPr>
          <a:xfrm>
            <a:off x="323850" y="1773238"/>
            <a:ext cx="2160588" cy="503237"/>
          </a:xfrm>
          <a:prstGeom prst="wedgeRoundRectCallout">
            <a:avLst>
              <a:gd name="adj1" fmla="val 65375"/>
              <a:gd name="adj2" fmla="val -60587"/>
              <a:gd name="adj3" fmla="val 16667"/>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b="1" dirty="0">
                <a:solidFill>
                  <a:srgbClr val="FF0000"/>
                </a:solidFill>
              </a:rPr>
              <a:t>欠采样的处理示例</a:t>
            </a:r>
            <a:endParaRPr kumimoji="1" lang="zh-CN" altLang="en-US" b="1" dirty="0">
              <a:solidFill>
                <a:srgbClr val="FF000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a:ln w="11430"/>
                <a:solidFill>
                  <a:srgbClr val="FF0000"/>
                </a:solidFill>
                <a:effectLst>
                  <a:outerShdw blurRad="76200" dist="50800" dir="5400000" algn="tl" rotWithShape="0">
                    <a:srgbClr val="000000">
                      <a:alpha val="65000"/>
                    </a:srgbClr>
                  </a:outerShdw>
                </a:effectLst>
              </a:rPr>
              <a:t>1.1matlab</a:t>
            </a:r>
            <a:r>
              <a:rPr b="1" spc="50">
                <a:ln w="11430"/>
                <a:solidFill>
                  <a:srgbClr val="FF0000"/>
                </a:solidFill>
                <a:effectLst>
                  <a:outerShdw blurRad="76200" dist="50800" dir="5400000" algn="tl" rotWithShape="0">
                    <a:srgbClr val="000000">
                      <a:alpha val="65000"/>
                    </a:srgbClr>
                  </a:outerShdw>
                </a:effectLst>
              </a:rPr>
              <a:t>概况</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30723" name="内容占位符 2"/>
          <p:cNvSpPr>
            <a:spLocks noGrp="1"/>
          </p:cNvSpPr>
          <p:nvPr>
            <p:ph idx="1"/>
          </p:nvPr>
        </p:nvSpPr>
        <p:spPr>
          <a:xfrm>
            <a:off x="457200" y="1341438"/>
            <a:ext cx="8229600" cy="5256212"/>
          </a:xfrm>
        </p:spPr>
        <p:txBody>
          <a:bodyPr/>
          <a:lstStyle/>
          <a:p>
            <a:pPr indent="266700">
              <a:lnSpc>
                <a:spcPct val="150000"/>
              </a:lnSpc>
            </a:pPr>
            <a:r>
              <a:rPr lang="en-US" altLang="zh-CN" sz="2000" smtClean="0">
                <a:solidFill>
                  <a:srgbClr val="000000"/>
                </a:solidFill>
                <a:latin typeface="微软雅黑" pitchFamily="34" charset="-122"/>
              </a:rPr>
              <a:t>MATLAB</a:t>
            </a:r>
            <a:r>
              <a:rPr lang="zh-CN" altLang="en-US" sz="2000" smtClean="0">
                <a:solidFill>
                  <a:srgbClr val="000000"/>
                </a:solidFill>
                <a:latin typeface="微软雅黑" pitchFamily="34" charset="-122"/>
              </a:rPr>
              <a:t>软件最突出的特点就是简洁的、开放式、便捷等。与其他的计算机高级语言相比，</a:t>
            </a:r>
            <a:r>
              <a:rPr lang="en-US" altLang="zh-CN" sz="2000" smtClean="0">
                <a:solidFill>
                  <a:srgbClr val="000000"/>
                </a:solidFill>
                <a:latin typeface="微软雅黑" pitchFamily="34" charset="-122"/>
              </a:rPr>
              <a:t>MATLAB</a:t>
            </a:r>
            <a:r>
              <a:rPr lang="zh-CN" altLang="en-US" sz="2000" smtClean="0">
                <a:solidFill>
                  <a:srgbClr val="000000"/>
                </a:solidFill>
                <a:latin typeface="微软雅黑" pitchFamily="34" charset="-122"/>
              </a:rPr>
              <a:t>具有以下几方面的优势。</a:t>
            </a:r>
            <a:endParaRPr lang="en-US" altLang="zh-CN" sz="2000" smtClean="0">
              <a:solidFill>
                <a:srgbClr val="000000"/>
              </a:solidFill>
              <a:latin typeface="微软雅黑" pitchFamily="34" charset="-122"/>
            </a:endParaRPr>
          </a:p>
          <a:p>
            <a:pPr marL="1085850" lvl="1" indent="-342900">
              <a:lnSpc>
                <a:spcPct val="150000"/>
              </a:lnSpc>
              <a:buFont typeface="Calibri" pitchFamily="34" charset="0"/>
              <a:buAutoNum type="arabicPeriod"/>
            </a:pPr>
            <a:r>
              <a:rPr lang="en-US" altLang="zh-CN" sz="2000" smtClean="0">
                <a:solidFill>
                  <a:srgbClr val="000000"/>
                </a:solidFill>
                <a:latin typeface="微软雅黑" pitchFamily="34" charset="-122"/>
              </a:rPr>
              <a:t>MATLAB</a:t>
            </a:r>
            <a:r>
              <a:rPr lang="zh-CN" altLang="en-US" sz="2000" smtClean="0">
                <a:solidFill>
                  <a:srgbClr val="000000"/>
                </a:solidFill>
                <a:latin typeface="微软雅黑" pitchFamily="34" charset="-122"/>
              </a:rPr>
              <a:t>具有高效的数值计算及符号计算功能，能使用户从繁杂的数学运算分析中解脱出来；</a:t>
            </a:r>
            <a:endParaRPr lang="en-US" altLang="zh-CN" sz="2000" smtClean="0">
              <a:solidFill>
                <a:srgbClr val="000000"/>
              </a:solidFill>
              <a:latin typeface="微软雅黑" pitchFamily="34" charset="-122"/>
            </a:endParaRPr>
          </a:p>
          <a:p>
            <a:pPr marL="1085850" lvl="1" indent="-342900">
              <a:lnSpc>
                <a:spcPct val="150000"/>
              </a:lnSpc>
              <a:buFont typeface="Calibri" pitchFamily="34" charset="0"/>
              <a:buAutoNum type="arabicPeriod"/>
            </a:pPr>
            <a:r>
              <a:rPr lang="en-US" altLang="zh-CN" sz="2000" smtClean="0">
                <a:solidFill>
                  <a:srgbClr val="000000"/>
                </a:solidFill>
                <a:latin typeface="微软雅黑" pitchFamily="34" charset="-122"/>
              </a:rPr>
              <a:t>MATLAB</a:t>
            </a:r>
            <a:r>
              <a:rPr lang="zh-CN" altLang="en-US" sz="2000" smtClean="0">
                <a:solidFill>
                  <a:srgbClr val="000000"/>
                </a:solidFill>
                <a:latin typeface="微软雅黑" pitchFamily="34" charset="-122"/>
              </a:rPr>
              <a:t>具有完备的图形处理功能，实现计算结果和编程的可视化；</a:t>
            </a:r>
            <a:endParaRPr lang="en-US" altLang="zh-CN" sz="2000" smtClean="0">
              <a:solidFill>
                <a:srgbClr val="000000"/>
              </a:solidFill>
              <a:latin typeface="微软雅黑" pitchFamily="34" charset="-122"/>
            </a:endParaRPr>
          </a:p>
          <a:p>
            <a:pPr marL="1085850" lvl="1" indent="-342900">
              <a:lnSpc>
                <a:spcPct val="150000"/>
              </a:lnSpc>
              <a:buFont typeface="Calibri" pitchFamily="34" charset="0"/>
              <a:buAutoNum type="arabicPeriod"/>
            </a:pPr>
            <a:r>
              <a:rPr lang="en-US" altLang="zh-CN" sz="2000" smtClean="0">
                <a:solidFill>
                  <a:srgbClr val="000000"/>
                </a:solidFill>
                <a:latin typeface="微软雅黑" pitchFamily="34" charset="-122"/>
              </a:rPr>
              <a:t>MATLAB</a:t>
            </a:r>
            <a:r>
              <a:rPr lang="zh-CN" altLang="en-US" sz="2000" smtClean="0">
                <a:solidFill>
                  <a:srgbClr val="000000"/>
                </a:solidFill>
                <a:latin typeface="微软雅黑" pitchFamily="34" charset="-122"/>
              </a:rPr>
              <a:t>具有友好的用户界面及接近数学表达式的自然化语言，使学者易于学习和掌握；</a:t>
            </a:r>
            <a:endParaRPr lang="en-US" altLang="zh-CN" sz="2000" smtClean="0">
              <a:solidFill>
                <a:srgbClr val="000000"/>
              </a:solidFill>
              <a:latin typeface="微软雅黑" pitchFamily="34" charset="-122"/>
            </a:endParaRPr>
          </a:p>
          <a:p>
            <a:pPr marL="1085850" lvl="1" indent="-342900">
              <a:lnSpc>
                <a:spcPct val="150000"/>
              </a:lnSpc>
              <a:buFont typeface="Calibri" pitchFamily="34" charset="0"/>
              <a:buAutoNum type="arabicPeriod"/>
            </a:pPr>
            <a:r>
              <a:rPr lang="en-US" altLang="zh-CN" sz="2000" smtClean="0">
                <a:solidFill>
                  <a:srgbClr val="000000"/>
                </a:solidFill>
                <a:latin typeface="微软雅黑" pitchFamily="34" charset="-122"/>
              </a:rPr>
              <a:t>MATLAB</a:t>
            </a:r>
            <a:r>
              <a:rPr lang="zh-CN" altLang="en-US" sz="2000" smtClean="0">
                <a:solidFill>
                  <a:srgbClr val="000000"/>
                </a:solidFill>
                <a:latin typeface="微软雅黑" pitchFamily="34" charset="-122"/>
              </a:rPr>
              <a:t>具有功能丰富的应用工具箱（如信号处理工具箱、通信工具箱等），为用户提供了大量方便实用的处理工具。</a:t>
            </a:r>
          </a:p>
        </p:txBody>
      </p:sp>
      <p:sp>
        <p:nvSpPr>
          <p:cNvPr id="30724"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25D970C-7239-4D58-9472-E42C87BE6B05}" type="datetime1">
              <a:rPr lang="zh-CN" altLang="en-US"/>
              <a:pPr fontAlgn="base">
                <a:spcBef>
                  <a:spcPct val="0"/>
                </a:spcBef>
                <a:spcAft>
                  <a:spcPct val="0"/>
                </a:spcAft>
              </a:pPr>
              <a:t>2018-2-1</a:t>
            </a:fld>
            <a:endParaRPr lang="en-US" altLang="zh-CN"/>
          </a:p>
        </p:txBody>
      </p:sp>
      <p:sp>
        <p:nvSpPr>
          <p:cNvPr id="30725"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30726"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BAB273C-2019-4598-87C5-2EE39C327E66}" type="slidenum">
              <a:rPr/>
              <a:pPr fontAlgn="base">
                <a:spcBef>
                  <a:spcPct val="0"/>
                </a:spcBef>
                <a:spcAft>
                  <a:spcPct val="0"/>
                </a:spcAft>
              </a:pPr>
              <a:t>4</a:t>
            </a:fld>
            <a:endParaRPr lang="en-US" altLang="zh-CN"/>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smtClean="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2.2</a:t>
            </a:r>
            <a:r>
              <a:rPr b="1" spc="50" smtClean="0">
                <a:ln w="11430"/>
                <a:solidFill>
                  <a:srgbClr val="FF0000"/>
                </a:solidFill>
                <a:effectLst>
                  <a:outerShdw blurRad="76200" dist="50800" dir="5400000" algn="tl" rotWithShape="0">
                    <a:srgbClr val="000000">
                      <a:alpha val="65000"/>
                    </a:srgbClr>
                  </a:outerShdw>
                </a:effectLst>
              </a:rPr>
              <a:t>关于实验内容</a:t>
            </a:r>
            <a:r>
              <a:rPr lang="en-US" altLang="zh-CN" b="1" spc="50" smtClean="0">
                <a:ln w="11430"/>
                <a:solidFill>
                  <a:srgbClr val="FF0000"/>
                </a:solidFill>
                <a:effectLst>
                  <a:outerShdw blurRad="76200" dist="50800" dir="5400000" algn="tl" rotWithShape="0">
                    <a:srgbClr val="000000">
                      <a:alpha val="65000"/>
                    </a:srgbClr>
                  </a:outerShdw>
                </a:effectLst>
              </a:rPr>
              <a:t>2</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70658" name="内容占位符 2"/>
          <p:cNvSpPr>
            <a:spLocks noGrp="1"/>
          </p:cNvSpPr>
          <p:nvPr>
            <p:ph idx="1"/>
          </p:nvPr>
        </p:nvSpPr>
        <p:spPr>
          <a:xfrm>
            <a:off x="457200" y="1268413"/>
            <a:ext cx="4835525" cy="5329237"/>
          </a:xfrm>
        </p:spPr>
        <p:txBody>
          <a:bodyPr/>
          <a:lstStyle/>
          <a:p>
            <a:pPr>
              <a:lnSpc>
                <a:spcPct val="200000"/>
              </a:lnSpc>
            </a:pPr>
            <a:r>
              <a:rPr kumimoji="1" lang="zh-CN" altLang="en-US" sz="2800" smtClean="0"/>
              <a:t>编程实现图像量化等级变化</a:t>
            </a:r>
            <a:endParaRPr kumimoji="1" lang="en-US" altLang="zh-CN" sz="2800" smtClean="0"/>
          </a:p>
          <a:p>
            <a:pPr marL="800100" lvl="1">
              <a:lnSpc>
                <a:spcPct val="200000"/>
              </a:lnSpc>
            </a:pPr>
            <a:r>
              <a:rPr lang="zh-CN" altLang="en-US" sz="2400" smtClean="0"/>
              <a:t>编程实现降低灰度等级</a:t>
            </a:r>
            <a:endParaRPr lang="en-US" altLang="zh-CN" sz="2400" smtClean="0"/>
          </a:p>
          <a:p>
            <a:pPr marL="1200150" lvl="2">
              <a:lnSpc>
                <a:spcPct val="200000"/>
              </a:lnSpc>
            </a:pPr>
            <a:r>
              <a:rPr lang="zh-CN" altLang="en-US" sz="1800" smtClean="0"/>
              <a:t>灰度等级要求为：</a:t>
            </a:r>
            <a:r>
              <a:rPr lang="en-US" altLang="zh-CN" sz="1800" smtClean="0"/>
              <a:t>64</a:t>
            </a:r>
            <a:r>
              <a:rPr lang="zh-CN" altLang="en-US" sz="1800" smtClean="0"/>
              <a:t>、</a:t>
            </a:r>
            <a:r>
              <a:rPr lang="en-US" altLang="zh-CN" sz="1800" smtClean="0"/>
              <a:t>8</a:t>
            </a:r>
            <a:r>
              <a:rPr lang="zh-CN" altLang="en-US" sz="1800" smtClean="0"/>
              <a:t>、</a:t>
            </a:r>
            <a:r>
              <a:rPr lang="en-US" altLang="zh-CN" sz="1800" smtClean="0"/>
              <a:t>2</a:t>
            </a:r>
          </a:p>
          <a:p>
            <a:pPr marL="800100" lvl="1">
              <a:lnSpc>
                <a:spcPct val="200000"/>
              </a:lnSpc>
            </a:pPr>
            <a:r>
              <a:rPr lang="zh-CN" altLang="en-US" sz="2400" smtClean="0"/>
              <a:t>对灰度量化的深入理解</a:t>
            </a:r>
            <a:endParaRPr lang="en-US" altLang="zh-CN" sz="2400" smtClean="0"/>
          </a:p>
          <a:p>
            <a:pPr marL="1200150" lvl="2">
              <a:lnSpc>
                <a:spcPct val="200000"/>
              </a:lnSpc>
            </a:pPr>
            <a:r>
              <a:rPr lang="zh-CN" altLang="en-US" sz="1800" smtClean="0"/>
              <a:t>人眼对灰度细节的分辨率</a:t>
            </a:r>
            <a:endParaRPr lang="en-US" altLang="zh-CN" sz="1800" smtClean="0"/>
          </a:p>
          <a:p>
            <a:pPr marL="1200150" lvl="2">
              <a:lnSpc>
                <a:spcPct val="200000"/>
              </a:lnSpc>
            </a:pPr>
            <a:r>
              <a:rPr lang="zh-CN" altLang="en-US" sz="1800" smtClean="0"/>
              <a:t>利用灰度等级冗余隐藏信息</a:t>
            </a:r>
            <a:endParaRPr lang="en-US" altLang="zh-CN" sz="1800" smtClean="0"/>
          </a:p>
        </p:txBody>
      </p:sp>
      <p:sp>
        <p:nvSpPr>
          <p:cNvPr id="70659"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E8B556C-0399-4BA9-9DE0-CF485EB14E32}" type="datetime1">
              <a:rPr lang="zh-CN" altLang="en-US"/>
              <a:pPr fontAlgn="base">
                <a:spcBef>
                  <a:spcPct val="0"/>
                </a:spcBef>
                <a:spcAft>
                  <a:spcPct val="0"/>
                </a:spcAft>
              </a:pPr>
              <a:t>2018-2-1</a:t>
            </a:fld>
            <a:endParaRPr lang="en-US" altLang="zh-CN"/>
          </a:p>
        </p:txBody>
      </p:sp>
      <p:sp>
        <p:nvSpPr>
          <p:cNvPr id="70660"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2</a:t>
            </a:r>
            <a:r>
              <a:t>讲</a:t>
            </a:r>
          </a:p>
        </p:txBody>
      </p:sp>
      <p:sp>
        <p:nvSpPr>
          <p:cNvPr id="70661"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D03544E-7ABE-4283-887E-DF9E7B538B21}" type="slidenum">
              <a:rPr/>
              <a:pPr fontAlgn="base">
                <a:spcBef>
                  <a:spcPct val="0"/>
                </a:spcBef>
                <a:spcAft>
                  <a:spcPct val="0"/>
                </a:spcAft>
              </a:pPr>
              <a:t>40</a:t>
            </a:fld>
            <a:endParaRPr lang="en-US" altLang="zh-CN"/>
          </a:p>
        </p:txBody>
      </p:sp>
      <p:sp>
        <p:nvSpPr>
          <p:cNvPr id="7" name="内容占位符 2"/>
          <p:cNvSpPr txBox="1">
            <a:spLocks/>
          </p:cNvSpPr>
          <p:nvPr/>
        </p:nvSpPr>
        <p:spPr bwMode="auto">
          <a:xfrm>
            <a:off x="5292725" y="1125538"/>
            <a:ext cx="3382963" cy="5327650"/>
          </a:xfrm>
          <a:prstGeom prst="rect">
            <a:avLst/>
          </a:prstGeom>
          <a:noFill/>
          <a:ln w="9525">
            <a:noFill/>
            <a:miter lim="800000"/>
            <a:headEnd/>
            <a:tailEnd/>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a:defRPr/>
            </a:pPr>
            <a:endParaRPr kumimoji="1" lang="en-US" altLang="zh-CN" sz="2400" dirty="0" smtClean="0"/>
          </a:p>
          <a:p>
            <a:pPr marL="400050">
              <a:defRPr/>
            </a:pPr>
            <a:r>
              <a:rPr kumimoji="1" lang="zh-CN" altLang="en-US" sz="2400" dirty="0" smtClean="0"/>
              <a:t>参考程序</a:t>
            </a:r>
            <a:endParaRPr kumimoji="1" lang="en-US" altLang="zh-CN" sz="2400" dirty="0" smtClean="0"/>
          </a:p>
          <a:p>
            <a:pPr marL="400050">
              <a:defRPr/>
            </a:pPr>
            <a:endParaRPr kumimoji="1" lang="en-US" altLang="zh-CN" sz="2400" dirty="0" smtClean="0"/>
          </a:p>
          <a:p>
            <a:pPr marL="400050">
              <a:defRPr/>
            </a:pPr>
            <a:endParaRPr kumimoji="1" lang="en-US" altLang="zh-CN" sz="2400" dirty="0" smtClean="0"/>
          </a:p>
          <a:p>
            <a:pPr marL="400050">
              <a:defRPr/>
            </a:pPr>
            <a:endParaRPr kumimoji="1" lang="en-US" altLang="zh-CN" sz="2400" dirty="0"/>
          </a:p>
          <a:p>
            <a:pPr marL="57150" indent="0">
              <a:buFont typeface="Arial" pitchFamily="34" charset="0"/>
              <a:buNone/>
              <a:defRPr/>
            </a:pPr>
            <a:endParaRPr kumimoji="1" lang="en-US" altLang="zh-CN" sz="2400" dirty="0" smtClean="0"/>
          </a:p>
          <a:p>
            <a:pPr marL="57150" indent="0">
              <a:buFont typeface="Arial" pitchFamily="34" charset="0"/>
              <a:buNone/>
              <a:defRPr/>
            </a:pPr>
            <a:endParaRPr kumimoji="1" lang="en-US" altLang="zh-CN" sz="2400" dirty="0"/>
          </a:p>
          <a:p>
            <a:pPr marL="57150" indent="0">
              <a:buFont typeface="Arial" pitchFamily="34" charset="0"/>
              <a:buNone/>
              <a:defRPr/>
            </a:pPr>
            <a:endParaRPr kumimoji="1" lang="en-US" altLang="zh-CN" dirty="0" smtClean="0"/>
          </a:p>
          <a:p>
            <a:pPr marL="57150" indent="0">
              <a:buFont typeface="Arial" pitchFamily="34" charset="0"/>
              <a:buNone/>
              <a:defRPr/>
            </a:pPr>
            <a:endParaRPr kumimoji="1" lang="en-US" altLang="zh-CN" sz="2400" dirty="0" smtClean="0"/>
          </a:p>
          <a:p>
            <a:pPr marL="400050">
              <a:defRPr/>
            </a:pPr>
            <a:r>
              <a:rPr kumimoji="1" lang="en-US" altLang="zh-CN" sz="2400" dirty="0" err="1" smtClean="0"/>
              <a:t>Matlab</a:t>
            </a:r>
            <a:r>
              <a:rPr kumimoji="1" lang="zh-CN" altLang="en-US" sz="2400" dirty="0" smtClean="0"/>
              <a:t>命令</a:t>
            </a:r>
            <a:endParaRPr kumimoji="1" lang="en-US" altLang="zh-CN" sz="2400" dirty="0" smtClean="0"/>
          </a:p>
          <a:p>
            <a:pPr marL="800100" lvl="1">
              <a:defRPr/>
            </a:pPr>
            <a:r>
              <a:rPr kumimoji="1" lang="zh-CN" altLang="en-US" sz="2000" dirty="0" smtClean="0"/>
              <a:t>位平面命令</a:t>
            </a:r>
            <a:endParaRPr kumimoji="1" lang="en-US" altLang="zh-CN" sz="2000" dirty="0" smtClean="0"/>
          </a:p>
          <a:p>
            <a:pPr marL="800100" lvl="1">
              <a:defRPr/>
            </a:pPr>
            <a:r>
              <a:rPr kumimoji="1" lang="en-US" altLang="zh-CN" sz="2000" dirty="0" err="1" smtClean="0"/>
              <a:t>bitshift</a:t>
            </a:r>
            <a:r>
              <a:rPr kumimoji="1" lang="zh-CN" altLang="en-US" sz="2000" dirty="0" smtClean="0"/>
              <a:t>、</a:t>
            </a:r>
            <a:r>
              <a:rPr kumimoji="1" lang="en-US" altLang="zh-CN" sz="2000" dirty="0" err="1" smtClean="0"/>
              <a:t>bitand</a:t>
            </a:r>
            <a:endParaRPr kumimoji="1" lang="en-US" altLang="zh-CN" sz="2000" dirty="0" smtClean="0"/>
          </a:p>
        </p:txBody>
      </p:sp>
      <p:sp>
        <p:nvSpPr>
          <p:cNvPr id="70663" name="文本框 7"/>
          <p:cNvSpPr txBox="1">
            <a:spLocks noChangeArrowheads="1"/>
          </p:cNvSpPr>
          <p:nvPr/>
        </p:nvSpPr>
        <p:spPr bwMode="auto">
          <a:xfrm>
            <a:off x="5508625" y="2133600"/>
            <a:ext cx="2951163" cy="3108325"/>
          </a:xfrm>
          <a:prstGeom prst="rect">
            <a:avLst/>
          </a:prstGeom>
          <a:solidFill>
            <a:srgbClr val="DDD9C3"/>
          </a:solidFill>
          <a:ln w="9525">
            <a:noFill/>
            <a:miter lim="800000"/>
            <a:headEnd/>
            <a:tailEnd/>
          </a:ln>
        </p:spPr>
        <p:txBody>
          <a:bodyPr>
            <a:spAutoFit/>
          </a:bodyPr>
          <a:lstStyle/>
          <a:p>
            <a:r>
              <a:rPr lang="en-US" altLang="zh-CN" sz="1400"/>
              <a:t>% </a:t>
            </a:r>
            <a:r>
              <a:rPr lang="zh-CN" altLang="en-US" sz="1400"/>
              <a:t>减少灰度等级示例</a:t>
            </a:r>
          </a:p>
          <a:p>
            <a:r>
              <a:rPr lang="zh-CN" altLang="en-US" sz="1400"/>
              <a:t> </a:t>
            </a:r>
          </a:p>
          <a:p>
            <a:r>
              <a:rPr lang="en-US" altLang="zh-CN" sz="1400"/>
              <a:t>clear all</a:t>
            </a:r>
          </a:p>
          <a:p>
            <a:r>
              <a:rPr lang="en-US" altLang="zh-CN" sz="1400"/>
              <a:t> </a:t>
            </a:r>
          </a:p>
          <a:p>
            <a:r>
              <a:rPr lang="en-US" altLang="zh-CN" sz="1400"/>
              <a:t>I=imread('lena_gray_256.tif');</a:t>
            </a:r>
          </a:p>
          <a:p>
            <a:r>
              <a:rPr lang="en-US" altLang="zh-CN" sz="1400"/>
              <a:t> </a:t>
            </a:r>
          </a:p>
          <a:p>
            <a:r>
              <a:rPr lang="de-DE" altLang="zh-CN" sz="1400"/>
              <a:t>x=40;            %</a:t>
            </a:r>
            <a:r>
              <a:rPr lang="zh-CN" altLang="de-DE" sz="1400"/>
              <a:t>处理后的灰度等级</a:t>
            </a:r>
          </a:p>
          <a:p>
            <a:r>
              <a:rPr lang="en-US" altLang="zh-TW" sz="1400"/>
              <a:t>y=uint8(256/x);  %</a:t>
            </a:r>
            <a:r>
              <a:rPr lang="zh-TW" altLang="en-US" sz="1400"/>
              <a:t>处理前后灰度等级倍数</a:t>
            </a:r>
          </a:p>
          <a:p>
            <a:r>
              <a:rPr lang="zh-TW" altLang="en-US" sz="1400"/>
              <a:t> </a:t>
            </a:r>
          </a:p>
          <a:p>
            <a:r>
              <a:rPr lang="it-IT" altLang="zh-CN" sz="1400"/>
              <a:t>I0=uint8((I/y)-0.555);</a:t>
            </a:r>
          </a:p>
          <a:p>
            <a:r>
              <a:rPr lang="de-DE" altLang="zh-CN" sz="1400"/>
              <a:t>   </a:t>
            </a:r>
          </a:p>
          <a:p>
            <a:r>
              <a:rPr lang="de-DE" altLang="zh-CN" sz="1400"/>
              <a:t>figure(1);imshow(I,[]);</a:t>
            </a:r>
          </a:p>
          <a:p>
            <a:r>
              <a:rPr lang="de-DE" altLang="zh-CN" sz="1400"/>
              <a:t>figure(2);imshow(I0,[]);</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smtClean="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2.2</a:t>
            </a:r>
            <a:r>
              <a:rPr b="1" spc="50" smtClean="0">
                <a:ln w="11430"/>
                <a:solidFill>
                  <a:srgbClr val="FF0000"/>
                </a:solidFill>
                <a:effectLst>
                  <a:outerShdw blurRad="76200" dist="50800" dir="5400000" algn="tl" rotWithShape="0">
                    <a:srgbClr val="000000">
                      <a:alpha val="65000"/>
                    </a:srgbClr>
                  </a:outerShdw>
                </a:effectLst>
              </a:rPr>
              <a:t>关于实验内容</a:t>
            </a:r>
            <a:r>
              <a:rPr lang="en-US" altLang="zh-CN" b="1" spc="50" smtClean="0">
                <a:ln w="11430"/>
                <a:solidFill>
                  <a:srgbClr val="FF0000"/>
                </a:solidFill>
                <a:effectLst>
                  <a:outerShdw blurRad="76200" dist="50800" dir="5400000" algn="tl" rotWithShape="0">
                    <a:srgbClr val="000000">
                      <a:alpha val="65000"/>
                    </a:srgbClr>
                  </a:outerShdw>
                </a:effectLst>
              </a:rPr>
              <a:t>2</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71682" name="内容占位符 2"/>
          <p:cNvSpPr>
            <a:spLocks noGrp="1"/>
          </p:cNvSpPr>
          <p:nvPr>
            <p:ph idx="1"/>
          </p:nvPr>
        </p:nvSpPr>
        <p:spPr>
          <a:xfrm>
            <a:off x="457200" y="1196975"/>
            <a:ext cx="8147050" cy="576263"/>
          </a:xfrm>
        </p:spPr>
        <p:txBody>
          <a:bodyPr/>
          <a:lstStyle/>
          <a:p>
            <a:pPr marL="571500" indent="-457200">
              <a:lnSpc>
                <a:spcPct val="90000"/>
              </a:lnSpc>
            </a:pPr>
            <a:r>
              <a:rPr kumimoji="1" lang="zh-CN" altLang="en-US" smtClean="0"/>
              <a:t>利用量化级别的冗余嵌入隐藏信息</a:t>
            </a:r>
            <a:endParaRPr kumimoji="1" lang="en-US" altLang="zh-CN" sz="2400" smtClean="0"/>
          </a:p>
        </p:txBody>
      </p:sp>
      <p:pic>
        <p:nvPicPr>
          <p:cNvPr id="71683" name="图片 9"/>
          <p:cNvPicPr>
            <a:picLocks noChangeAspect="1"/>
          </p:cNvPicPr>
          <p:nvPr/>
        </p:nvPicPr>
        <p:blipFill>
          <a:blip r:embed="rId2"/>
          <a:srcRect/>
          <a:stretch>
            <a:fillRect/>
          </a:stretch>
        </p:blipFill>
        <p:spPr bwMode="auto">
          <a:xfrm>
            <a:off x="611188" y="1916113"/>
            <a:ext cx="4849812" cy="4264025"/>
          </a:xfrm>
          <a:prstGeom prst="rect">
            <a:avLst/>
          </a:prstGeom>
          <a:noFill/>
          <a:ln w="9525">
            <a:noFill/>
            <a:miter lim="800000"/>
            <a:headEnd/>
            <a:tailEnd/>
          </a:ln>
        </p:spPr>
      </p:pic>
      <p:sp>
        <p:nvSpPr>
          <p:cNvPr id="14" name="圆角矩形标注 13"/>
          <p:cNvSpPr/>
          <p:nvPr/>
        </p:nvSpPr>
        <p:spPr>
          <a:xfrm>
            <a:off x="5795963" y="1773238"/>
            <a:ext cx="2952750" cy="935037"/>
          </a:xfrm>
          <a:prstGeom prst="wedgeRoundRectCallout">
            <a:avLst>
              <a:gd name="adj1" fmla="val -60004"/>
              <a:gd name="adj2" fmla="val -22622"/>
              <a:gd name="adj3" fmla="val 16667"/>
            </a:avLst>
          </a:prstGeom>
          <a:solidFill>
            <a:schemeClr val="bg2"/>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b="1" dirty="0">
                <a:solidFill>
                  <a:srgbClr val="FF0000"/>
                </a:solidFill>
              </a:rPr>
              <a:t>原始图像   提取水印</a:t>
            </a:r>
            <a:r>
              <a:rPr kumimoji="1" lang="en-US" altLang="zh-CN" b="1" dirty="0">
                <a:solidFill>
                  <a:srgbClr val="FF0000"/>
                </a:solidFill>
              </a:rPr>
              <a:t>1</a:t>
            </a:r>
          </a:p>
          <a:p>
            <a:pPr algn="ctr">
              <a:defRPr/>
            </a:pPr>
            <a:endParaRPr kumimoji="1" lang="en-US" altLang="zh-CN" sz="1100" b="1" dirty="0">
              <a:solidFill>
                <a:srgbClr val="FF0000"/>
              </a:solidFill>
            </a:endParaRPr>
          </a:p>
          <a:p>
            <a:pPr algn="ctr">
              <a:defRPr/>
            </a:pPr>
            <a:r>
              <a:rPr kumimoji="1" lang="zh-CN" altLang="en-US" b="1" dirty="0">
                <a:solidFill>
                  <a:srgbClr val="FF0000"/>
                </a:solidFill>
              </a:rPr>
              <a:t>隐藏水印图像  提取水印</a:t>
            </a:r>
            <a:r>
              <a:rPr kumimoji="1" lang="en-US" altLang="zh-CN" b="1" dirty="0">
                <a:solidFill>
                  <a:srgbClr val="FF0000"/>
                </a:solidFill>
              </a:rPr>
              <a:t>2</a:t>
            </a:r>
            <a:endParaRPr kumimoji="1" lang="zh-CN" altLang="en-US" b="1" dirty="0">
              <a:solidFill>
                <a:srgbClr val="FF0000"/>
              </a:solidFill>
            </a:endParaRPr>
          </a:p>
        </p:txBody>
      </p:sp>
      <p:graphicFrame>
        <p:nvGraphicFramePr>
          <p:cNvPr id="15" name="表格 14"/>
          <p:cNvGraphicFramePr>
            <a:graphicFrameLocks noGrp="1"/>
          </p:cNvGraphicFramePr>
          <p:nvPr/>
        </p:nvGraphicFramePr>
        <p:xfrm>
          <a:off x="5724525" y="3573463"/>
          <a:ext cx="2951163" cy="2159000"/>
        </p:xfrm>
        <a:graphic>
          <a:graphicData uri="http://schemas.openxmlformats.org/drawingml/2006/table">
            <a:tbl>
              <a:tblPr firstRow="1" bandRow="1">
                <a:tableStyleId>{5940675A-B579-460E-94D1-54222C63F5DA}</a:tableStyleId>
              </a:tblPr>
              <a:tblGrid>
                <a:gridCol w="738082"/>
                <a:gridCol w="738082"/>
                <a:gridCol w="738082"/>
                <a:gridCol w="738082"/>
              </a:tblGrid>
              <a:tr h="7200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FF0000"/>
                          </a:solidFill>
                        </a:rPr>
                        <a:t>Rbit0</a:t>
                      </a:r>
                      <a:endParaRPr lang="zh-CN" altLang="en-US" dirty="0" smtClean="0">
                        <a:solidFill>
                          <a:srgbClr val="FF0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FF0000"/>
                          </a:solidFill>
                        </a:rPr>
                        <a:t>Rbit1</a:t>
                      </a:r>
                      <a:endParaRPr lang="zh-CN" altLang="en-US" dirty="0" smtClean="0">
                        <a:solidFill>
                          <a:srgbClr val="FF0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FF0000"/>
                          </a:solidFill>
                        </a:rPr>
                        <a:t>Rbit2</a:t>
                      </a:r>
                      <a:endParaRPr lang="zh-CN" altLang="en-US" dirty="0" smtClean="0">
                        <a:solidFill>
                          <a:srgbClr val="FF0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FF0000"/>
                          </a:solidFill>
                        </a:rPr>
                        <a:t>Rbit3</a:t>
                      </a:r>
                      <a:endParaRPr lang="zh-CN" altLang="en-US" dirty="0" smtClean="0">
                        <a:solidFill>
                          <a:srgbClr val="FF0000"/>
                        </a:solidFill>
                      </a:endParaRPr>
                    </a:p>
                  </a:txBody>
                  <a:tcPr anchor="ctr"/>
                </a:tc>
              </a:tr>
              <a:tr h="720080">
                <a:tc>
                  <a:txBody>
                    <a:bodyPr/>
                    <a:lstStyle/>
                    <a:p>
                      <a:pPr algn="ctr"/>
                      <a:r>
                        <a:rPr lang="en-US" altLang="zh-CN" dirty="0" smtClean="0">
                          <a:solidFill>
                            <a:srgbClr val="008000"/>
                          </a:solidFill>
                        </a:rPr>
                        <a:t>Gbit0</a:t>
                      </a:r>
                      <a:endParaRPr lang="zh-CN" altLang="en-US" dirty="0">
                        <a:solidFill>
                          <a:srgbClr val="008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008000"/>
                          </a:solidFill>
                        </a:rPr>
                        <a:t>Gbit1</a:t>
                      </a:r>
                      <a:endParaRPr lang="zh-CN" altLang="en-US" dirty="0" smtClean="0">
                        <a:solidFill>
                          <a:srgbClr val="008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008000"/>
                          </a:solidFill>
                        </a:rPr>
                        <a:t>Gbit2</a:t>
                      </a:r>
                      <a:endParaRPr lang="zh-CN" altLang="en-US" dirty="0" smtClean="0">
                        <a:solidFill>
                          <a:srgbClr val="008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008000"/>
                          </a:solidFill>
                        </a:rPr>
                        <a:t>Gbit3</a:t>
                      </a:r>
                      <a:endParaRPr lang="zh-CN" altLang="en-US" dirty="0" smtClean="0">
                        <a:solidFill>
                          <a:srgbClr val="008000"/>
                        </a:solidFill>
                      </a:endParaRPr>
                    </a:p>
                  </a:txBody>
                  <a:tcPr anchor="ctr"/>
                </a:tc>
              </a:tr>
              <a:tr h="720080">
                <a:tc>
                  <a:txBody>
                    <a:bodyPr/>
                    <a:lstStyle/>
                    <a:p>
                      <a:pPr algn="ctr"/>
                      <a:r>
                        <a:rPr lang="en-US" altLang="zh-CN" dirty="0" smtClean="0">
                          <a:solidFill>
                            <a:srgbClr val="0000FF"/>
                          </a:solidFill>
                        </a:rPr>
                        <a:t>Bbit0</a:t>
                      </a:r>
                      <a:endParaRPr lang="zh-CN" altLang="en-US" dirty="0">
                        <a:solidFill>
                          <a:srgbClr val="0000FF"/>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0000FF"/>
                          </a:solidFill>
                        </a:rPr>
                        <a:t>Bbit1</a:t>
                      </a:r>
                      <a:endParaRPr lang="zh-CN" altLang="en-US" dirty="0" smtClean="0">
                        <a:solidFill>
                          <a:srgbClr val="0000FF"/>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0000FF"/>
                          </a:solidFill>
                        </a:rPr>
                        <a:t>Bbit2</a:t>
                      </a:r>
                      <a:endParaRPr lang="zh-CN" altLang="en-US" dirty="0" smtClean="0">
                        <a:solidFill>
                          <a:srgbClr val="0000FF"/>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0000FF"/>
                          </a:solidFill>
                        </a:rPr>
                        <a:t>Bbit3</a:t>
                      </a:r>
                      <a:endParaRPr lang="zh-CN" altLang="en-US" dirty="0" smtClean="0">
                        <a:solidFill>
                          <a:srgbClr val="0000FF"/>
                        </a:solidFill>
                      </a:endParaRPr>
                    </a:p>
                  </a:txBody>
                  <a:tcPr anchor="ctr"/>
                </a:tc>
              </a:tr>
            </a:tbl>
          </a:graphicData>
        </a:graphic>
      </p:graphicFrame>
      <p:sp>
        <p:nvSpPr>
          <p:cNvPr id="71707"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D3B0DBC-28C0-40E1-B0E5-8CE07F3E569F}" type="datetime1">
              <a:rPr lang="zh-CN" altLang="en-US"/>
              <a:pPr fontAlgn="base">
                <a:spcBef>
                  <a:spcPct val="0"/>
                </a:spcBef>
                <a:spcAft>
                  <a:spcPct val="0"/>
                </a:spcAft>
              </a:pPr>
              <a:t>2018-2-1</a:t>
            </a:fld>
            <a:endParaRPr lang="en-US" altLang="zh-CN"/>
          </a:p>
        </p:txBody>
      </p:sp>
      <p:sp>
        <p:nvSpPr>
          <p:cNvPr id="71708"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2</a:t>
            </a:r>
            <a:r>
              <a:t>讲</a:t>
            </a:r>
          </a:p>
        </p:txBody>
      </p:sp>
      <p:sp>
        <p:nvSpPr>
          <p:cNvPr id="71709"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832932-482A-480A-ABE3-A234F06C8D2D}" type="slidenum">
              <a:rPr/>
              <a:pPr fontAlgn="base">
                <a:spcBef>
                  <a:spcPct val="0"/>
                </a:spcBef>
                <a:spcAft>
                  <a:spcPct val="0"/>
                </a:spcAft>
              </a:pPr>
              <a:t>41</a:t>
            </a:fld>
            <a:endParaRPr lang="en-US" altLang="zh-CN"/>
          </a:p>
        </p:txBody>
      </p:sp>
      <p:sp>
        <p:nvSpPr>
          <p:cNvPr id="11" name="文本框 10"/>
          <p:cNvSpPr txBox="1">
            <a:spLocks noChangeArrowheads="1"/>
          </p:cNvSpPr>
          <p:nvPr/>
        </p:nvSpPr>
        <p:spPr bwMode="auto">
          <a:xfrm>
            <a:off x="250825" y="1700213"/>
            <a:ext cx="8642350" cy="4524375"/>
          </a:xfrm>
          <a:prstGeom prst="rect">
            <a:avLst/>
          </a:prstGeom>
          <a:solidFill>
            <a:schemeClr val="bg2"/>
          </a:solidFill>
          <a:ln w="9525">
            <a:noFill/>
            <a:miter lim="800000"/>
            <a:headEnd/>
            <a:tailEnd/>
          </a:ln>
        </p:spPr>
        <p:txBody>
          <a:bodyPr>
            <a:spAutoFit/>
          </a:bodyPr>
          <a:lstStyle/>
          <a:p>
            <a:endParaRPr lang="en-US" altLang="zh-CN"/>
          </a:p>
          <a:p>
            <a:r>
              <a:rPr lang="en-US" altLang="zh-CN"/>
              <a:t>AI=imread('watermark1.bmp');</a:t>
            </a:r>
          </a:p>
          <a:p>
            <a:r>
              <a:rPr lang="en-US" altLang="zh-CN"/>
              <a:t> </a:t>
            </a:r>
          </a:p>
          <a:p>
            <a:r>
              <a:rPr lang="en-US" altLang="zh-TW"/>
              <a:t>Iout=uint8(zeros(512,512,3));  %</a:t>
            </a:r>
            <a:r>
              <a:rPr lang="zh-TW" altLang="en-US"/>
              <a:t>为提取水印图像准备空间</a:t>
            </a:r>
          </a:p>
          <a:p>
            <a:r>
              <a:rPr lang="it-IT" altLang="zh-CN"/>
              <a:t>Sout=uint8(zeros(512,512,3));</a:t>
            </a:r>
          </a:p>
          <a:p>
            <a:r>
              <a:rPr lang="it-IT" altLang="zh-CN"/>
              <a:t> </a:t>
            </a:r>
          </a:p>
          <a:p>
            <a:r>
              <a:rPr lang="da-DK" altLang="zh-CN"/>
              <a:t>for j=0:2</a:t>
            </a:r>
          </a:p>
          <a:p>
            <a:r>
              <a:rPr lang="en-US" altLang="zh-CN"/>
              <a:t>    jbegin=1+j*512;</a:t>
            </a:r>
          </a:p>
          <a:p>
            <a:r>
              <a:rPr lang="de-DE" altLang="zh-CN"/>
              <a:t>    jend=jbegin+511;</a:t>
            </a:r>
          </a:p>
          <a:p>
            <a:r>
              <a:rPr lang="en-US" altLang="zh-CN"/>
              <a:t>    for k=0:3</a:t>
            </a:r>
          </a:p>
          <a:p>
            <a:r>
              <a:rPr lang="de-DE" altLang="zh-CN"/>
              <a:t>        kbegin=1+k*512;</a:t>
            </a:r>
          </a:p>
          <a:p>
            <a:r>
              <a:rPr lang="hu-HU" altLang="zh-CN"/>
              <a:t>        kend=kbegin+511;</a:t>
            </a:r>
          </a:p>
          <a:p>
            <a:r>
              <a:rPr lang="en-US" altLang="zh-CN"/>
              <a:t>        Iout(:,:,j+1)=Iout(:,:,j+1)+bitshift(bitand(AI(jbegin:jend,kbegin:kend),1),k);</a:t>
            </a:r>
          </a:p>
          <a:p>
            <a:r>
              <a:rPr lang="en-US" altLang="zh-CN"/>
              <a:t>        Sout(:,:,j+1)=Sout(:,:,j+1)+bitshift(bitand(AI(jbegin:jend,kbegin:kend),2),k-1);</a:t>
            </a:r>
          </a:p>
          <a:p>
            <a:r>
              <a:rPr lang="de-DE" altLang="zh-CN"/>
              <a:t>    end</a:t>
            </a:r>
          </a:p>
          <a:p>
            <a:r>
              <a:rPr lang="de-DE" altLang="zh-CN"/>
              <a:t>end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smtClean="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2.3</a:t>
            </a:r>
            <a:r>
              <a:rPr b="1" spc="50" smtClean="0">
                <a:ln w="11430"/>
                <a:solidFill>
                  <a:srgbClr val="FF0000"/>
                </a:solidFill>
                <a:effectLst>
                  <a:outerShdw blurRad="76200" dist="50800" dir="5400000" algn="tl" rotWithShape="0">
                    <a:srgbClr val="000000">
                      <a:alpha val="65000"/>
                    </a:srgbClr>
                  </a:outerShdw>
                </a:effectLst>
              </a:rPr>
              <a:t>关于实验内容</a:t>
            </a:r>
            <a:r>
              <a:rPr lang="en-US" altLang="zh-CN" b="1" spc="50" smtClean="0">
                <a:ln w="11430"/>
                <a:solidFill>
                  <a:srgbClr val="FF0000"/>
                </a:solidFill>
                <a:effectLst>
                  <a:outerShdw blurRad="76200" dist="50800" dir="5400000" algn="tl" rotWithShape="0">
                    <a:srgbClr val="000000">
                      <a:alpha val="65000"/>
                    </a:srgbClr>
                  </a:outerShdw>
                </a:effectLst>
              </a:rPr>
              <a:t>3</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72706" name="内容占位符 2"/>
          <p:cNvSpPr>
            <a:spLocks noGrp="1"/>
          </p:cNvSpPr>
          <p:nvPr>
            <p:ph idx="1"/>
          </p:nvPr>
        </p:nvSpPr>
        <p:spPr>
          <a:xfrm>
            <a:off x="457200" y="1268413"/>
            <a:ext cx="8229600" cy="5329237"/>
          </a:xfrm>
        </p:spPr>
        <p:txBody>
          <a:bodyPr/>
          <a:lstStyle/>
          <a:p>
            <a:pPr marL="400050"/>
            <a:r>
              <a:rPr kumimoji="1" lang="zh-CN" altLang="en-US" sz="2400" smtClean="0"/>
              <a:t>测量图像内各个目标之间的质心距离</a:t>
            </a:r>
            <a:endParaRPr kumimoji="1" lang="en-US" altLang="zh-CN" sz="2400" smtClean="0"/>
          </a:p>
          <a:p>
            <a:pPr marL="800100" lvl="1"/>
            <a:r>
              <a:rPr lang="zh-CN" altLang="en-US" sz="2000" smtClean="0"/>
              <a:t>利用</a:t>
            </a:r>
            <a:r>
              <a:rPr lang="en-US" altLang="zh-CN" sz="2000" smtClean="0"/>
              <a:t>matlab</a:t>
            </a:r>
            <a:r>
              <a:rPr lang="zh-CN" altLang="en-US" sz="2000" smtClean="0"/>
              <a:t>，读入对应图像</a:t>
            </a:r>
            <a:r>
              <a:rPr lang="en-US" altLang="zh-CN" sz="2000" smtClean="0"/>
              <a:t>test.png</a:t>
            </a:r>
          </a:p>
          <a:p>
            <a:pPr marL="800100" lvl="1"/>
            <a:r>
              <a:rPr lang="zh-CN" altLang="en-US" sz="2000" smtClean="0"/>
              <a:t>显示图像</a:t>
            </a:r>
            <a:endParaRPr lang="en-US" altLang="zh-CN" sz="2000" smtClean="0"/>
          </a:p>
          <a:p>
            <a:pPr marL="800100" lvl="1"/>
            <a:r>
              <a:rPr lang="zh-CN" altLang="en-US" sz="2000" smtClean="0"/>
              <a:t>读取质心坐标</a:t>
            </a:r>
            <a:endParaRPr lang="en-US" altLang="zh-CN" sz="2000" smtClean="0"/>
          </a:p>
          <a:p>
            <a:pPr marL="800100" lvl="1"/>
            <a:r>
              <a:rPr lang="zh-CN" altLang="en-US" sz="2000" smtClean="0"/>
              <a:t>采用不同距离公式计算各个目标相互之间的距离</a:t>
            </a:r>
            <a:endParaRPr lang="en-US" altLang="zh-CN" sz="2000" smtClean="0"/>
          </a:p>
        </p:txBody>
      </p:sp>
      <p:sp>
        <p:nvSpPr>
          <p:cNvPr id="72707"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D3A72A1-2BFD-4CC4-ADE4-EA9AC923AFB9}" type="datetime1">
              <a:rPr lang="zh-CN" altLang="en-US"/>
              <a:pPr fontAlgn="base">
                <a:spcBef>
                  <a:spcPct val="0"/>
                </a:spcBef>
                <a:spcAft>
                  <a:spcPct val="0"/>
                </a:spcAft>
              </a:pPr>
              <a:t>2018-2-1</a:t>
            </a:fld>
            <a:endParaRPr lang="en-US" altLang="zh-CN"/>
          </a:p>
        </p:txBody>
      </p:sp>
      <p:sp>
        <p:nvSpPr>
          <p:cNvPr id="72708"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2</a:t>
            </a:r>
            <a:r>
              <a:t>讲</a:t>
            </a:r>
          </a:p>
        </p:txBody>
      </p:sp>
      <p:sp>
        <p:nvSpPr>
          <p:cNvPr id="72709"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2F4711F-1963-487B-943A-742C9EB9D82A}" type="slidenum">
              <a:rPr/>
              <a:pPr fontAlgn="base">
                <a:spcBef>
                  <a:spcPct val="0"/>
                </a:spcBef>
                <a:spcAft>
                  <a:spcPct val="0"/>
                </a:spcAft>
              </a:pPr>
              <a:t>42</a:t>
            </a:fld>
            <a:endParaRPr lang="en-US" altLang="zh-CN"/>
          </a:p>
        </p:txBody>
      </p:sp>
      <p:grpSp>
        <p:nvGrpSpPr>
          <p:cNvPr id="72710" name="组 12"/>
          <p:cNvGrpSpPr>
            <a:grpSpLocks/>
          </p:cNvGrpSpPr>
          <p:nvPr/>
        </p:nvGrpSpPr>
        <p:grpSpPr bwMode="auto">
          <a:xfrm>
            <a:off x="2627313" y="3357563"/>
            <a:ext cx="4032250" cy="2951162"/>
            <a:chOff x="3635896" y="2204864"/>
            <a:chExt cx="4032448" cy="2952328"/>
          </a:xfrm>
        </p:grpSpPr>
        <p:sp>
          <p:nvSpPr>
            <p:cNvPr id="7" name="矩形 6"/>
            <p:cNvSpPr/>
            <p:nvPr/>
          </p:nvSpPr>
          <p:spPr>
            <a:xfrm>
              <a:off x="3635896" y="2204864"/>
              <a:ext cx="4032448" cy="2952328"/>
            </a:xfrm>
            <a:prstGeom prst="rect">
              <a:avLst/>
            </a:prstGeom>
            <a:solidFill>
              <a:schemeClr val="bg1">
                <a:lumMod val="85000"/>
              </a:schemeClr>
            </a:solidFill>
            <a:ln w="76200" cmpd="sng">
              <a:solidFill>
                <a:srgbClr val="E440DB"/>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8" name="等腰三角形 7"/>
            <p:cNvSpPr/>
            <p:nvPr/>
          </p:nvSpPr>
          <p:spPr>
            <a:xfrm>
              <a:off x="4140746" y="3789815"/>
              <a:ext cx="1150994" cy="935406"/>
            </a:xfrm>
            <a:prstGeom prst="triangle">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9" name="椭圆 8"/>
            <p:cNvSpPr/>
            <p:nvPr/>
          </p:nvSpPr>
          <p:spPr>
            <a:xfrm>
              <a:off x="5939471" y="2636835"/>
              <a:ext cx="914445" cy="914761"/>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10" name="心形 9"/>
            <p:cNvSpPr/>
            <p:nvPr/>
          </p:nvSpPr>
          <p:spPr>
            <a:xfrm>
              <a:off x="4283628" y="2636835"/>
              <a:ext cx="914445" cy="914761"/>
            </a:xfrm>
            <a:prstGeom prst="heart">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11" name="五角星 10"/>
            <p:cNvSpPr/>
            <p:nvPr/>
          </p:nvSpPr>
          <p:spPr>
            <a:xfrm>
              <a:off x="5004388" y="3213324"/>
              <a:ext cx="914445" cy="914761"/>
            </a:xfrm>
            <a:prstGeom prst="star5">
              <a:avLst/>
            </a:prstGeom>
            <a:solidFill>
              <a:srgbClr val="0000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12" name="矩形 11"/>
            <p:cNvSpPr/>
            <p:nvPr/>
          </p:nvSpPr>
          <p:spPr>
            <a:xfrm>
              <a:off x="5939471" y="3861280"/>
              <a:ext cx="914445" cy="86394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smtClean="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2.3</a:t>
            </a:r>
            <a:r>
              <a:rPr b="1" spc="50" smtClean="0">
                <a:ln w="11430"/>
                <a:solidFill>
                  <a:srgbClr val="FF0000"/>
                </a:solidFill>
                <a:effectLst>
                  <a:outerShdw blurRad="76200" dist="50800" dir="5400000" algn="tl" rotWithShape="0">
                    <a:srgbClr val="000000">
                      <a:alpha val="65000"/>
                    </a:srgbClr>
                  </a:outerShdw>
                </a:effectLst>
              </a:rPr>
              <a:t>关于几何校正的尝试</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73730" name="内容占位符 2"/>
          <p:cNvSpPr>
            <a:spLocks noGrp="1"/>
          </p:cNvSpPr>
          <p:nvPr>
            <p:ph idx="1"/>
          </p:nvPr>
        </p:nvSpPr>
        <p:spPr>
          <a:xfrm>
            <a:off x="457200" y="1268413"/>
            <a:ext cx="8229600" cy="5329237"/>
          </a:xfrm>
        </p:spPr>
        <p:txBody>
          <a:bodyPr/>
          <a:lstStyle/>
          <a:p>
            <a:pPr marL="57150" indent="0">
              <a:buFont typeface="Arial" charset="0"/>
              <a:buNone/>
            </a:pPr>
            <a:r>
              <a:rPr kumimoji="1" lang="zh-CN" altLang="en-US" smtClean="0"/>
              <a:t>控制点变换</a:t>
            </a:r>
            <a:endParaRPr kumimoji="1" lang="en-US" altLang="zh-CN" smtClean="0"/>
          </a:p>
          <a:p>
            <a:pPr marL="800100" lvl="1"/>
            <a:r>
              <a:rPr lang="zh-CN" altLang="en-US" sz="2400" smtClean="0"/>
              <a:t>有关函数为</a:t>
            </a:r>
            <a:endParaRPr lang="en-US" altLang="zh-CN" sz="2400" smtClean="0"/>
          </a:p>
          <a:p>
            <a:pPr marL="800100" lvl="2" indent="0">
              <a:buFont typeface="Arial" charset="0"/>
              <a:buNone/>
            </a:pPr>
            <a:r>
              <a:rPr lang="en-US" altLang="zh-CN" sz="2000" smtClean="0"/>
              <a:t>I=imread('house.tif');</a:t>
            </a:r>
          </a:p>
          <a:p>
            <a:pPr marL="800100" lvl="2" indent="0">
              <a:buFont typeface="Arial" charset="0"/>
              <a:buNone/>
            </a:pPr>
            <a:r>
              <a:rPr lang="is-IS" altLang="zh-CN" sz="2000" smtClean="0"/>
              <a:t>I=I(:,:,1);</a:t>
            </a:r>
          </a:p>
          <a:p>
            <a:pPr marL="800100" lvl="2" indent="0">
              <a:buFont typeface="Arial" charset="0"/>
              <a:buNone/>
            </a:pPr>
            <a:r>
              <a:rPr lang="cs-CZ" altLang="zh-CN" sz="2000" smtClean="0"/>
              <a:t>base=[1 1;1 255;255 1;255 255];</a:t>
            </a:r>
          </a:p>
          <a:p>
            <a:pPr marL="800100" lvl="2" indent="0">
              <a:buFont typeface="Arial" charset="0"/>
              <a:buNone/>
            </a:pPr>
            <a:r>
              <a:rPr lang="pt-BR" altLang="zh-CN" sz="2000" smtClean="0"/>
              <a:t>out=[1 67;66 255;181 1;255 193];</a:t>
            </a:r>
          </a:p>
          <a:p>
            <a:pPr marL="800100" lvl="2" indent="0">
              <a:buFont typeface="Arial" charset="0"/>
              <a:buNone/>
            </a:pPr>
            <a:r>
              <a:rPr lang="pt-BR" altLang="zh-CN" sz="2000" smtClean="0"/>
              <a:t>t_concord = cp2tform(out,base,'projective');</a:t>
            </a:r>
          </a:p>
          <a:p>
            <a:pPr marL="800100" lvl="2" indent="0">
              <a:buFont typeface="Arial" charset="0"/>
              <a:buNone/>
            </a:pPr>
            <a:r>
              <a:rPr lang="pt-BR" altLang="zh-CN" sz="2000" smtClean="0"/>
              <a:t>B = imtransform(I,t_concord);</a:t>
            </a:r>
          </a:p>
          <a:p>
            <a:pPr marL="800100" lvl="2" indent="0">
              <a:buFont typeface="Arial" charset="0"/>
              <a:buNone/>
            </a:pPr>
            <a:r>
              <a:rPr lang="pt-BR" altLang="zh-CN" sz="2000" smtClean="0"/>
              <a:t>subplot(1,2,1);imshow(I);</a:t>
            </a:r>
          </a:p>
          <a:p>
            <a:pPr marL="800100" lvl="2" indent="0">
              <a:buFont typeface="Arial" charset="0"/>
              <a:buNone/>
            </a:pPr>
            <a:r>
              <a:rPr lang="pt-BR" altLang="zh-CN" sz="2000" smtClean="0"/>
              <a:t>subplot(1,2,2);imshow(B);</a:t>
            </a:r>
          </a:p>
          <a:p>
            <a:pPr marL="800100" lvl="1"/>
            <a:endParaRPr lang="en-US" altLang="zh-CN" sz="1600" smtClean="0"/>
          </a:p>
          <a:p>
            <a:pPr marL="800100" lvl="1"/>
            <a:endParaRPr lang="en-US" altLang="zh-CN" sz="1600" smtClean="0"/>
          </a:p>
        </p:txBody>
      </p:sp>
      <p:sp>
        <p:nvSpPr>
          <p:cNvPr id="73731"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B5FA70B-A34F-4035-8EA1-C7C50742425C}" type="datetime1">
              <a:rPr lang="zh-CN" altLang="en-US"/>
              <a:pPr fontAlgn="base">
                <a:spcBef>
                  <a:spcPct val="0"/>
                </a:spcBef>
                <a:spcAft>
                  <a:spcPct val="0"/>
                </a:spcAft>
              </a:pPr>
              <a:t>2018-2-1</a:t>
            </a:fld>
            <a:endParaRPr lang="en-US" altLang="zh-CN"/>
          </a:p>
        </p:txBody>
      </p:sp>
      <p:sp>
        <p:nvSpPr>
          <p:cNvPr id="73732"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2</a:t>
            </a:r>
            <a:r>
              <a:t>讲</a:t>
            </a:r>
          </a:p>
        </p:txBody>
      </p:sp>
      <p:sp>
        <p:nvSpPr>
          <p:cNvPr id="73733"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C2BFAE0-96DF-4281-A8B8-6B4ED7BDE731}" type="slidenum">
              <a:rPr/>
              <a:pPr fontAlgn="base">
                <a:spcBef>
                  <a:spcPct val="0"/>
                </a:spcBef>
                <a:spcAft>
                  <a:spcPct val="0"/>
                </a:spcAft>
              </a:pPr>
              <a:t>43</a:t>
            </a:fld>
            <a:endParaRPr lang="en-US" altLang="zh-CN"/>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rPr>
              <a:t>课堂</a:t>
            </a:r>
            <a:r>
              <a:rPr lang="en-US"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rPr>
              <a:t>实验</a:t>
            </a:r>
            <a:r>
              <a:rPr lang="en-US" altLang="zh-CN"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rPr>
              <a:t>3</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3" name="内容占位符 2"/>
          <p:cNvSpPr>
            <a:spLocks noGrp="1"/>
          </p:cNvSpPr>
          <p:nvPr>
            <p:ph idx="1"/>
          </p:nvPr>
        </p:nvSpPr>
        <p:spPr>
          <a:xfrm>
            <a:off x="457200" y="1268413"/>
            <a:ext cx="8229600" cy="5329237"/>
          </a:xfrm>
        </p:spPr>
        <p:txBody>
          <a:bodyPr/>
          <a:lstStyle/>
          <a:p>
            <a:pPr>
              <a:defRPr/>
            </a:pPr>
            <a:r>
              <a:rPr kumimoji="1" lang="zh-CN" altLang="en-US" sz="2400" dirty="0"/>
              <a:t>实验目的</a:t>
            </a:r>
            <a:endParaRPr kumimoji="1" lang="en-US" altLang="zh-CN" sz="2400" dirty="0"/>
          </a:p>
          <a:p>
            <a:pPr lvl="1">
              <a:defRPr/>
            </a:pPr>
            <a:r>
              <a:rPr lang="zh-CN" altLang="en-US" sz="2000" dirty="0">
                <a:cs typeface="宋体" charset="0"/>
              </a:rPr>
              <a:t>了解直方图增强的功能和基本原理</a:t>
            </a:r>
            <a:endParaRPr lang="en-US" altLang="zh-CN" sz="2000" dirty="0">
              <a:cs typeface="宋体" charset="0"/>
            </a:endParaRPr>
          </a:p>
          <a:p>
            <a:pPr lvl="1">
              <a:defRPr/>
            </a:pPr>
            <a:r>
              <a:rPr lang="zh-CN" altLang="en-US" sz="2000" dirty="0">
                <a:cs typeface="宋体" charset="0"/>
              </a:rPr>
              <a:t>掌握映射变换、直方图均衡等基本的对比度增强方法</a:t>
            </a:r>
            <a:endParaRPr lang="en-US" altLang="zh-CN" sz="2000" dirty="0">
              <a:cs typeface="宋体" charset="0"/>
            </a:endParaRPr>
          </a:p>
          <a:p>
            <a:pPr>
              <a:defRPr/>
            </a:pPr>
            <a:r>
              <a:rPr kumimoji="1" lang="zh-CN" altLang="en-US" sz="2400" dirty="0"/>
              <a:t>实验内容</a:t>
            </a:r>
            <a:endParaRPr kumimoji="1" lang="en-US" altLang="zh-CN" sz="2400" dirty="0"/>
          </a:p>
          <a:p>
            <a:pPr marL="971550" lvl="1" indent="-514350">
              <a:buFont typeface="+mj-lt"/>
              <a:buAutoNum type="arabicPeriod"/>
              <a:defRPr/>
            </a:pPr>
            <a:r>
              <a:rPr lang="zh-CN" altLang="en-US" sz="2000" dirty="0">
                <a:cs typeface="宋体" charset="0"/>
              </a:rPr>
              <a:t>简单映射变换实验：</a:t>
            </a:r>
            <a:endParaRPr lang="en-US" altLang="zh-CN" sz="2000" dirty="0">
              <a:cs typeface="宋体" charset="0"/>
            </a:endParaRPr>
          </a:p>
          <a:p>
            <a:pPr marL="857250" lvl="2" indent="0">
              <a:buFont typeface="Arial" charset="0"/>
              <a:buNone/>
              <a:defRPr/>
            </a:pPr>
            <a:r>
              <a:rPr lang="zh-CN" altLang="en-US" sz="1800" dirty="0">
                <a:cs typeface="+mn-cs"/>
              </a:rPr>
              <a:t>读取图像，完成取反、二值化、对比度扩展</a:t>
            </a:r>
            <a:endParaRPr lang="en-US" altLang="zh-CN" sz="1800" dirty="0">
              <a:cs typeface="+mn-cs"/>
            </a:endParaRPr>
          </a:p>
          <a:p>
            <a:pPr marL="971550" lvl="1" indent="-514350">
              <a:buFont typeface="+mj-lt"/>
              <a:buAutoNum type="arabicPeriod"/>
              <a:defRPr/>
            </a:pPr>
            <a:r>
              <a:rPr lang="zh-CN" altLang="en-US" sz="2000" dirty="0">
                <a:cs typeface="宋体" charset="0"/>
              </a:rPr>
              <a:t>曝光不足、曝光过度图像处理</a:t>
            </a:r>
            <a:endParaRPr lang="en-US" altLang="zh-CN" sz="2000" dirty="0">
              <a:cs typeface="宋体" charset="0"/>
            </a:endParaRPr>
          </a:p>
          <a:p>
            <a:pPr marL="857250" lvl="2" indent="0">
              <a:buFont typeface="Arial" charset="0"/>
              <a:buNone/>
              <a:defRPr/>
            </a:pPr>
            <a:r>
              <a:rPr lang="zh-CN" altLang="en-US" sz="1800" dirty="0">
                <a:cs typeface="+mn-cs"/>
              </a:rPr>
              <a:t>创建需要的图像，采用伽马变换处理</a:t>
            </a:r>
            <a:endParaRPr lang="en-US" altLang="zh-CN" sz="1800" dirty="0">
              <a:cs typeface="+mn-cs"/>
            </a:endParaRPr>
          </a:p>
          <a:p>
            <a:pPr marL="971550" lvl="1" indent="-514350">
              <a:buFont typeface="+mj-lt"/>
              <a:buAutoNum type="arabicPeriod"/>
              <a:defRPr/>
            </a:pPr>
            <a:r>
              <a:rPr lang="zh-CN" altLang="en-US" sz="2000" dirty="0">
                <a:cs typeface="宋体" charset="0"/>
              </a:rPr>
              <a:t>直方图均衡实验</a:t>
            </a:r>
            <a:endParaRPr lang="en-US" altLang="zh-CN" sz="2000" dirty="0">
              <a:cs typeface="宋体" charset="0"/>
            </a:endParaRPr>
          </a:p>
          <a:p>
            <a:pPr marL="857250" lvl="2" indent="0">
              <a:buFont typeface="Arial" charset="0"/>
              <a:buNone/>
              <a:defRPr/>
            </a:pPr>
            <a:r>
              <a:rPr lang="zh-CN" altLang="en-US" sz="1800" dirty="0">
                <a:cs typeface="+mn-cs"/>
              </a:rPr>
              <a:t>根据</a:t>
            </a:r>
            <a:r>
              <a:rPr lang="en-US" altLang="zh-CN" sz="1800" dirty="0">
                <a:cs typeface="+mn-cs"/>
              </a:rPr>
              <a:t>2</a:t>
            </a:r>
            <a:r>
              <a:rPr lang="zh-CN" altLang="en-US" sz="1800" dirty="0">
                <a:cs typeface="+mn-cs"/>
              </a:rPr>
              <a:t>创建的图像，计算直方图，直方图累计函数、并进行直方图均衡处理</a:t>
            </a:r>
            <a:endParaRPr lang="en-US" altLang="zh-CN" sz="1800" dirty="0">
              <a:cs typeface="+mn-cs"/>
            </a:endParaRPr>
          </a:p>
          <a:p>
            <a:pPr>
              <a:defRPr/>
            </a:pPr>
            <a:r>
              <a:rPr kumimoji="1" lang="zh-CN" altLang="en-US" sz="2400" dirty="0"/>
              <a:t>验收要求</a:t>
            </a:r>
            <a:endParaRPr kumimoji="1" lang="en-US" altLang="zh-CN" sz="2400" dirty="0"/>
          </a:p>
          <a:p>
            <a:pPr lvl="1">
              <a:defRPr/>
            </a:pPr>
            <a:r>
              <a:rPr lang="zh-CN" altLang="en-US" sz="2000" dirty="0">
                <a:cs typeface="宋体" charset="0"/>
              </a:rPr>
              <a:t>根据各项实验内容，验证所编程序能否改变图像对比度，达到视觉效果满意的要求</a:t>
            </a:r>
            <a:endParaRPr lang="en-US" altLang="zh-CN" sz="2000" dirty="0">
              <a:cs typeface="宋体" charset="0"/>
            </a:endParaRPr>
          </a:p>
          <a:p>
            <a:pPr>
              <a:defRPr/>
            </a:pPr>
            <a:endParaRPr kumimoji="1" lang="zh-CN" altLang="en-US" dirty="0"/>
          </a:p>
        </p:txBody>
      </p:sp>
      <p:sp>
        <p:nvSpPr>
          <p:cNvPr id="74755"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94BB022-6303-4FB3-BA5E-1930F6F2F7E6}" type="datetime1">
              <a:rPr lang="zh-CN" altLang="en-US"/>
              <a:pPr fontAlgn="base">
                <a:spcBef>
                  <a:spcPct val="0"/>
                </a:spcBef>
                <a:spcAft>
                  <a:spcPct val="0"/>
                </a:spcAft>
              </a:pPr>
              <a:t>2018-2-1</a:t>
            </a:fld>
            <a:endParaRPr lang="en-US" altLang="zh-CN"/>
          </a:p>
        </p:txBody>
      </p:sp>
      <p:sp>
        <p:nvSpPr>
          <p:cNvPr id="74756"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3</a:t>
            </a:r>
            <a:r>
              <a:t>讲</a:t>
            </a:r>
          </a:p>
        </p:txBody>
      </p:sp>
      <p:sp>
        <p:nvSpPr>
          <p:cNvPr id="74757"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01B07D7-2D7C-4C46-A199-BC19C3B6D25F}" type="slidenum">
              <a:rPr/>
              <a:pPr fontAlgn="base">
                <a:spcBef>
                  <a:spcPct val="0"/>
                </a:spcBef>
                <a:spcAft>
                  <a:spcPct val="0"/>
                </a:spcAft>
              </a:pPr>
              <a:t>44</a:t>
            </a:fld>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a:ln w="11430"/>
                <a:solidFill>
                  <a:srgbClr val="FF0000"/>
                </a:solidFill>
                <a:effectLst>
                  <a:outerShdw blurRad="76200" dist="50800" dir="5400000" algn="tl" rotWithShape="0">
                    <a:srgbClr val="000000">
                      <a:alpha val="65000"/>
                    </a:srgbClr>
                  </a:outerShdw>
                </a:effectLst>
              </a:rPr>
              <a:t>3.1</a:t>
            </a:r>
            <a:r>
              <a:rPr b="1" spc="50">
                <a:ln w="11430"/>
                <a:solidFill>
                  <a:srgbClr val="FF0000"/>
                </a:solidFill>
                <a:effectLst>
                  <a:outerShdw blurRad="76200" dist="50800" dir="5400000" algn="tl" rotWithShape="0">
                    <a:srgbClr val="000000">
                      <a:alpha val="65000"/>
                    </a:srgbClr>
                  </a:outerShdw>
                </a:effectLst>
              </a:rPr>
              <a:t>关于实验内容</a:t>
            </a:r>
            <a:r>
              <a:rPr lang="en-US" altLang="zh-CN" b="1" spc="50">
                <a:ln w="11430"/>
                <a:solidFill>
                  <a:srgbClr val="FF0000"/>
                </a:solidFill>
                <a:effectLst>
                  <a:outerShdw blurRad="76200" dist="50800" dir="5400000" algn="tl" rotWithShape="0">
                    <a:srgbClr val="000000">
                      <a:alpha val="65000"/>
                    </a:srgbClr>
                  </a:outerShdw>
                </a:effectLst>
              </a:rPr>
              <a:t>1</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67606" name="内容占位符 2"/>
          <p:cNvSpPr>
            <a:spLocks noGrp="1"/>
          </p:cNvSpPr>
          <p:nvPr>
            <p:ph idx="1"/>
          </p:nvPr>
        </p:nvSpPr>
        <p:spPr>
          <a:xfrm>
            <a:off x="457200" y="1268413"/>
            <a:ext cx="4114800" cy="5329237"/>
          </a:xfrm>
        </p:spPr>
        <p:txBody>
          <a:bodyPr/>
          <a:lstStyle/>
          <a:p>
            <a:pPr>
              <a:lnSpc>
                <a:spcPct val="130000"/>
              </a:lnSpc>
            </a:pPr>
            <a:r>
              <a:rPr kumimoji="1" lang="zh-CN" altLang="en-US" sz="2800" smtClean="0"/>
              <a:t>简单映射变换实验</a:t>
            </a:r>
            <a:endParaRPr kumimoji="1" lang="en-US" altLang="zh-CN" sz="2800" smtClean="0"/>
          </a:p>
          <a:p>
            <a:pPr lvl="1">
              <a:lnSpc>
                <a:spcPct val="130000"/>
              </a:lnSpc>
            </a:pPr>
            <a:r>
              <a:rPr lang="zh-CN" altLang="en-US" sz="2400" smtClean="0"/>
              <a:t>选择图像</a:t>
            </a:r>
            <a:endParaRPr lang="en-US" altLang="zh-CN" sz="2400" smtClean="0"/>
          </a:p>
          <a:p>
            <a:pPr lvl="1">
              <a:lnSpc>
                <a:spcPct val="130000"/>
              </a:lnSpc>
            </a:pPr>
            <a:r>
              <a:rPr lang="zh-CN" altLang="en-US" sz="2400" smtClean="0"/>
              <a:t>决定变换目标</a:t>
            </a:r>
            <a:endParaRPr lang="en-US" altLang="zh-CN" sz="2400" smtClean="0"/>
          </a:p>
          <a:p>
            <a:pPr lvl="2">
              <a:lnSpc>
                <a:spcPct val="130000"/>
              </a:lnSpc>
            </a:pPr>
            <a:r>
              <a:rPr lang="zh-CN" altLang="en-US" sz="2000" smtClean="0"/>
              <a:t>对比度调整</a:t>
            </a:r>
            <a:endParaRPr lang="en-US" altLang="zh-CN" sz="2000" smtClean="0"/>
          </a:p>
          <a:p>
            <a:pPr lvl="2">
              <a:lnSpc>
                <a:spcPct val="130000"/>
              </a:lnSpc>
            </a:pPr>
            <a:r>
              <a:rPr lang="zh-CN" altLang="en-US" sz="2000" smtClean="0"/>
              <a:t>亮度调整</a:t>
            </a:r>
            <a:endParaRPr lang="en-US" altLang="zh-CN" sz="2000" smtClean="0"/>
          </a:p>
          <a:p>
            <a:pPr lvl="1">
              <a:lnSpc>
                <a:spcPct val="130000"/>
              </a:lnSpc>
            </a:pPr>
            <a:r>
              <a:rPr lang="zh-CN" altLang="en-US" sz="2400" smtClean="0"/>
              <a:t>构造映射函数</a:t>
            </a:r>
            <a:endParaRPr lang="en-US" altLang="zh-CN" sz="2400" smtClean="0"/>
          </a:p>
          <a:p>
            <a:pPr lvl="2">
              <a:lnSpc>
                <a:spcPct val="130000"/>
              </a:lnSpc>
            </a:pPr>
            <a:r>
              <a:rPr lang="zh-CN" altLang="en-US" sz="2000" smtClean="0"/>
              <a:t>保证变换后的图像有合适的灰度范围</a:t>
            </a:r>
            <a:endParaRPr lang="en-US" altLang="zh-CN" sz="2000" smtClean="0"/>
          </a:p>
          <a:p>
            <a:pPr lvl="1">
              <a:lnSpc>
                <a:spcPct val="130000"/>
              </a:lnSpc>
            </a:pPr>
            <a:r>
              <a:rPr lang="zh-CN" altLang="en-US" sz="2400" smtClean="0"/>
              <a:t>映射变换</a:t>
            </a:r>
            <a:endParaRPr lang="en-US" altLang="zh-CN" sz="2400" smtClean="0"/>
          </a:p>
          <a:p>
            <a:pPr lvl="1">
              <a:lnSpc>
                <a:spcPct val="130000"/>
              </a:lnSpc>
            </a:pPr>
            <a:r>
              <a:rPr lang="zh-CN" altLang="en-US" sz="2400" smtClean="0"/>
              <a:t>显示变换结果</a:t>
            </a:r>
            <a:endParaRPr lang="en-US" altLang="zh-CN" sz="2400" smtClean="0"/>
          </a:p>
          <a:p>
            <a:pPr lvl="1"/>
            <a:endParaRPr lang="en-US" altLang="zh-CN" smtClean="0"/>
          </a:p>
          <a:p>
            <a:endParaRPr kumimoji="1" lang="zh-CN" altLang="en-US" smtClean="0"/>
          </a:p>
        </p:txBody>
      </p:sp>
      <p:sp>
        <p:nvSpPr>
          <p:cNvPr id="67607"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B5DE241-88FE-4636-B862-25B3278E907B}" type="datetime1">
              <a:rPr lang="zh-CN" altLang="en-US"/>
              <a:pPr fontAlgn="base">
                <a:spcBef>
                  <a:spcPct val="0"/>
                </a:spcBef>
                <a:spcAft>
                  <a:spcPct val="0"/>
                </a:spcAft>
              </a:pPr>
              <a:t>2018-2-1</a:t>
            </a:fld>
            <a:endParaRPr lang="en-US" altLang="zh-CN"/>
          </a:p>
        </p:txBody>
      </p:sp>
      <p:sp>
        <p:nvSpPr>
          <p:cNvPr id="67608"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3</a:t>
            </a:r>
            <a:r>
              <a:t>讲</a:t>
            </a:r>
          </a:p>
        </p:txBody>
      </p:sp>
      <p:sp>
        <p:nvSpPr>
          <p:cNvPr id="67609"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313202C-DF58-4DCB-A696-179A591EA692}" type="slidenum">
              <a:rPr/>
              <a:pPr fontAlgn="base">
                <a:spcBef>
                  <a:spcPct val="0"/>
                </a:spcBef>
                <a:spcAft>
                  <a:spcPct val="0"/>
                </a:spcAft>
              </a:pPr>
              <a:t>45</a:t>
            </a:fld>
            <a:endParaRPr lang="en-US" altLang="zh-CN"/>
          </a:p>
        </p:txBody>
      </p:sp>
      <p:sp>
        <p:nvSpPr>
          <p:cNvPr id="7" name="内容占位符 2"/>
          <p:cNvSpPr txBox="1">
            <a:spLocks/>
          </p:cNvSpPr>
          <p:nvPr/>
        </p:nvSpPr>
        <p:spPr bwMode="auto">
          <a:xfrm>
            <a:off x="4572000" y="1268413"/>
            <a:ext cx="4114800" cy="5329237"/>
          </a:xfrm>
          <a:prstGeom prst="rect">
            <a:avLst/>
          </a:prstGeom>
          <a:noFill/>
          <a:ln w="9525">
            <a:noFill/>
            <a:miter lim="800000"/>
            <a:headEnd/>
            <a:tailEnd/>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kumimoji="1" lang="zh-CN" altLang="en-US" sz="2400" dirty="0"/>
              <a:t>各种映射函数</a:t>
            </a:r>
            <a:endParaRPr kumimoji="1" lang="en-US" altLang="zh-CN" sz="2400" dirty="0"/>
          </a:p>
          <a:p>
            <a:pPr lvl="1">
              <a:defRPr/>
            </a:pPr>
            <a:r>
              <a:rPr kumimoji="1" lang="zh-CN" altLang="en-US" sz="2400" dirty="0"/>
              <a:t>取反</a:t>
            </a:r>
            <a:endParaRPr kumimoji="1" lang="en-US" altLang="zh-CN" sz="2400" dirty="0"/>
          </a:p>
          <a:p>
            <a:pPr lvl="1">
              <a:defRPr/>
            </a:pPr>
            <a:r>
              <a:rPr kumimoji="1" lang="zh-CN" altLang="en-US" sz="2400" dirty="0"/>
              <a:t>线性</a:t>
            </a:r>
            <a:r>
              <a:rPr kumimoji="1" lang="zh-CN" altLang="en-US" sz="1800" dirty="0"/>
              <a:t>（压缩、扩展）</a:t>
            </a:r>
            <a:endParaRPr kumimoji="1" lang="en-US" altLang="zh-CN" sz="2400" dirty="0"/>
          </a:p>
          <a:p>
            <a:pPr lvl="1">
              <a:lnSpc>
                <a:spcPct val="140000"/>
              </a:lnSpc>
              <a:defRPr/>
            </a:pPr>
            <a:r>
              <a:rPr kumimoji="1" lang="zh-CN" altLang="en-US" sz="2400" dirty="0"/>
              <a:t>对数</a:t>
            </a:r>
            <a:endParaRPr kumimoji="1" lang="en-US" altLang="zh-CN" sz="2400" dirty="0"/>
          </a:p>
          <a:p>
            <a:pPr lvl="1">
              <a:lnSpc>
                <a:spcPct val="140000"/>
              </a:lnSpc>
              <a:defRPr/>
            </a:pPr>
            <a:r>
              <a:rPr kumimoji="1" lang="zh-CN" altLang="en-US" sz="2400" dirty="0"/>
              <a:t>指数</a:t>
            </a:r>
            <a:endParaRPr kumimoji="1" lang="en-US" altLang="zh-CN" sz="2400" dirty="0"/>
          </a:p>
          <a:p>
            <a:pPr>
              <a:lnSpc>
                <a:spcPct val="140000"/>
              </a:lnSpc>
              <a:defRPr/>
            </a:pPr>
            <a:r>
              <a:rPr kumimoji="1" lang="zh-CN" altLang="en-US" sz="2400" dirty="0"/>
              <a:t>编程示例</a:t>
            </a:r>
            <a:endParaRPr kumimoji="1" lang="en-US" altLang="zh-CN" sz="2400" dirty="0"/>
          </a:p>
          <a:p>
            <a:pPr marL="457200" lvl="1" indent="0">
              <a:buFont typeface="Arial" pitchFamily="34" charset="0"/>
              <a:buNone/>
              <a:defRPr/>
            </a:pPr>
            <a:endParaRPr kumimoji="1" lang="en-US" altLang="zh-CN" sz="2400" dirty="0"/>
          </a:p>
          <a:p>
            <a:pPr lvl="1">
              <a:defRPr/>
            </a:pPr>
            <a:endParaRPr kumimoji="1" lang="en-US" altLang="zh-CN" sz="2400" dirty="0"/>
          </a:p>
          <a:p>
            <a:pPr lvl="1">
              <a:defRPr/>
            </a:pPr>
            <a:endParaRPr kumimoji="1" lang="zh-CN" altLang="en-US" dirty="0"/>
          </a:p>
        </p:txBody>
      </p:sp>
      <p:graphicFrame>
        <p:nvGraphicFramePr>
          <p:cNvPr id="67601" name="Object 17"/>
          <p:cNvGraphicFramePr>
            <a:graphicFrameLocks noChangeAspect="1"/>
          </p:cNvGraphicFramePr>
          <p:nvPr/>
        </p:nvGraphicFramePr>
        <p:xfrm>
          <a:off x="6156325" y="1773238"/>
          <a:ext cx="1379538" cy="319087"/>
        </p:xfrm>
        <a:graphic>
          <a:graphicData uri="http://schemas.openxmlformats.org/presentationml/2006/ole">
            <p:oleObj spid="_x0000_s67601" name="Equation" r:id="rId3" imgW="740520" imgH="155160" progId="">
              <p:embed/>
            </p:oleObj>
          </a:graphicData>
        </a:graphic>
      </p:graphicFrame>
      <p:graphicFrame>
        <p:nvGraphicFramePr>
          <p:cNvPr id="67602" name="Object 18"/>
          <p:cNvGraphicFramePr>
            <a:graphicFrameLocks noChangeAspect="1"/>
          </p:cNvGraphicFramePr>
          <p:nvPr/>
        </p:nvGraphicFramePr>
        <p:xfrm>
          <a:off x="7596188" y="2205038"/>
          <a:ext cx="1079500" cy="287337"/>
        </p:xfrm>
        <a:graphic>
          <a:graphicData uri="http://schemas.openxmlformats.org/presentationml/2006/ole">
            <p:oleObj spid="_x0000_s67602" name="Equation" r:id="rId4" imgW="776880" imgH="155160" progId="">
              <p:embed/>
            </p:oleObj>
          </a:graphicData>
        </a:graphic>
      </p:graphicFrame>
      <p:graphicFrame>
        <p:nvGraphicFramePr>
          <p:cNvPr id="67603" name="Object 19"/>
          <p:cNvGraphicFramePr>
            <a:graphicFrameLocks noChangeAspect="1"/>
          </p:cNvGraphicFramePr>
          <p:nvPr/>
        </p:nvGraphicFramePr>
        <p:xfrm>
          <a:off x="6156325" y="2636838"/>
          <a:ext cx="1520825" cy="487362"/>
        </p:xfrm>
        <a:graphic>
          <a:graphicData uri="http://schemas.openxmlformats.org/presentationml/2006/ole">
            <p:oleObj spid="_x0000_s67603" name="Equation" r:id="rId5" imgW="1362240" imgH="411120" progId="">
              <p:embed/>
            </p:oleObj>
          </a:graphicData>
        </a:graphic>
      </p:graphicFrame>
      <p:graphicFrame>
        <p:nvGraphicFramePr>
          <p:cNvPr id="67604" name="Object 20"/>
          <p:cNvGraphicFramePr>
            <a:graphicFrameLocks noChangeAspect="1"/>
          </p:cNvGraphicFramePr>
          <p:nvPr/>
        </p:nvGraphicFramePr>
        <p:xfrm>
          <a:off x="6156325" y="3213100"/>
          <a:ext cx="1257300" cy="576263"/>
        </p:xfrm>
        <a:graphic>
          <a:graphicData uri="http://schemas.openxmlformats.org/presentationml/2006/ole">
            <p:oleObj spid="_x0000_s67604" name="Equation" r:id="rId6" imgW="776880" imgH="411120" progId="">
              <p:embed/>
            </p:oleObj>
          </a:graphicData>
        </a:graphic>
      </p:graphicFrame>
      <p:sp>
        <p:nvSpPr>
          <p:cNvPr id="12" name="文本框 11"/>
          <p:cNvSpPr txBox="1"/>
          <p:nvPr/>
        </p:nvSpPr>
        <p:spPr>
          <a:xfrm>
            <a:off x="5435600" y="4365625"/>
            <a:ext cx="2665413" cy="2016125"/>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defRPr/>
            </a:pPr>
            <a:r>
              <a:rPr lang="en-US" altLang="zh-CN" sz="1100" dirty="0"/>
              <a:t>I=</a:t>
            </a:r>
            <a:r>
              <a:rPr lang="en-US" altLang="zh-CN" sz="1100" dirty="0" err="1"/>
              <a:t>imread</a:t>
            </a:r>
            <a:r>
              <a:rPr lang="en-US" altLang="zh-CN" sz="1100" dirty="0"/>
              <a:t>('lena_gray_256.tif');</a:t>
            </a:r>
          </a:p>
          <a:p>
            <a:pPr>
              <a:defRPr/>
            </a:pPr>
            <a:endParaRPr lang="en-US" altLang="zh-CN" sz="1100" dirty="0"/>
          </a:p>
          <a:p>
            <a:pPr>
              <a:defRPr/>
            </a:pPr>
            <a:r>
              <a:rPr lang="is-IS" altLang="zh-CN" sz="1100" dirty="0"/>
              <a:t>m=128; n=256;</a:t>
            </a:r>
            <a:r>
              <a:rPr lang="uk-UA" altLang="zh-CN" sz="1100" dirty="0"/>
              <a:t>k=6;</a:t>
            </a:r>
          </a:p>
          <a:p>
            <a:pPr>
              <a:defRPr/>
            </a:pPr>
            <a:r>
              <a:rPr lang="fi-FI" altLang="zh-CN" sz="1100" dirty="0"/>
              <a:t>s=1:1:n;</a:t>
            </a:r>
          </a:p>
          <a:p>
            <a:pPr>
              <a:defRPr/>
            </a:pPr>
            <a:r>
              <a:rPr lang="pl-PL" altLang="zh-CN" sz="1100" dirty="0"/>
              <a:t>t=n./(1+(m./s).^k);      %</a:t>
            </a:r>
            <a:r>
              <a:rPr lang="zh-CN" altLang="pl-PL" sz="1100" dirty="0"/>
              <a:t>对比度增加</a:t>
            </a:r>
            <a:endParaRPr lang="en-US" altLang="zh-CN" sz="1100" dirty="0"/>
          </a:p>
          <a:p>
            <a:pPr>
              <a:defRPr/>
            </a:pPr>
            <a:endParaRPr lang="en-US" altLang="zh-CN" sz="1100" dirty="0"/>
          </a:p>
          <a:p>
            <a:pPr>
              <a:defRPr/>
            </a:pPr>
            <a:r>
              <a:rPr lang="en-US" altLang="zh-CN" sz="1100" dirty="0" err="1"/>
              <a:t>Ib</a:t>
            </a:r>
            <a:r>
              <a:rPr lang="en-US" altLang="zh-CN" sz="1100" dirty="0"/>
              <a:t>=uint8(n./(1+(m./double(I)).^k));</a:t>
            </a:r>
          </a:p>
          <a:p>
            <a:pPr>
              <a:defRPr/>
            </a:pPr>
            <a:endParaRPr lang="pt-BR" altLang="zh-CN" sz="1100" dirty="0"/>
          </a:p>
          <a:p>
            <a:pPr>
              <a:defRPr/>
            </a:pPr>
            <a:r>
              <a:rPr lang="pt-BR" altLang="zh-CN" sz="1100" dirty="0" err="1"/>
              <a:t>subplot</a:t>
            </a:r>
            <a:r>
              <a:rPr lang="pt-BR" altLang="zh-CN" sz="1100" dirty="0"/>
              <a:t>(</a:t>
            </a:r>
            <a:r>
              <a:rPr lang="zh-CN" altLang="zh-CN" sz="1100" dirty="0"/>
              <a:t>1</a:t>
            </a:r>
            <a:r>
              <a:rPr lang="en-US" altLang="zh-CN" sz="1100" dirty="0"/>
              <a:t>,3,1</a:t>
            </a:r>
            <a:r>
              <a:rPr lang="pt-BR" altLang="zh-CN" sz="1100" dirty="0"/>
              <a:t>);;</a:t>
            </a:r>
            <a:r>
              <a:rPr lang="pt-BR" altLang="zh-CN" sz="1100" dirty="0" err="1"/>
              <a:t>imshow</a:t>
            </a:r>
            <a:r>
              <a:rPr lang="pt-BR" altLang="zh-CN" sz="1100" dirty="0"/>
              <a:t>(</a:t>
            </a:r>
            <a:r>
              <a:rPr lang="pt-BR" altLang="zh-CN" sz="1100" dirty="0" err="1"/>
              <a:t>I</a:t>
            </a:r>
            <a:r>
              <a:rPr lang="pt-BR" altLang="zh-CN" sz="1100" dirty="0"/>
              <a:t>);</a:t>
            </a:r>
          </a:p>
          <a:p>
            <a:pPr>
              <a:defRPr/>
            </a:pPr>
            <a:r>
              <a:rPr lang="pt-BR" altLang="zh-CN" sz="1100" dirty="0" err="1"/>
              <a:t>subplot</a:t>
            </a:r>
            <a:r>
              <a:rPr lang="pt-BR" altLang="zh-CN" sz="1100" dirty="0"/>
              <a:t>(</a:t>
            </a:r>
            <a:r>
              <a:rPr lang="en-US" altLang="zh-CN" sz="1100" dirty="0"/>
              <a:t>1,3,2</a:t>
            </a:r>
            <a:r>
              <a:rPr lang="pt-BR" altLang="zh-CN" sz="1100" dirty="0"/>
              <a:t>);</a:t>
            </a:r>
            <a:r>
              <a:rPr lang="pt-BR" altLang="zh-CN" sz="1100" dirty="0" err="1"/>
              <a:t>plot</a:t>
            </a:r>
            <a:r>
              <a:rPr lang="pt-BR" altLang="zh-CN" sz="1100" dirty="0"/>
              <a:t>(</a:t>
            </a:r>
            <a:r>
              <a:rPr lang="pt-BR" altLang="zh-CN" sz="1100" dirty="0" err="1"/>
              <a:t>t</a:t>
            </a:r>
            <a:r>
              <a:rPr lang="pt-BR" altLang="zh-CN" sz="1100" dirty="0"/>
              <a:t>,'</a:t>
            </a:r>
            <a:r>
              <a:rPr lang="pt-BR" altLang="zh-CN" sz="1100" dirty="0" err="1"/>
              <a:t>R</a:t>
            </a:r>
            <a:r>
              <a:rPr lang="pt-BR" altLang="zh-CN" sz="1100" dirty="0"/>
              <a:t>');</a:t>
            </a:r>
          </a:p>
          <a:p>
            <a:pPr>
              <a:defRPr/>
            </a:pPr>
            <a:r>
              <a:rPr lang="pt-BR" altLang="zh-CN" sz="1100" dirty="0" err="1"/>
              <a:t>subplot</a:t>
            </a:r>
            <a:r>
              <a:rPr lang="pt-BR" altLang="zh-CN" sz="1100" dirty="0"/>
              <a:t>(</a:t>
            </a:r>
            <a:r>
              <a:rPr lang="en-US" altLang="zh-CN" sz="1100" dirty="0"/>
              <a:t>1,3,3</a:t>
            </a:r>
            <a:r>
              <a:rPr lang="pt-BR" altLang="zh-CN" sz="1100" dirty="0"/>
              <a:t>);</a:t>
            </a:r>
            <a:r>
              <a:rPr lang="pt-BR" altLang="zh-CN" sz="1100" dirty="0" err="1"/>
              <a:t>imshow</a:t>
            </a:r>
            <a:r>
              <a:rPr lang="pt-BR" altLang="zh-CN" sz="1100" dirty="0"/>
              <a:t>(</a:t>
            </a:r>
            <a:r>
              <a:rPr lang="pt-BR" altLang="zh-CN" sz="1100" dirty="0" err="1"/>
              <a:t>Ib</a:t>
            </a:r>
            <a:r>
              <a:rPr lang="pt-BR" altLang="zh-CN" sz="1100"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a:ln w="11430"/>
                <a:solidFill>
                  <a:srgbClr val="FF0000"/>
                </a:solidFill>
                <a:effectLst>
                  <a:outerShdw blurRad="76200" dist="50800" dir="5400000" algn="tl" rotWithShape="0">
                    <a:srgbClr val="000000">
                      <a:alpha val="65000"/>
                    </a:srgbClr>
                  </a:outerShdw>
                </a:effectLst>
              </a:rPr>
              <a:t>3.2</a:t>
            </a:r>
            <a:r>
              <a:rPr b="1" spc="50">
                <a:ln w="11430"/>
                <a:solidFill>
                  <a:srgbClr val="FF0000"/>
                </a:solidFill>
                <a:effectLst>
                  <a:outerShdw blurRad="76200" dist="50800" dir="5400000" algn="tl" rotWithShape="0">
                    <a:srgbClr val="000000">
                      <a:alpha val="65000"/>
                    </a:srgbClr>
                  </a:outerShdw>
                </a:effectLst>
              </a:rPr>
              <a:t>关于实验内容</a:t>
            </a:r>
            <a:r>
              <a:rPr lang="en-US" altLang="zh-CN" b="1" spc="50">
                <a:ln w="11430"/>
                <a:solidFill>
                  <a:srgbClr val="FF0000"/>
                </a:solidFill>
                <a:effectLst>
                  <a:outerShdw blurRad="76200" dist="50800" dir="5400000" algn="tl" rotWithShape="0">
                    <a:srgbClr val="000000">
                      <a:alpha val="65000"/>
                    </a:srgbClr>
                  </a:outerShdw>
                </a:effectLst>
              </a:rPr>
              <a:t>2</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3" name="内容占位符 2"/>
          <p:cNvSpPr>
            <a:spLocks noGrp="1"/>
          </p:cNvSpPr>
          <p:nvPr>
            <p:ph idx="1"/>
          </p:nvPr>
        </p:nvSpPr>
        <p:spPr>
          <a:xfrm>
            <a:off x="457200" y="1268413"/>
            <a:ext cx="4619625" cy="5329237"/>
          </a:xfrm>
        </p:spPr>
        <p:txBody>
          <a:bodyPr/>
          <a:lstStyle/>
          <a:p>
            <a:pPr marL="57150" indent="0">
              <a:lnSpc>
                <a:spcPct val="150000"/>
              </a:lnSpc>
              <a:buFont typeface="Arial" charset="0"/>
              <a:buNone/>
              <a:defRPr/>
            </a:pPr>
            <a:r>
              <a:rPr kumimoji="1" lang="zh-CN" altLang="en-US" sz="2400" dirty="0"/>
              <a:t>采用伽马变换处理曝光不良图像</a:t>
            </a:r>
            <a:endParaRPr kumimoji="1" lang="en-US" altLang="zh-CN" sz="2400" dirty="0"/>
          </a:p>
          <a:p>
            <a:pPr lvl="1">
              <a:lnSpc>
                <a:spcPct val="150000"/>
              </a:lnSpc>
              <a:defRPr/>
            </a:pPr>
            <a:r>
              <a:rPr lang="zh-CN" altLang="en-US" sz="2000" dirty="0">
                <a:cs typeface="宋体" charset="0"/>
              </a:rPr>
              <a:t>选择或创建图像（手机拍照）</a:t>
            </a:r>
            <a:endParaRPr lang="en-US" altLang="zh-CN" sz="2000" dirty="0">
              <a:cs typeface="宋体" charset="0"/>
            </a:endParaRPr>
          </a:p>
          <a:p>
            <a:pPr lvl="1">
              <a:lnSpc>
                <a:spcPct val="150000"/>
              </a:lnSpc>
              <a:defRPr/>
            </a:pPr>
            <a:r>
              <a:rPr lang="zh-CN" altLang="en-US" sz="2000" dirty="0">
                <a:cs typeface="宋体" charset="0"/>
              </a:rPr>
              <a:t>决定变换目标</a:t>
            </a:r>
            <a:endParaRPr lang="en-US" altLang="zh-CN" sz="2000" dirty="0">
              <a:cs typeface="宋体" charset="0"/>
            </a:endParaRPr>
          </a:p>
          <a:p>
            <a:pPr lvl="2">
              <a:lnSpc>
                <a:spcPct val="150000"/>
              </a:lnSpc>
              <a:defRPr/>
            </a:pPr>
            <a:r>
              <a:rPr lang="zh-CN" altLang="en-US" sz="1600" dirty="0">
                <a:cs typeface="+mn-cs"/>
              </a:rPr>
              <a:t>修正曝光不足</a:t>
            </a:r>
            <a:endParaRPr lang="en-US" altLang="zh-CN" sz="1600" dirty="0">
              <a:cs typeface="+mn-cs"/>
            </a:endParaRPr>
          </a:p>
          <a:p>
            <a:pPr lvl="2">
              <a:lnSpc>
                <a:spcPct val="150000"/>
              </a:lnSpc>
              <a:defRPr/>
            </a:pPr>
            <a:r>
              <a:rPr lang="zh-CN" altLang="en-US" sz="1600" dirty="0">
                <a:cs typeface="+mn-cs"/>
              </a:rPr>
              <a:t>修正曝光过度</a:t>
            </a:r>
            <a:endParaRPr lang="en-US" altLang="zh-CN" sz="1600" dirty="0">
              <a:cs typeface="+mn-cs"/>
            </a:endParaRPr>
          </a:p>
          <a:p>
            <a:pPr lvl="1">
              <a:lnSpc>
                <a:spcPct val="150000"/>
              </a:lnSpc>
              <a:defRPr/>
            </a:pPr>
            <a:r>
              <a:rPr lang="zh-CN" altLang="en-US" sz="2000" dirty="0">
                <a:cs typeface="宋体" charset="0"/>
              </a:rPr>
              <a:t>构造映射函数</a:t>
            </a:r>
            <a:endParaRPr lang="en-US" altLang="zh-CN" sz="2000" dirty="0">
              <a:cs typeface="宋体" charset="0"/>
            </a:endParaRPr>
          </a:p>
          <a:p>
            <a:pPr lvl="2">
              <a:lnSpc>
                <a:spcPct val="150000"/>
              </a:lnSpc>
              <a:defRPr/>
            </a:pPr>
            <a:r>
              <a:rPr lang="zh-CN" altLang="en-US" sz="1800" dirty="0">
                <a:cs typeface="+mn-cs"/>
              </a:rPr>
              <a:t>保证变换后的图像有合适的灰度范围</a:t>
            </a:r>
            <a:endParaRPr lang="en-US" altLang="zh-CN" sz="1800" dirty="0">
              <a:cs typeface="+mn-cs"/>
            </a:endParaRPr>
          </a:p>
          <a:p>
            <a:pPr lvl="1">
              <a:lnSpc>
                <a:spcPct val="150000"/>
              </a:lnSpc>
              <a:defRPr/>
            </a:pPr>
            <a:r>
              <a:rPr lang="zh-CN" altLang="en-US" sz="2000" dirty="0">
                <a:cs typeface="宋体" charset="0"/>
              </a:rPr>
              <a:t>映射变换</a:t>
            </a:r>
            <a:endParaRPr lang="en-US" altLang="zh-CN" sz="2000" dirty="0">
              <a:cs typeface="宋体" charset="0"/>
            </a:endParaRPr>
          </a:p>
          <a:p>
            <a:pPr lvl="1">
              <a:lnSpc>
                <a:spcPct val="150000"/>
              </a:lnSpc>
              <a:defRPr/>
            </a:pPr>
            <a:r>
              <a:rPr lang="zh-CN" altLang="en-US" sz="2000" dirty="0">
                <a:cs typeface="宋体" charset="0"/>
              </a:rPr>
              <a:t>显示变换结果</a:t>
            </a:r>
            <a:endParaRPr lang="en-US" altLang="zh-CN" sz="2000" dirty="0">
              <a:cs typeface="宋体" charset="0"/>
            </a:endParaRPr>
          </a:p>
          <a:p>
            <a:pPr marL="857250" lvl="2" indent="0">
              <a:buFont typeface="Arial" charset="0"/>
              <a:buNone/>
              <a:defRPr/>
            </a:pPr>
            <a:endParaRPr lang="en-US" altLang="zh-CN" sz="1800" dirty="0">
              <a:cs typeface="+mn-cs"/>
            </a:endParaRPr>
          </a:p>
          <a:p>
            <a:pPr>
              <a:defRPr/>
            </a:pPr>
            <a:endParaRPr kumimoji="1" lang="zh-CN" altLang="en-US" dirty="0"/>
          </a:p>
        </p:txBody>
      </p:sp>
      <p:sp>
        <p:nvSpPr>
          <p:cNvPr id="68616"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61F2301-94D0-4F4F-A6FC-0FF45DEEFF66}" type="datetime1">
              <a:rPr lang="zh-CN" altLang="en-US"/>
              <a:pPr fontAlgn="base">
                <a:spcBef>
                  <a:spcPct val="0"/>
                </a:spcBef>
                <a:spcAft>
                  <a:spcPct val="0"/>
                </a:spcAft>
              </a:pPr>
              <a:t>2018-2-1</a:t>
            </a:fld>
            <a:endParaRPr lang="en-US" altLang="zh-CN"/>
          </a:p>
        </p:txBody>
      </p:sp>
      <p:sp>
        <p:nvSpPr>
          <p:cNvPr id="68617"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3</a:t>
            </a:r>
            <a:r>
              <a:t>讲</a:t>
            </a:r>
          </a:p>
        </p:txBody>
      </p:sp>
      <p:sp>
        <p:nvSpPr>
          <p:cNvPr id="68618"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35D282E-AEC4-43D6-B138-2B361432E00B}" type="slidenum">
              <a:rPr/>
              <a:pPr fontAlgn="base">
                <a:spcBef>
                  <a:spcPct val="0"/>
                </a:spcBef>
                <a:spcAft>
                  <a:spcPct val="0"/>
                </a:spcAft>
              </a:pPr>
              <a:t>46</a:t>
            </a:fld>
            <a:endParaRPr lang="en-US" altLang="zh-CN"/>
          </a:p>
        </p:txBody>
      </p:sp>
      <p:sp>
        <p:nvSpPr>
          <p:cNvPr id="68619" name="内容占位符 2"/>
          <p:cNvSpPr txBox="1">
            <a:spLocks/>
          </p:cNvSpPr>
          <p:nvPr/>
        </p:nvSpPr>
        <p:spPr bwMode="auto">
          <a:xfrm>
            <a:off x="5076825" y="1268413"/>
            <a:ext cx="3609975" cy="5329237"/>
          </a:xfrm>
          <a:prstGeom prst="rect">
            <a:avLst/>
          </a:prstGeom>
          <a:noFill/>
          <a:ln w="9525">
            <a:noFill/>
            <a:miter lim="800000"/>
            <a:headEnd/>
            <a:tailEnd/>
          </a:ln>
        </p:spPr>
        <p:txBody>
          <a:bodyPr/>
          <a:lstStyle/>
          <a:p>
            <a:pPr marL="342900" indent="-342900" eaLnBrk="0" hangingPunct="0">
              <a:lnSpc>
                <a:spcPct val="120000"/>
              </a:lnSpc>
              <a:spcBef>
                <a:spcPct val="20000"/>
              </a:spcBef>
              <a:buFont typeface="Arial" charset="0"/>
              <a:buChar char="•"/>
            </a:pPr>
            <a:r>
              <a:rPr kumimoji="1" lang="zh-CN" altLang="en-US" sz="2400">
                <a:latin typeface="Calibri" pitchFamily="34" charset="0"/>
              </a:rPr>
              <a:t>伽马变换函数</a:t>
            </a:r>
            <a:endParaRPr kumimoji="1" lang="en-US" altLang="zh-CN" sz="2400">
              <a:latin typeface="Calibri" pitchFamily="34" charset="0"/>
            </a:endParaRPr>
          </a:p>
          <a:p>
            <a:pPr marL="342900" indent="-342900" eaLnBrk="0" hangingPunct="0">
              <a:lnSpc>
                <a:spcPct val="120000"/>
              </a:lnSpc>
              <a:spcBef>
                <a:spcPct val="20000"/>
              </a:spcBef>
              <a:buFont typeface="Arial" charset="0"/>
              <a:buChar char="•"/>
            </a:pPr>
            <a:endParaRPr kumimoji="1" lang="en-US" altLang="zh-CN" sz="2400">
              <a:latin typeface="Calibri" pitchFamily="34" charset="0"/>
            </a:endParaRPr>
          </a:p>
          <a:p>
            <a:pPr marL="742950" lvl="1" indent="-285750" eaLnBrk="0" hangingPunct="0">
              <a:lnSpc>
                <a:spcPct val="120000"/>
              </a:lnSpc>
              <a:spcBef>
                <a:spcPct val="20000"/>
              </a:spcBef>
              <a:buFont typeface="Arial" charset="0"/>
              <a:buChar char="–"/>
            </a:pPr>
            <a:r>
              <a:rPr kumimoji="1" lang="el-GR" altLang="zh-CN">
                <a:latin typeface="Calibri" pitchFamily="34" charset="0"/>
              </a:rPr>
              <a:t>γ</a:t>
            </a:r>
            <a:r>
              <a:rPr kumimoji="1" lang="zh-CN" altLang="en-US">
                <a:latin typeface="Calibri" pitchFamily="34" charset="0"/>
              </a:rPr>
              <a:t>系数可根据图像存在的曝光问题进行调整</a:t>
            </a:r>
            <a:endParaRPr kumimoji="1" lang="en-US" altLang="zh-CN">
              <a:latin typeface="Calibri" pitchFamily="34" charset="0"/>
            </a:endParaRPr>
          </a:p>
          <a:p>
            <a:pPr marL="742950" lvl="1" indent="-285750" eaLnBrk="0" hangingPunct="0">
              <a:lnSpc>
                <a:spcPct val="120000"/>
              </a:lnSpc>
              <a:spcBef>
                <a:spcPct val="20000"/>
              </a:spcBef>
              <a:buFont typeface="Arial" charset="0"/>
              <a:buChar char="–"/>
            </a:pPr>
            <a:r>
              <a:rPr kumimoji="1" lang="zh-CN" altLang="en-US">
                <a:latin typeface="Calibri" pitchFamily="34" charset="0"/>
              </a:rPr>
              <a:t>偏亮、曝光过度选择大于</a:t>
            </a:r>
            <a:r>
              <a:rPr kumimoji="1" lang="en-US" altLang="zh-CN">
                <a:latin typeface="Calibri" pitchFamily="34" charset="0"/>
              </a:rPr>
              <a:t>1</a:t>
            </a:r>
            <a:r>
              <a:rPr kumimoji="1" lang="zh-CN" altLang="en-US">
                <a:latin typeface="Calibri" pitchFamily="34" charset="0"/>
              </a:rPr>
              <a:t>系数</a:t>
            </a:r>
            <a:endParaRPr kumimoji="1" lang="en-US" altLang="zh-CN">
              <a:latin typeface="Calibri" pitchFamily="34" charset="0"/>
            </a:endParaRPr>
          </a:p>
          <a:p>
            <a:pPr marL="742950" lvl="1" indent="-285750" eaLnBrk="0" hangingPunct="0">
              <a:lnSpc>
                <a:spcPct val="120000"/>
              </a:lnSpc>
              <a:spcBef>
                <a:spcPct val="20000"/>
              </a:spcBef>
              <a:buFont typeface="Arial" charset="0"/>
              <a:buChar char="–"/>
            </a:pPr>
            <a:r>
              <a:rPr kumimoji="1" lang="zh-CN" altLang="en-US">
                <a:latin typeface="Calibri" pitchFamily="34" charset="0"/>
              </a:rPr>
              <a:t>偏暗、曝光不足反之</a:t>
            </a:r>
            <a:endParaRPr kumimoji="1" lang="en-US" altLang="zh-CN">
              <a:latin typeface="Calibri" pitchFamily="34" charset="0"/>
            </a:endParaRPr>
          </a:p>
          <a:p>
            <a:pPr marL="742950" lvl="1" indent="-285750" eaLnBrk="0" hangingPunct="0">
              <a:lnSpc>
                <a:spcPct val="120000"/>
              </a:lnSpc>
              <a:spcBef>
                <a:spcPct val="20000"/>
              </a:spcBef>
              <a:buFont typeface="Arial" charset="0"/>
              <a:buChar char="–"/>
            </a:pPr>
            <a:r>
              <a:rPr kumimoji="1" lang="en-US" altLang="zh-CN">
                <a:latin typeface="Calibri" pitchFamily="34" charset="0"/>
              </a:rPr>
              <a:t>k</a:t>
            </a:r>
            <a:r>
              <a:rPr kumimoji="1" lang="zh-CN" altLang="en-US">
                <a:latin typeface="Calibri" pitchFamily="34" charset="0"/>
              </a:rPr>
              <a:t>系数选择需要保证变换后图像的整个灰度范围是合适的（</a:t>
            </a:r>
            <a:r>
              <a:rPr kumimoji="1" lang="en-US" altLang="zh-CN">
                <a:latin typeface="Calibri" pitchFamily="34" charset="0"/>
              </a:rPr>
              <a:t>0-255</a:t>
            </a:r>
            <a:r>
              <a:rPr kumimoji="1" lang="zh-CN" altLang="en-US">
                <a:latin typeface="Calibri" pitchFamily="34" charset="0"/>
              </a:rPr>
              <a:t>）</a:t>
            </a:r>
            <a:endParaRPr kumimoji="1" lang="en-US" altLang="zh-CN" sz="2400">
              <a:latin typeface="Calibri" pitchFamily="34" charset="0"/>
            </a:endParaRPr>
          </a:p>
          <a:p>
            <a:pPr marL="342900" indent="-342900" eaLnBrk="0" hangingPunct="0">
              <a:lnSpc>
                <a:spcPct val="120000"/>
              </a:lnSpc>
              <a:spcBef>
                <a:spcPct val="20000"/>
              </a:spcBef>
              <a:buFont typeface="Arial" charset="0"/>
              <a:buChar char="•"/>
            </a:pPr>
            <a:r>
              <a:rPr kumimoji="1" lang="zh-CN" altLang="en-US" sz="2400">
                <a:latin typeface="Calibri" pitchFamily="34" charset="0"/>
              </a:rPr>
              <a:t>参考程序（略）</a:t>
            </a:r>
          </a:p>
        </p:txBody>
      </p:sp>
      <p:graphicFrame>
        <p:nvGraphicFramePr>
          <p:cNvPr id="68613" name="Object 5"/>
          <p:cNvGraphicFramePr>
            <a:graphicFrameLocks noChangeAspect="1"/>
          </p:cNvGraphicFramePr>
          <p:nvPr/>
        </p:nvGraphicFramePr>
        <p:xfrm>
          <a:off x="6516688" y="1844675"/>
          <a:ext cx="1298575" cy="328613"/>
        </p:xfrm>
        <a:graphic>
          <a:graphicData uri="http://schemas.openxmlformats.org/presentationml/2006/ole">
            <p:oleObj spid="_x0000_s68613" name="Equation" r:id="rId3" imgW="621360" imgH="182520" progId="">
              <p:embed/>
            </p:oleObj>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a:ln w="11430"/>
                <a:solidFill>
                  <a:srgbClr val="FF0000"/>
                </a:solidFill>
                <a:effectLst>
                  <a:outerShdw blurRad="76200" dist="50800" dir="5400000" algn="tl" rotWithShape="0">
                    <a:srgbClr val="000000">
                      <a:alpha val="65000"/>
                    </a:srgbClr>
                  </a:outerShdw>
                </a:effectLst>
              </a:rPr>
              <a:t>3.3</a:t>
            </a:r>
            <a:r>
              <a:rPr b="1" spc="50">
                <a:ln w="11430"/>
                <a:solidFill>
                  <a:srgbClr val="FF0000"/>
                </a:solidFill>
                <a:effectLst>
                  <a:outerShdw blurRad="76200" dist="50800" dir="5400000" algn="tl" rotWithShape="0">
                    <a:srgbClr val="000000">
                      <a:alpha val="65000"/>
                    </a:srgbClr>
                  </a:outerShdw>
                </a:effectLst>
              </a:rPr>
              <a:t>关于实验内容</a:t>
            </a:r>
            <a:r>
              <a:rPr lang="en-US" altLang="zh-CN" b="1" spc="50">
                <a:ln w="11430"/>
                <a:solidFill>
                  <a:srgbClr val="FF0000"/>
                </a:solidFill>
                <a:effectLst>
                  <a:outerShdw blurRad="76200" dist="50800" dir="5400000" algn="tl" rotWithShape="0">
                    <a:srgbClr val="000000">
                      <a:alpha val="65000"/>
                    </a:srgbClr>
                  </a:outerShdw>
                </a:effectLst>
              </a:rPr>
              <a:t>3</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3" name="内容占位符 2"/>
          <p:cNvSpPr>
            <a:spLocks noGrp="1"/>
          </p:cNvSpPr>
          <p:nvPr>
            <p:ph idx="1"/>
          </p:nvPr>
        </p:nvSpPr>
        <p:spPr>
          <a:xfrm>
            <a:off x="457200" y="1268413"/>
            <a:ext cx="4043363" cy="5329237"/>
          </a:xfrm>
        </p:spPr>
        <p:txBody>
          <a:bodyPr/>
          <a:lstStyle/>
          <a:p>
            <a:pPr marL="400050">
              <a:defRPr/>
            </a:pPr>
            <a:r>
              <a:rPr kumimoji="1" lang="zh-CN" altLang="en-US" sz="2400" dirty="0"/>
              <a:t>直方图均衡实验</a:t>
            </a:r>
            <a:endParaRPr kumimoji="1" lang="en-US" altLang="zh-CN" sz="2400" dirty="0"/>
          </a:p>
          <a:p>
            <a:pPr lvl="1">
              <a:lnSpc>
                <a:spcPct val="150000"/>
              </a:lnSpc>
              <a:defRPr/>
            </a:pPr>
            <a:r>
              <a:rPr lang="zh-CN" altLang="en-US" sz="2000" dirty="0">
                <a:cs typeface="宋体" charset="0"/>
              </a:rPr>
              <a:t>选择对比度不好的图像</a:t>
            </a:r>
            <a:endParaRPr lang="en-US" altLang="zh-CN" sz="2000" dirty="0">
              <a:cs typeface="宋体" charset="0"/>
            </a:endParaRPr>
          </a:p>
          <a:p>
            <a:pPr lvl="1">
              <a:lnSpc>
                <a:spcPct val="150000"/>
              </a:lnSpc>
              <a:defRPr/>
            </a:pPr>
            <a:r>
              <a:rPr lang="zh-CN" altLang="en-US" sz="2000" dirty="0">
                <a:cs typeface="宋体" charset="0"/>
              </a:rPr>
              <a:t>直方图均衡处理</a:t>
            </a:r>
            <a:endParaRPr lang="en-US" altLang="zh-CN" sz="2000" dirty="0">
              <a:cs typeface="宋体" charset="0"/>
            </a:endParaRPr>
          </a:p>
          <a:p>
            <a:pPr lvl="2">
              <a:lnSpc>
                <a:spcPct val="150000"/>
              </a:lnSpc>
              <a:defRPr/>
            </a:pPr>
            <a:r>
              <a:rPr lang="zh-CN" altLang="en-US" sz="1800" dirty="0">
                <a:cs typeface="+mn-cs"/>
              </a:rPr>
              <a:t>计算直方图</a:t>
            </a:r>
            <a:endParaRPr lang="en-US" altLang="zh-CN" sz="1800" dirty="0">
              <a:cs typeface="+mn-cs"/>
            </a:endParaRPr>
          </a:p>
          <a:p>
            <a:pPr lvl="2">
              <a:lnSpc>
                <a:spcPct val="150000"/>
              </a:lnSpc>
              <a:defRPr/>
            </a:pPr>
            <a:r>
              <a:rPr lang="zh-CN" altLang="en-US" sz="1800" dirty="0">
                <a:cs typeface="+mn-cs"/>
              </a:rPr>
              <a:t>计算直方图累计函数</a:t>
            </a:r>
            <a:endParaRPr lang="en-US" altLang="zh-CN" sz="1800" dirty="0">
              <a:cs typeface="+mn-cs"/>
            </a:endParaRPr>
          </a:p>
          <a:p>
            <a:pPr lvl="2">
              <a:lnSpc>
                <a:spcPct val="150000"/>
              </a:lnSpc>
              <a:defRPr/>
            </a:pPr>
            <a:r>
              <a:rPr lang="zh-CN" altLang="en-US" sz="1800" dirty="0">
                <a:cs typeface="+mn-cs"/>
              </a:rPr>
              <a:t>直方图均衡处理</a:t>
            </a:r>
            <a:endParaRPr lang="en-US" altLang="zh-CN" sz="1800" dirty="0">
              <a:cs typeface="+mn-cs"/>
            </a:endParaRPr>
          </a:p>
          <a:p>
            <a:pPr lvl="2">
              <a:lnSpc>
                <a:spcPct val="150000"/>
              </a:lnSpc>
              <a:defRPr/>
            </a:pPr>
            <a:r>
              <a:rPr lang="zh-CN" altLang="en-US" sz="1800" dirty="0">
                <a:cs typeface="+mn-cs"/>
              </a:rPr>
              <a:t>计算处理后的图像直方图</a:t>
            </a:r>
            <a:endParaRPr lang="en-US" altLang="zh-CN" sz="1800" dirty="0">
              <a:cs typeface="+mn-cs"/>
            </a:endParaRPr>
          </a:p>
          <a:p>
            <a:pPr lvl="1">
              <a:lnSpc>
                <a:spcPct val="150000"/>
              </a:lnSpc>
              <a:defRPr/>
            </a:pPr>
            <a:r>
              <a:rPr lang="zh-CN" altLang="en-US" sz="2000" dirty="0">
                <a:cs typeface="宋体" charset="0"/>
              </a:rPr>
              <a:t>显示结果</a:t>
            </a:r>
            <a:endParaRPr lang="en-US" altLang="zh-CN" sz="2000" dirty="0">
              <a:cs typeface="宋体" charset="0"/>
            </a:endParaRPr>
          </a:p>
          <a:p>
            <a:pPr lvl="2">
              <a:lnSpc>
                <a:spcPct val="150000"/>
              </a:lnSpc>
              <a:defRPr/>
            </a:pPr>
            <a:r>
              <a:rPr lang="zh-CN" altLang="en-US" sz="1600" dirty="0">
                <a:cs typeface="+mn-cs"/>
              </a:rPr>
              <a:t>处理前后图像</a:t>
            </a:r>
            <a:endParaRPr lang="en-US" altLang="zh-CN" sz="1600" dirty="0">
              <a:cs typeface="+mn-cs"/>
            </a:endParaRPr>
          </a:p>
          <a:p>
            <a:pPr lvl="2">
              <a:lnSpc>
                <a:spcPct val="150000"/>
              </a:lnSpc>
              <a:defRPr/>
            </a:pPr>
            <a:r>
              <a:rPr lang="zh-CN" altLang="en-US" sz="1600" dirty="0">
                <a:cs typeface="+mn-cs"/>
              </a:rPr>
              <a:t>处理前后直方图</a:t>
            </a:r>
            <a:endParaRPr lang="en-US" altLang="zh-CN" sz="1600" dirty="0">
              <a:cs typeface="+mn-cs"/>
            </a:endParaRPr>
          </a:p>
          <a:p>
            <a:pPr>
              <a:defRPr/>
            </a:pPr>
            <a:endParaRPr kumimoji="1" lang="zh-CN" altLang="en-US" dirty="0"/>
          </a:p>
        </p:txBody>
      </p:sp>
      <p:sp>
        <p:nvSpPr>
          <p:cNvPr id="79875"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D8231DB-034B-49B6-A6DC-160EDDC20C3F}" type="datetime1">
              <a:rPr lang="zh-CN" altLang="en-US"/>
              <a:pPr fontAlgn="base">
                <a:spcBef>
                  <a:spcPct val="0"/>
                </a:spcBef>
                <a:spcAft>
                  <a:spcPct val="0"/>
                </a:spcAft>
              </a:pPr>
              <a:t>2018-2-1</a:t>
            </a:fld>
            <a:endParaRPr lang="en-US" altLang="zh-CN"/>
          </a:p>
        </p:txBody>
      </p:sp>
      <p:sp>
        <p:nvSpPr>
          <p:cNvPr id="79876"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3</a:t>
            </a:r>
            <a:r>
              <a:t>讲</a:t>
            </a:r>
          </a:p>
        </p:txBody>
      </p:sp>
      <p:sp>
        <p:nvSpPr>
          <p:cNvPr id="79877"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EC4707F-D3C0-44F5-A839-E714D0088C89}" type="slidenum">
              <a:rPr/>
              <a:pPr fontAlgn="base">
                <a:spcBef>
                  <a:spcPct val="0"/>
                </a:spcBef>
                <a:spcAft>
                  <a:spcPct val="0"/>
                </a:spcAft>
              </a:pPr>
              <a:t>47</a:t>
            </a:fld>
            <a:endParaRPr lang="en-US" altLang="zh-CN"/>
          </a:p>
        </p:txBody>
      </p:sp>
      <p:sp>
        <p:nvSpPr>
          <p:cNvPr id="7" name="内容占位符 2"/>
          <p:cNvSpPr txBox="1">
            <a:spLocks/>
          </p:cNvSpPr>
          <p:nvPr/>
        </p:nvSpPr>
        <p:spPr bwMode="auto">
          <a:xfrm>
            <a:off x="4500563" y="1268413"/>
            <a:ext cx="4041775" cy="5329237"/>
          </a:xfrm>
          <a:prstGeom prst="rect">
            <a:avLst/>
          </a:prstGeom>
          <a:noFill/>
          <a:ln w="9525">
            <a:noFill/>
            <a:miter lim="800000"/>
            <a:headEnd/>
            <a:tailEnd/>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kumimoji="1" lang="zh-CN" altLang="en-US" sz="2400" dirty="0"/>
              <a:t>参考程序</a:t>
            </a:r>
            <a:endParaRPr kumimoji="1" lang="en-US" altLang="zh-CN" sz="2400" dirty="0"/>
          </a:p>
          <a:p>
            <a:pPr marL="400050" lvl="1" indent="0">
              <a:buFont typeface="Arial" pitchFamily="34" charset="0"/>
              <a:buNone/>
              <a:defRPr/>
            </a:pPr>
            <a:r>
              <a:rPr lang="en-US" altLang="zh-CN" sz="1200" dirty="0"/>
              <a:t>I=</a:t>
            </a:r>
            <a:r>
              <a:rPr lang="en-US" altLang="zh-CN" sz="1200" dirty="0" err="1"/>
              <a:t>imread</a:t>
            </a:r>
            <a:r>
              <a:rPr lang="en-US" altLang="zh-CN" sz="1200" dirty="0"/>
              <a:t>('lena_gray_256.tif');</a:t>
            </a:r>
          </a:p>
          <a:p>
            <a:pPr marL="400050" lvl="1" indent="0">
              <a:buFont typeface="Arial" pitchFamily="34" charset="0"/>
              <a:buNone/>
              <a:defRPr/>
            </a:pPr>
            <a:r>
              <a:rPr lang="en-US" altLang="zh-CN" sz="1200" dirty="0"/>
              <a:t>[</a:t>
            </a:r>
            <a:r>
              <a:rPr lang="en-US" altLang="zh-CN" sz="1200" dirty="0" err="1"/>
              <a:t>m,n</a:t>
            </a:r>
            <a:r>
              <a:rPr lang="en-US" altLang="zh-CN" sz="1200" dirty="0"/>
              <a:t>]=size(I);</a:t>
            </a:r>
          </a:p>
          <a:p>
            <a:pPr marL="400050" lvl="1" indent="0">
              <a:buFont typeface="Arial" pitchFamily="34" charset="0"/>
              <a:buNone/>
              <a:defRPr/>
            </a:pPr>
            <a:r>
              <a:rPr lang="en-US" altLang="zh-CN" sz="1200" dirty="0"/>
              <a:t>subplot(1,3,1);</a:t>
            </a:r>
            <a:r>
              <a:rPr lang="en-US" altLang="zh-CN" sz="1200" dirty="0" err="1"/>
              <a:t>imshow</a:t>
            </a:r>
            <a:r>
              <a:rPr lang="en-US" altLang="zh-CN" sz="1200" dirty="0"/>
              <a:t>(I);</a:t>
            </a:r>
          </a:p>
          <a:p>
            <a:pPr marL="400050" lvl="1" indent="0">
              <a:buFont typeface="Arial" pitchFamily="34" charset="0"/>
              <a:buNone/>
              <a:defRPr/>
            </a:pPr>
            <a:r>
              <a:rPr lang="is-IS" altLang="zh-CN" sz="1200" dirty="0"/>
              <a:t>C=double(zeros(256));  %</a:t>
            </a:r>
            <a:r>
              <a:rPr lang="zh-CN" altLang="is-IS" sz="1200" dirty="0"/>
              <a:t>直方图统计</a:t>
            </a:r>
          </a:p>
          <a:p>
            <a:pPr marL="400050" lvl="1" indent="0">
              <a:buFont typeface="Arial" pitchFamily="34" charset="0"/>
              <a:buNone/>
              <a:defRPr/>
            </a:pPr>
            <a:r>
              <a:rPr lang="da-DK" altLang="zh-CN" sz="1200" dirty="0"/>
              <a:t>for j=1:m</a:t>
            </a:r>
          </a:p>
          <a:p>
            <a:pPr marL="400050" lvl="1" indent="0">
              <a:buFont typeface="Arial" pitchFamily="34" charset="0"/>
              <a:buNone/>
              <a:defRPr/>
            </a:pPr>
            <a:r>
              <a:rPr lang="fi-FI" altLang="zh-CN" sz="1200" dirty="0"/>
              <a:t>    for k=1:n</a:t>
            </a:r>
          </a:p>
          <a:p>
            <a:pPr marL="400050" lvl="1" indent="0">
              <a:buFont typeface="Arial" pitchFamily="34" charset="0"/>
              <a:buNone/>
              <a:defRPr/>
            </a:pPr>
            <a:r>
              <a:rPr lang="de-DE" altLang="zh-CN" sz="1200" dirty="0"/>
              <a:t>        </a:t>
            </a:r>
            <a:r>
              <a:rPr lang="de-DE" altLang="zh-CN" sz="1200" dirty="0" err="1"/>
              <a:t>r</a:t>
            </a:r>
            <a:r>
              <a:rPr lang="de-DE" altLang="zh-CN" sz="1200" dirty="0"/>
              <a:t>=I(</a:t>
            </a:r>
            <a:r>
              <a:rPr lang="de-DE" altLang="zh-CN" sz="1200" dirty="0" err="1"/>
              <a:t>j,k</a:t>
            </a:r>
            <a:r>
              <a:rPr lang="de-DE" altLang="zh-CN" sz="1200" dirty="0"/>
              <a:t>);</a:t>
            </a:r>
          </a:p>
          <a:p>
            <a:pPr marL="400050" lvl="1" indent="0">
              <a:buFont typeface="Arial" pitchFamily="34" charset="0"/>
              <a:buNone/>
              <a:defRPr/>
            </a:pPr>
            <a:r>
              <a:rPr lang="de-DE" altLang="zh-CN" sz="1200" dirty="0"/>
              <a:t>        C(</a:t>
            </a:r>
            <a:r>
              <a:rPr lang="de-DE" altLang="zh-CN" sz="1200" dirty="0" err="1"/>
              <a:t>r</a:t>
            </a:r>
            <a:r>
              <a:rPr lang="de-DE" altLang="zh-CN" sz="1200" dirty="0"/>
              <a:t>)=C(</a:t>
            </a:r>
            <a:r>
              <a:rPr lang="de-DE" altLang="zh-CN" sz="1200" dirty="0" err="1"/>
              <a:t>r</a:t>
            </a:r>
            <a:r>
              <a:rPr lang="de-DE" altLang="zh-CN" sz="1200" dirty="0"/>
              <a:t>)+1;</a:t>
            </a:r>
          </a:p>
          <a:p>
            <a:pPr marL="400050" lvl="1" indent="0">
              <a:buFont typeface="Arial" pitchFamily="34" charset="0"/>
              <a:buNone/>
              <a:defRPr/>
            </a:pPr>
            <a:r>
              <a:rPr lang="de-DE" altLang="zh-CN" sz="1200" dirty="0"/>
              <a:t>    end</a:t>
            </a:r>
          </a:p>
          <a:p>
            <a:pPr marL="400050" lvl="1" indent="0">
              <a:buFont typeface="Arial" pitchFamily="34" charset="0"/>
              <a:buNone/>
              <a:defRPr/>
            </a:pPr>
            <a:r>
              <a:rPr lang="de-DE" altLang="zh-CN" sz="1200" dirty="0"/>
              <a:t>end</a:t>
            </a:r>
          </a:p>
          <a:p>
            <a:pPr marL="400050" lvl="1" indent="0">
              <a:buFont typeface="Arial" pitchFamily="34" charset="0"/>
              <a:buNone/>
              <a:defRPr/>
            </a:pPr>
            <a:r>
              <a:rPr lang="is-IS" altLang="zh-CN" sz="1200" dirty="0"/>
              <a:t>subplot(1,3,2);stem(C,'.');</a:t>
            </a:r>
          </a:p>
          <a:p>
            <a:pPr marL="400050" lvl="1" indent="0">
              <a:buFont typeface="Arial" pitchFamily="34" charset="0"/>
              <a:buNone/>
              <a:defRPr/>
            </a:pPr>
            <a:r>
              <a:rPr lang="de-DE" altLang="zh-CN" sz="1200" dirty="0" err="1"/>
              <a:t>for</a:t>
            </a:r>
            <a:r>
              <a:rPr lang="de-DE" altLang="zh-CN" sz="1200" dirty="0"/>
              <a:t> </a:t>
            </a:r>
            <a:r>
              <a:rPr lang="de-DE" altLang="zh-CN" sz="1200" dirty="0" err="1"/>
              <a:t>j</a:t>
            </a:r>
            <a:r>
              <a:rPr lang="de-DE" altLang="zh-CN" sz="1200" dirty="0"/>
              <a:t>=2:256           %</a:t>
            </a:r>
            <a:r>
              <a:rPr lang="zh-CN" altLang="de-DE" sz="1200" dirty="0"/>
              <a:t>直方图累计函数</a:t>
            </a:r>
          </a:p>
          <a:p>
            <a:pPr marL="400050" lvl="1" indent="0">
              <a:buFont typeface="Arial" pitchFamily="34" charset="0"/>
              <a:buNone/>
              <a:defRPr/>
            </a:pPr>
            <a:r>
              <a:rPr lang="is-IS" altLang="zh-CN" sz="1200" dirty="0"/>
              <a:t>   C(j)=C(j)+C(j-1);</a:t>
            </a:r>
          </a:p>
          <a:p>
            <a:pPr marL="400050" lvl="1" indent="0">
              <a:buFont typeface="Arial" pitchFamily="34" charset="0"/>
              <a:buNone/>
              <a:defRPr/>
            </a:pPr>
            <a:r>
              <a:rPr lang="en-US" altLang="zh-CN" sz="1200" dirty="0"/>
              <a:t>end</a:t>
            </a:r>
          </a:p>
          <a:p>
            <a:pPr marL="400050" lvl="1" indent="0">
              <a:buFont typeface="Arial" pitchFamily="34" charset="0"/>
              <a:buNone/>
              <a:defRPr/>
            </a:pPr>
            <a:r>
              <a:rPr lang="is-IS" altLang="zh-CN" sz="1200" dirty="0"/>
              <a:t>subplot(1,3,3);plot(C);</a:t>
            </a:r>
          </a:p>
          <a:p>
            <a:pPr lvl="1">
              <a:defRPr/>
            </a:pPr>
            <a:endParaRPr kumimoji="1" lang="zh-CN" altLang="en-US" sz="2000" dirty="0"/>
          </a:p>
        </p:txBody>
      </p:sp>
      <p:pic>
        <p:nvPicPr>
          <p:cNvPr id="79879" name="图片 8"/>
          <p:cNvPicPr>
            <a:picLocks noChangeAspect="1"/>
          </p:cNvPicPr>
          <p:nvPr/>
        </p:nvPicPr>
        <p:blipFill>
          <a:blip r:embed="rId2"/>
          <a:srcRect/>
          <a:stretch>
            <a:fillRect/>
          </a:stretch>
        </p:blipFill>
        <p:spPr bwMode="auto">
          <a:xfrm>
            <a:off x="4500563" y="5013325"/>
            <a:ext cx="4138612" cy="147955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78098"/>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课</a:t>
            </a:r>
            <a:r>
              <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后练习</a:t>
            </a:r>
          </a:p>
        </p:txBody>
      </p:sp>
      <p:sp>
        <p:nvSpPr>
          <p:cNvPr id="80898" name="内容占位符 3"/>
          <p:cNvSpPr>
            <a:spLocks noGrp="1"/>
          </p:cNvSpPr>
          <p:nvPr>
            <p:ph sz="half" idx="2"/>
          </p:nvPr>
        </p:nvSpPr>
        <p:spPr>
          <a:xfrm>
            <a:off x="684213" y="1412875"/>
            <a:ext cx="8002587" cy="4713288"/>
          </a:xfrm>
          <a:ln>
            <a:solidFill>
              <a:srgbClr val="000090"/>
            </a:solidFill>
          </a:ln>
        </p:spPr>
        <p:txBody>
          <a:bodyPr/>
          <a:lstStyle/>
          <a:p>
            <a:r>
              <a:rPr kumimoji="1" lang="zh-CN" altLang="en-US" smtClean="0"/>
              <a:t>实验</a:t>
            </a:r>
            <a:endParaRPr kumimoji="1" lang="en-US" altLang="zh-CN" smtClean="0"/>
          </a:p>
          <a:p>
            <a:pPr lvl="1"/>
            <a:r>
              <a:rPr lang="zh-CN" altLang="en-US" smtClean="0"/>
              <a:t>学习</a:t>
            </a:r>
            <a:r>
              <a:rPr lang="en-US" altLang="zh-CN" smtClean="0"/>
              <a:t>matlab</a:t>
            </a:r>
            <a:r>
              <a:rPr lang="zh-CN" altLang="en-US" smtClean="0"/>
              <a:t>自带的图像处理函数</a:t>
            </a:r>
            <a:endParaRPr lang="en-US" altLang="zh-CN" smtClean="0"/>
          </a:p>
          <a:p>
            <a:pPr lvl="2"/>
            <a:r>
              <a:rPr lang="en-US" altLang="zh-CN" smtClean="0"/>
              <a:t>imadjust</a:t>
            </a:r>
          </a:p>
          <a:p>
            <a:pPr lvl="2"/>
            <a:r>
              <a:rPr lang="en-US" altLang="zh-CN" smtClean="0"/>
              <a:t>imhist</a:t>
            </a:r>
            <a:r>
              <a:rPr lang="zh-CN" altLang="en-US" smtClean="0"/>
              <a:t>、</a:t>
            </a:r>
            <a:r>
              <a:rPr lang="en-US" altLang="zh-CN" smtClean="0"/>
              <a:t>histeq</a:t>
            </a:r>
          </a:p>
          <a:p>
            <a:pPr lvl="2"/>
            <a:r>
              <a:rPr lang="en-US" altLang="zh-CN" smtClean="0"/>
              <a:t>adapthisteq</a:t>
            </a:r>
          </a:p>
          <a:p>
            <a:pPr lvl="1"/>
            <a:r>
              <a:rPr lang="zh-CN" altLang="en-US" smtClean="0"/>
              <a:t>用</a:t>
            </a:r>
            <a:r>
              <a:rPr lang="en-US" altLang="zh-CN" smtClean="0"/>
              <a:t>matlab</a:t>
            </a:r>
            <a:r>
              <a:rPr lang="zh-CN" altLang="en-US" smtClean="0"/>
              <a:t>自带函数完成课堂相关的实验</a:t>
            </a:r>
            <a:endParaRPr lang="en-US" altLang="zh-CN" smtClean="0"/>
          </a:p>
          <a:p>
            <a:pPr lvl="1"/>
            <a:r>
              <a:rPr lang="zh-CN" altLang="en-US" smtClean="0">
                <a:solidFill>
                  <a:srgbClr val="FF0000"/>
                </a:solidFill>
              </a:rPr>
              <a:t>采用</a:t>
            </a:r>
            <a:r>
              <a:rPr lang="en-US" altLang="zh-CN" smtClean="0">
                <a:solidFill>
                  <a:srgbClr val="FF0000"/>
                </a:solidFill>
              </a:rPr>
              <a:t>histeq</a:t>
            </a:r>
            <a:r>
              <a:rPr lang="zh-CN" altLang="en-US" smtClean="0">
                <a:solidFill>
                  <a:srgbClr val="FF0000"/>
                </a:solidFill>
              </a:rPr>
              <a:t>函数指定结果图像直方图的方法，完成直方图规定化处理</a:t>
            </a:r>
            <a:endParaRPr lang="en-US" altLang="zh-CN" smtClean="0">
              <a:solidFill>
                <a:srgbClr val="FF0000"/>
              </a:solidFill>
            </a:endParaRPr>
          </a:p>
          <a:p>
            <a:pPr lvl="1"/>
            <a:r>
              <a:rPr lang="zh-CN" altLang="en-US" smtClean="0">
                <a:solidFill>
                  <a:srgbClr val="FF0000"/>
                </a:solidFill>
              </a:rPr>
              <a:t>采用</a:t>
            </a:r>
            <a:r>
              <a:rPr lang="en-US" altLang="zh-CN" smtClean="0">
                <a:solidFill>
                  <a:srgbClr val="FF0000"/>
                </a:solidFill>
              </a:rPr>
              <a:t>adapthisteq</a:t>
            </a:r>
            <a:r>
              <a:rPr lang="zh-CN" altLang="en-US" smtClean="0">
                <a:solidFill>
                  <a:srgbClr val="FF0000"/>
                </a:solidFill>
              </a:rPr>
              <a:t>函数完成局部直方图均衡处理</a:t>
            </a:r>
          </a:p>
        </p:txBody>
      </p:sp>
      <p:sp>
        <p:nvSpPr>
          <p:cNvPr id="80899" name="日期占位符 4"/>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EEC8475-EAA8-466E-9DBE-E38AED4D1610}" type="datetime1">
              <a:rPr lang="zh-CN" altLang="en-US"/>
              <a:pPr fontAlgn="base">
                <a:spcBef>
                  <a:spcPct val="0"/>
                </a:spcBef>
                <a:spcAft>
                  <a:spcPct val="0"/>
                </a:spcAft>
              </a:pPr>
              <a:t>2018-2-1</a:t>
            </a:fld>
            <a:endParaRPr lang="en-US" altLang="zh-CN"/>
          </a:p>
        </p:txBody>
      </p:sp>
      <p:sp>
        <p:nvSpPr>
          <p:cNvPr id="80900" name="页脚占位符 5"/>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3</a:t>
            </a:r>
            <a:r>
              <a:t>讲</a:t>
            </a:r>
          </a:p>
        </p:txBody>
      </p:sp>
      <p:sp>
        <p:nvSpPr>
          <p:cNvPr id="80901" name="幻灯片编号占位符 6"/>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CE602F5-E9EC-4526-A1AC-52C2F0782C24}" type="slidenum">
              <a:rPr/>
              <a:pPr fontAlgn="base">
                <a:spcBef>
                  <a:spcPct val="0"/>
                </a:spcBef>
                <a:spcAft>
                  <a:spcPct val="0"/>
                </a:spcAft>
              </a:pPr>
              <a:t>48</a:t>
            </a:fld>
            <a:endParaRPr lang="en-US" altLang="zh-C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rPr>
              <a:t>课堂实验</a:t>
            </a:r>
            <a:r>
              <a:rPr lang="en-US" altLang="zh-CN"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rPr>
              <a:t>4</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81922" name="内容占位符 2"/>
          <p:cNvSpPr>
            <a:spLocks noGrp="1"/>
          </p:cNvSpPr>
          <p:nvPr>
            <p:ph idx="1"/>
          </p:nvPr>
        </p:nvSpPr>
        <p:spPr>
          <a:xfrm>
            <a:off x="457200" y="1196975"/>
            <a:ext cx="8229600" cy="5400675"/>
          </a:xfrm>
        </p:spPr>
        <p:txBody>
          <a:bodyPr/>
          <a:lstStyle/>
          <a:p>
            <a:r>
              <a:rPr kumimoji="1" lang="zh-CN" altLang="en-US" sz="2400" smtClean="0"/>
              <a:t>实验目的</a:t>
            </a:r>
            <a:endParaRPr kumimoji="1" lang="en-US" altLang="zh-CN" sz="2400" smtClean="0"/>
          </a:p>
          <a:p>
            <a:pPr lvl="1"/>
            <a:r>
              <a:rPr lang="zh-CN" altLang="en-US" sz="2000" smtClean="0"/>
              <a:t>了解模板运算方式图像增强的功能和基本原理</a:t>
            </a:r>
            <a:endParaRPr lang="en-US" altLang="zh-CN" sz="2000" smtClean="0"/>
          </a:p>
          <a:p>
            <a:pPr lvl="1"/>
            <a:r>
              <a:rPr lang="zh-CN" altLang="en-US" sz="2000" smtClean="0"/>
              <a:t>掌握基本图像平滑滤波、锐化滤波的增强方法</a:t>
            </a:r>
            <a:endParaRPr lang="en-US" altLang="zh-CN" sz="2000" smtClean="0"/>
          </a:p>
          <a:p>
            <a:r>
              <a:rPr kumimoji="1" lang="zh-CN" altLang="en-US" sz="2400" smtClean="0"/>
              <a:t>实验内容</a:t>
            </a:r>
            <a:endParaRPr kumimoji="1" lang="en-US" altLang="zh-CN" sz="2400" smtClean="0"/>
          </a:p>
          <a:p>
            <a:pPr lvl="1"/>
            <a:r>
              <a:rPr lang="zh-CN" altLang="en-US" sz="2000" smtClean="0"/>
              <a:t>平滑滤波实验</a:t>
            </a:r>
            <a:endParaRPr lang="en-US" altLang="zh-CN" sz="2000" smtClean="0"/>
          </a:p>
          <a:p>
            <a:pPr lvl="2"/>
            <a:r>
              <a:rPr lang="zh-CN" altLang="en-US" sz="1800" smtClean="0"/>
              <a:t>给图像叠加高斯噪声、椒盐噪声</a:t>
            </a:r>
            <a:endParaRPr lang="en-US" altLang="zh-CN" sz="1800" smtClean="0"/>
          </a:p>
          <a:p>
            <a:pPr lvl="2"/>
            <a:r>
              <a:rPr lang="zh-CN" altLang="en-US" sz="1800" smtClean="0"/>
              <a:t>验证邻域平均、高斯加权、中值滤波在不同窗口时候对不同噪声的处理效果</a:t>
            </a:r>
            <a:endParaRPr lang="en-US" altLang="zh-CN" sz="1800" smtClean="0"/>
          </a:p>
          <a:p>
            <a:pPr lvl="1"/>
            <a:r>
              <a:rPr lang="zh-CN" altLang="en-US" sz="2000" smtClean="0"/>
              <a:t>锐化滤波实现</a:t>
            </a:r>
            <a:endParaRPr lang="en-US" altLang="zh-CN" sz="2000" smtClean="0"/>
          </a:p>
          <a:p>
            <a:pPr lvl="2"/>
            <a:r>
              <a:rPr lang="zh-CN" altLang="en-US" sz="1800" smtClean="0"/>
              <a:t>验证拉普拉斯、</a:t>
            </a:r>
            <a:r>
              <a:rPr lang="en-US" altLang="zh-CN" sz="1800" smtClean="0"/>
              <a:t>sobel</a:t>
            </a:r>
            <a:r>
              <a:rPr lang="zh-CN" altLang="en-US" sz="1800" smtClean="0"/>
              <a:t>算子在不同噪声图像下的锐化效果</a:t>
            </a:r>
            <a:endParaRPr lang="en-US" altLang="zh-CN" sz="1800" smtClean="0"/>
          </a:p>
          <a:p>
            <a:pPr lvl="1"/>
            <a:r>
              <a:rPr lang="zh-CN" altLang="en-US" sz="2200" smtClean="0"/>
              <a:t>平滑、锐化滤波应用</a:t>
            </a:r>
            <a:endParaRPr lang="en-US" altLang="zh-CN" sz="2200" smtClean="0"/>
          </a:p>
          <a:p>
            <a:pPr lvl="2"/>
            <a:r>
              <a:rPr lang="zh-CN" altLang="en-US" sz="1800" smtClean="0"/>
              <a:t>提取图像大目标、高频提升效果验证</a:t>
            </a:r>
            <a:endParaRPr lang="en-US" altLang="zh-CN" sz="1800" smtClean="0"/>
          </a:p>
          <a:p>
            <a:r>
              <a:rPr kumimoji="1" lang="zh-CN" altLang="en-US" sz="2400" smtClean="0"/>
              <a:t>验收要求</a:t>
            </a:r>
            <a:endParaRPr kumimoji="1" lang="en-US" altLang="zh-CN" sz="2400" smtClean="0"/>
          </a:p>
          <a:p>
            <a:pPr lvl="1"/>
            <a:r>
              <a:rPr lang="zh-CN" altLang="en-US" sz="1800" smtClean="0"/>
              <a:t>根据各项实验内容，验证所编程序能否改变图像属性，达到要求</a:t>
            </a:r>
            <a:endParaRPr lang="en-US" altLang="zh-CN" sz="1800" smtClean="0"/>
          </a:p>
          <a:p>
            <a:pPr lvl="1"/>
            <a:endParaRPr lang="en-US" altLang="zh-CN" sz="2400" smtClean="0"/>
          </a:p>
          <a:p>
            <a:endParaRPr kumimoji="1" lang="zh-CN" altLang="en-US" smtClean="0"/>
          </a:p>
        </p:txBody>
      </p:sp>
      <p:sp>
        <p:nvSpPr>
          <p:cNvPr id="81923"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DF47160-4F4E-4AD6-8866-EBB65CC3D7E2}" type="datetime1">
              <a:rPr lang="zh-CN" altLang="en-US"/>
              <a:pPr fontAlgn="base">
                <a:spcBef>
                  <a:spcPct val="0"/>
                </a:spcBef>
                <a:spcAft>
                  <a:spcPct val="0"/>
                </a:spcAft>
              </a:pPr>
              <a:t>2018-2-1</a:t>
            </a:fld>
            <a:endParaRPr lang="en-US" altLang="zh-CN"/>
          </a:p>
        </p:txBody>
      </p:sp>
      <p:sp>
        <p:nvSpPr>
          <p:cNvPr id="81924"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4</a:t>
            </a:r>
            <a:r>
              <a:t>讲</a:t>
            </a:r>
          </a:p>
        </p:txBody>
      </p:sp>
      <p:sp>
        <p:nvSpPr>
          <p:cNvPr id="81925"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196B25D-D341-4BD4-AA2D-86CB10D65803}" type="slidenum">
              <a:rPr/>
              <a:pPr fontAlgn="base">
                <a:spcBef>
                  <a:spcPct val="0"/>
                </a:spcBef>
                <a:spcAft>
                  <a:spcPct val="0"/>
                </a:spcAft>
              </a:pPr>
              <a:t>49</a:t>
            </a:fld>
            <a:endParaRPr lang="en-US" altLang="zh-C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1.2matlab</a:t>
            </a:r>
            <a:r>
              <a:rPr b="1" spc="50" smtClean="0">
                <a:ln w="11430"/>
                <a:solidFill>
                  <a:srgbClr val="FF0000"/>
                </a:solidFill>
                <a:effectLst>
                  <a:outerShdw blurRad="76200" dist="50800" dir="5400000" algn="tl" rotWithShape="0">
                    <a:srgbClr val="000000">
                      <a:alpha val="65000"/>
                    </a:srgbClr>
                  </a:outerShdw>
                </a:effectLst>
              </a:rPr>
              <a:t>主要功能</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31806" name="内容占位符 2"/>
          <p:cNvSpPr>
            <a:spLocks noGrp="1"/>
          </p:cNvSpPr>
          <p:nvPr>
            <p:ph idx="1"/>
          </p:nvPr>
        </p:nvSpPr>
        <p:spPr>
          <a:xfrm>
            <a:off x="457200" y="1341438"/>
            <a:ext cx="8229600" cy="5256212"/>
          </a:xfrm>
        </p:spPr>
        <p:txBody>
          <a:bodyPr/>
          <a:lstStyle/>
          <a:p>
            <a:pPr marL="800100" indent="-457200">
              <a:lnSpc>
                <a:spcPct val="150000"/>
              </a:lnSpc>
              <a:buFont typeface="Calibri" pitchFamily="34" charset="0"/>
              <a:buAutoNum type="arabicPeriod"/>
            </a:pPr>
            <a:r>
              <a:rPr lang="zh-CN" altLang="en-US" sz="2800" smtClean="0">
                <a:solidFill>
                  <a:srgbClr val="000000"/>
                </a:solidFill>
                <a:latin typeface="微软雅黑" pitchFamily="34" charset="-122"/>
              </a:rPr>
              <a:t>数字计算和符号计算</a:t>
            </a:r>
          </a:p>
          <a:p>
            <a:pPr marL="400050" lvl="1" indent="0">
              <a:buFont typeface="Arial" charset="0"/>
              <a:buNone/>
            </a:pPr>
            <a:endParaRPr lang="zh-CN" altLang="en-US" sz="2000" smtClean="0"/>
          </a:p>
          <a:p>
            <a:pPr marL="400050" lvl="1" indent="0">
              <a:buFont typeface="Arial" charset="0"/>
              <a:buNone/>
            </a:pPr>
            <a:r>
              <a:rPr lang="zh-CN" altLang="en-US" sz="2000" smtClean="0"/>
              <a:t>例如，求解线性方程组：</a:t>
            </a:r>
          </a:p>
          <a:p>
            <a:pPr marL="400050" lvl="1" indent="0">
              <a:buFont typeface="Arial" charset="0"/>
              <a:buNone/>
            </a:pPr>
            <a:endParaRPr lang="en-US" altLang="zh-CN" sz="2000" smtClean="0"/>
          </a:p>
          <a:p>
            <a:pPr marL="400050" lvl="1" indent="0">
              <a:buFont typeface="Arial" charset="0"/>
              <a:buNone/>
            </a:pPr>
            <a:r>
              <a:rPr lang="zh-CN" altLang="en-US" sz="2000" smtClean="0"/>
              <a:t>在</a:t>
            </a:r>
            <a:r>
              <a:rPr lang="en-US" altLang="zh-CN" sz="2000" smtClean="0"/>
              <a:t>MATLAB</a:t>
            </a:r>
            <a:r>
              <a:rPr lang="zh-CN" altLang="en-US" sz="2000" smtClean="0"/>
              <a:t>命令窗口输入命令：</a:t>
            </a:r>
            <a:endParaRPr lang="en-US" altLang="zh-CN" sz="2000" smtClean="0"/>
          </a:p>
          <a:p>
            <a:pPr marL="400050" lvl="1" indent="0">
              <a:buFont typeface="Arial" charset="0"/>
              <a:buNone/>
            </a:pPr>
            <a:r>
              <a:rPr lang="en-US" altLang="zh-CN" sz="2000" smtClean="0"/>
              <a:t>a=[2,3,-1;3,-5,3;6,3,-8]; </a:t>
            </a:r>
          </a:p>
          <a:p>
            <a:pPr marL="400050" lvl="1" indent="0">
              <a:buFont typeface="Arial" charset="0"/>
              <a:buNone/>
            </a:pPr>
            <a:r>
              <a:rPr lang="en-US" altLang="zh-CN" sz="2000" smtClean="0"/>
              <a:t>b=[7;8;9]; </a:t>
            </a:r>
          </a:p>
          <a:p>
            <a:pPr marL="400050" lvl="1" indent="0">
              <a:buFont typeface="Arial" charset="0"/>
              <a:buNone/>
            </a:pPr>
            <a:r>
              <a:rPr lang="en-US" altLang="zh-CN" sz="2000" smtClean="0"/>
              <a:t>x=inv(a)*b</a:t>
            </a:r>
          </a:p>
          <a:p>
            <a:pPr marL="400050" lvl="1" indent="0">
              <a:buFont typeface="Arial" charset="0"/>
              <a:buNone/>
            </a:pPr>
            <a:endParaRPr lang="en-US" altLang="zh-CN" sz="2000" smtClean="0"/>
          </a:p>
          <a:p>
            <a:pPr marL="400050" lvl="1" indent="0">
              <a:buFont typeface="Arial" charset="0"/>
              <a:buNone/>
            </a:pPr>
            <a:r>
              <a:rPr lang="zh-CN" altLang="en-US" sz="2000" smtClean="0"/>
              <a:t>也可以通过符号计算来解此方程</a:t>
            </a:r>
            <a:endParaRPr lang="en-US" altLang="zh-CN" sz="2000" smtClean="0"/>
          </a:p>
          <a:p>
            <a:pPr marL="400050" lvl="1" indent="0">
              <a:buFont typeface="Arial" charset="0"/>
              <a:buNone/>
            </a:pPr>
            <a:r>
              <a:rPr lang="en-US" altLang="zh-CN" sz="2000" smtClean="0"/>
              <a:t>syms x1 x2 x3</a:t>
            </a:r>
            <a:endParaRPr lang="es-ES" altLang="zh-CN" sz="2000" smtClean="0"/>
          </a:p>
          <a:p>
            <a:pPr marL="400050" lvl="1" indent="0">
              <a:buFont typeface="Arial" charset="0"/>
              <a:buNone/>
            </a:pPr>
            <a:r>
              <a:rPr lang="es-ES" altLang="zh-CN" sz="2000" smtClean="0"/>
              <a:t>[x1,x2,x3]=solve(2*x1+3*x2-x3-7,3*x1-5*x2+3*x3-8,6*x1+3*x2-8*x3-9)</a:t>
            </a:r>
            <a:endParaRPr lang="en-US" altLang="zh-CN" sz="2000" smtClean="0"/>
          </a:p>
          <a:p>
            <a:pPr lvl="2" indent="0">
              <a:lnSpc>
                <a:spcPct val="150000"/>
              </a:lnSpc>
              <a:buFont typeface="Arial" charset="0"/>
              <a:buNone/>
            </a:pPr>
            <a:endParaRPr lang="zh-CN" altLang="en-US" sz="1200" b="1" smtClean="0">
              <a:solidFill>
                <a:srgbClr val="000000"/>
              </a:solidFill>
              <a:latin typeface="微软雅黑" pitchFamily="34" charset="-122"/>
            </a:endParaRPr>
          </a:p>
        </p:txBody>
      </p:sp>
      <p:sp>
        <p:nvSpPr>
          <p:cNvPr id="31807"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31B5B7E-799D-4757-A3EF-2665D908B33E}" type="datetime1">
              <a:rPr lang="zh-CN" altLang="en-US"/>
              <a:pPr fontAlgn="base">
                <a:spcBef>
                  <a:spcPct val="0"/>
                </a:spcBef>
                <a:spcAft>
                  <a:spcPct val="0"/>
                </a:spcAft>
              </a:pPr>
              <a:t>2018-2-1</a:t>
            </a:fld>
            <a:endParaRPr lang="en-US" altLang="zh-CN"/>
          </a:p>
        </p:txBody>
      </p:sp>
      <p:sp>
        <p:nvSpPr>
          <p:cNvPr id="31808"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31809"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41FAAF2-A84D-4243-999E-1EC5B12D845B}" type="slidenum">
              <a:rPr/>
              <a:pPr fontAlgn="base">
                <a:spcBef>
                  <a:spcPct val="0"/>
                </a:spcBef>
                <a:spcAft>
                  <a:spcPct val="0"/>
                </a:spcAft>
              </a:pPr>
              <a:t>5</a:t>
            </a:fld>
            <a:endParaRPr lang="en-US" altLang="zh-CN"/>
          </a:p>
        </p:txBody>
      </p:sp>
      <p:graphicFrame>
        <p:nvGraphicFramePr>
          <p:cNvPr id="31803" name="Object 59"/>
          <p:cNvGraphicFramePr>
            <a:graphicFrameLocks noChangeAspect="1"/>
          </p:cNvGraphicFramePr>
          <p:nvPr/>
        </p:nvGraphicFramePr>
        <p:xfrm>
          <a:off x="4427538" y="2133600"/>
          <a:ext cx="2376487" cy="1079500"/>
        </p:xfrm>
        <a:graphic>
          <a:graphicData uri="http://schemas.openxmlformats.org/presentationml/2006/ole">
            <p:oleObj spid="_x0000_s31803" name="Equation" r:id="rId3" imgW="1243080" imgH="685440" progId="">
              <p:embed/>
            </p:oleObj>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smtClean="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4.1</a:t>
            </a:r>
            <a:r>
              <a:rPr b="1" spc="50" smtClean="0">
                <a:ln w="11430"/>
                <a:solidFill>
                  <a:srgbClr val="FF0000"/>
                </a:solidFill>
                <a:effectLst>
                  <a:outerShdw blurRad="76200" dist="50800" dir="5400000" algn="tl" rotWithShape="0">
                    <a:srgbClr val="000000">
                      <a:alpha val="65000"/>
                    </a:srgbClr>
                  </a:outerShdw>
                </a:effectLst>
              </a:rPr>
              <a:t>关于实验内容</a:t>
            </a:r>
            <a:r>
              <a:rPr lang="en-US" altLang="zh-CN" b="1" spc="50" smtClean="0">
                <a:ln w="11430"/>
                <a:solidFill>
                  <a:srgbClr val="FF0000"/>
                </a:solidFill>
                <a:effectLst>
                  <a:outerShdw blurRad="76200" dist="50800" dir="5400000" algn="tl" rotWithShape="0">
                    <a:srgbClr val="000000">
                      <a:alpha val="65000"/>
                    </a:srgbClr>
                  </a:outerShdw>
                </a:effectLst>
              </a:rPr>
              <a:t>1</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82946" name="内容占位符 2"/>
          <p:cNvSpPr>
            <a:spLocks noGrp="1"/>
          </p:cNvSpPr>
          <p:nvPr>
            <p:ph idx="1"/>
          </p:nvPr>
        </p:nvSpPr>
        <p:spPr>
          <a:xfrm>
            <a:off x="457200" y="1268413"/>
            <a:ext cx="4186238" cy="5329237"/>
          </a:xfrm>
        </p:spPr>
        <p:txBody>
          <a:bodyPr/>
          <a:lstStyle/>
          <a:p>
            <a:r>
              <a:rPr kumimoji="1" lang="zh-CN" altLang="en-US" smtClean="0"/>
              <a:t>平滑滤波实验</a:t>
            </a:r>
            <a:endParaRPr kumimoji="1" lang="en-US" altLang="zh-CN" smtClean="0"/>
          </a:p>
          <a:p>
            <a:pPr lvl="1"/>
            <a:r>
              <a:rPr lang="zh-CN" altLang="en-US" smtClean="0"/>
              <a:t>为图像加噪声</a:t>
            </a:r>
            <a:endParaRPr lang="en-US" altLang="zh-CN" smtClean="0"/>
          </a:p>
          <a:p>
            <a:pPr lvl="2"/>
            <a:r>
              <a:rPr lang="zh-CN" altLang="en-US" smtClean="0"/>
              <a:t>高斯噪声</a:t>
            </a:r>
            <a:endParaRPr lang="en-US" altLang="zh-CN" smtClean="0"/>
          </a:p>
          <a:p>
            <a:pPr lvl="2"/>
            <a:r>
              <a:rPr lang="zh-CN" altLang="en-US" smtClean="0"/>
              <a:t>椒盐噪声</a:t>
            </a:r>
            <a:endParaRPr lang="en-US" altLang="zh-CN" smtClean="0"/>
          </a:p>
          <a:p>
            <a:pPr lvl="1"/>
            <a:r>
              <a:rPr lang="zh-CN" altLang="en-US" smtClean="0"/>
              <a:t>构造不同类型模板</a:t>
            </a:r>
            <a:endParaRPr lang="en-US" altLang="zh-CN" smtClean="0"/>
          </a:p>
          <a:p>
            <a:pPr lvl="2"/>
            <a:r>
              <a:rPr lang="zh-CN" altLang="en-US" smtClean="0"/>
              <a:t>不同窗口均值模板</a:t>
            </a:r>
            <a:endParaRPr lang="en-US" altLang="zh-CN" smtClean="0"/>
          </a:p>
          <a:p>
            <a:pPr lvl="2"/>
            <a:r>
              <a:rPr lang="zh-CN" altLang="en-US" smtClean="0"/>
              <a:t>使用高斯加权模板</a:t>
            </a:r>
            <a:endParaRPr lang="en-US" altLang="zh-CN" smtClean="0"/>
          </a:p>
          <a:p>
            <a:pPr lvl="1"/>
            <a:r>
              <a:rPr lang="zh-CN" altLang="en-US" smtClean="0"/>
              <a:t>滤波运算</a:t>
            </a:r>
            <a:endParaRPr lang="en-US" altLang="zh-CN" smtClean="0"/>
          </a:p>
          <a:p>
            <a:pPr lvl="2"/>
            <a:r>
              <a:rPr lang="en-US" altLang="zh-CN" smtClean="0"/>
              <a:t>matlab</a:t>
            </a:r>
            <a:r>
              <a:rPr lang="zh-CN" altLang="en-US" smtClean="0"/>
              <a:t>二维滤波</a:t>
            </a:r>
            <a:endParaRPr lang="en-US" altLang="zh-CN" smtClean="0"/>
          </a:p>
          <a:p>
            <a:pPr lvl="2"/>
            <a:r>
              <a:rPr lang="zh-CN" altLang="en-US" smtClean="0"/>
              <a:t>中值滤波</a:t>
            </a:r>
            <a:endParaRPr lang="en-US" altLang="zh-CN" smtClean="0"/>
          </a:p>
          <a:p>
            <a:pPr lvl="1"/>
            <a:r>
              <a:rPr lang="zh-CN" altLang="en-US" smtClean="0"/>
              <a:t>显示结果并分析</a:t>
            </a:r>
            <a:endParaRPr lang="en-US" altLang="zh-CN" smtClean="0"/>
          </a:p>
          <a:p>
            <a:endParaRPr kumimoji="1" lang="zh-CN" altLang="en-US" smtClean="0"/>
          </a:p>
        </p:txBody>
      </p:sp>
      <p:sp>
        <p:nvSpPr>
          <p:cNvPr id="82947"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8B4B93F-7D40-494E-8102-1DFAB0EF3A38}" type="datetime1">
              <a:rPr lang="zh-CN" altLang="en-US"/>
              <a:pPr fontAlgn="base">
                <a:spcBef>
                  <a:spcPct val="0"/>
                </a:spcBef>
                <a:spcAft>
                  <a:spcPct val="0"/>
                </a:spcAft>
              </a:pPr>
              <a:t>2018-2-1</a:t>
            </a:fld>
            <a:endParaRPr lang="en-US" altLang="zh-CN"/>
          </a:p>
        </p:txBody>
      </p:sp>
      <p:sp>
        <p:nvSpPr>
          <p:cNvPr id="82948"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4</a:t>
            </a:r>
            <a:r>
              <a:t>讲</a:t>
            </a:r>
          </a:p>
        </p:txBody>
      </p:sp>
      <p:sp>
        <p:nvSpPr>
          <p:cNvPr id="82949"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2881941-44A5-4CC5-9773-B4A128559C27}" type="slidenum">
              <a:rPr/>
              <a:pPr fontAlgn="base">
                <a:spcBef>
                  <a:spcPct val="0"/>
                </a:spcBef>
                <a:spcAft>
                  <a:spcPct val="0"/>
                </a:spcAft>
              </a:pPr>
              <a:t>50</a:t>
            </a:fld>
            <a:endParaRPr lang="en-US" altLang="zh-CN"/>
          </a:p>
        </p:txBody>
      </p:sp>
      <p:sp>
        <p:nvSpPr>
          <p:cNvPr id="82950" name="内容占位符 2"/>
          <p:cNvSpPr txBox="1">
            <a:spLocks/>
          </p:cNvSpPr>
          <p:nvPr/>
        </p:nvSpPr>
        <p:spPr bwMode="auto">
          <a:xfrm>
            <a:off x="4643438" y="1268413"/>
            <a:ext cx="4187825" cy="5329237"/>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kumimoji="1" lang="en-US" altLang="zh-CN" sz="2800">
                <a:latin typeface="Calibri" pitchFamily="34" charset="0"/>
              </a:rPr>
              <a:t>matlab</a:t>
            </a:r>
            <a:r>
              <a:rPr kumimoji="1" lang="zh-CN" altLang="en-US" sz="2800">
                <a:latin typeface="Calibri" pitchFamily="34" charset="0"/>
              </a:rPr>
              <a:t>函数</a:t>
            </a:r>
            <a:endParaRPr kumimoji="1" lang="en-US" altLang="zh-CN" sz="2800">
              <a:latin typeface="Calibri" pitchFamily="34" charset="0"/>
            </a:endParaRPr>
          </a:p>
          <a:p>
            <a:pPr marL="742950" lvl="1" indent="-285750" eaLnBrk="0" hangingPunct="0">
              <a:spcBef>
                <a:spcPct val="20000"/>
              </a:spcBef>
              <a:buFont typeface="Arial" charset="0"/>
              <a:buChar char="–"/>
            </a:pPr>
            <a:r>
              <a:rPr kumimoji="1" lang="zh-CN" altLang="en-US" sz="2400">
                <a:latin typeface="Calibri" pitchFamily="34" charset="0"/>
              </a:rPr>
              <a:t>图像加噪</a:t>
            </a:r>
            <a:endParaRPr kumimoji="1" lang="en-US" altLang="zh-CN" sz="2400">
              <a:latin typeface="Calibri" pitchFamily="34" charset="0"/>
            </a:endParaRPr>
          </a:p>
          <a:p>
            <a:pPr marL="1143000" lvl="2" indent="-228600" eaLnBrk="0" hangingPunct="0">
              <a:spcBef>
                <a:spcPct val="20000"/>
              </a:spcBef>
              <a:buFont typeface="Arial" charset="0"/>
              <a:buChar char="•"/>
            </a:pPr>
            <a:r>
              <a:rPr kumimoji="1" lang="en-US" altLang="zh-CN" sz="2000">
                <a:latin typeface="Calibri" pitchFamily="34" charset="0"/>
              </a:rPr>
              <a:t>imnoise</a:t>
            </a:r>
            <a:r>
              <a:rPr kumimoji="1" lang="zh-CN" altLang="en-US" sz="2000">
                <a:latin typeface="Calibri" pitchFamily="34" charset="0"/>
              </a:rPr>
              <a:t>，不同参数</a:t>
            </a:r>
            <a:endParaRPr kumimoji="1" lang="en-US" altLang="zh-CN" sz="2000">
              <a:latin typeface="Calibri" pitchFamily="34" charset="0"/>
            </a:endParaRPr>
          </a:p>
          <a:p>
            <a:pPr marL="742950" lvl="1" indent="-285750" eaLnBrk="0" hangingPunct="0">
              <a:spcBef>
                <a:spcPct val="20000"/>
              </a:spcBef>
              <a:buFont typeface="Arial" charset="0"/>
              <a:buChar char="–"/>
            </a:pPr>
            <a:r>
              <a:rPr kumimoji="1" lang="zh-CN" altLang="en-US" sz="2400">
                <a:latin typeface="Calibri" pitchFamily="34" charset="0"/>
              </a:rPr>
              <a:t>滤波函数</a:t>
            </a:r>
            <a:endParaRPr kumimoji="1" lang="en-US" altLang="zh-CN" sz="2400">
              <a:latin typeface="Calibri" pitchFamily="34" charset="0"/>
            </a:endParaRPr>
          </a:p>
          <a:p>
            <a:pPr marL="1143000" lvl="2" indent="-228600" eaLnBrk="0" hangingPunct="0">
              <a:spcBef>
                <a:spcPct val="20000"/>
              </a:spcBef>
              <a:buFont typeface="Arial" charset="0"/>
              <a:buChar char="•"/>
            </a:pPr>
            <a:r>
              <a:rPr kumimoji="1" lang="en-US" altLang="zh-CN" sz="2000">
                <a:latin typeface="Calibri" pitchFamily="34" charset="0"/>
              </a:rPr>
              <a:t>filter2</a:t>
            </a:r>
            <a:r>
              <a:rPr kumimoji="1" lang="zh-CN" altLang="en-US" sz="2000">
                <a:latin typeface="Calibri" pitchFamily="34" charset="0"/>
              </a:rPr>
              <a:t>、</a:t>
            </a:r>
            <a:r>
              <a:rPr kumimoji="1" lang="en-US" altLang="zh-CN" sz="2000">
                <a:latin typeface="Calibri" pitchFamily="34" charset="0"/>
              </a:rPr>
              <a:t>medfilt2</a:t>
            </a:r>
          </a:p>
          <a:p>
            <a:pPr marL="742950" lvl="1" indent="-285750" eaLnBrk="0" hangingPunct="0">
              <a:spcBef>
                <a:spcPct val="20000"/>
              </a:spcBef>
              <a:buFont typeface="Arial" charset="0"/>
              <a:buChar char="–"/>
            </a:pPr>
            <a:r>
              <a:rPr kumimoji="1" lang="zh-CN" altLang="en-US" sz="2400">
                <a:latin typeface="Calibri" pitchFamily="34" charset="0"/>
              </a:rPr>
              <a:t>参考程序</a:t>
            </a:r>
          </a:p>
        </p:txBody>
      </p:sp>
      <p:sp>
        <p:nvSpPr>
          <p:cNvPr id="8" name="文本框 7"/>
          <p:cNvSpPr txBox="1"/>
          <p:nvPr/>
        </p:nvSpPr>
        <p:spPr>
          <a:xfrm>
            <a:off x="4932363" y="3860800"/>
            <a:ext cx="3671887" cy="2586038"/>
          </a:xfrm>
          <a:prstGeom prst="rect">
            <a:avLst/>
          </a:prstGeom>
          <a:solidFill>
            <a:schemeClr val="accent5">
              <a:lumMod val="20000"/>
              <a:lumOff val="80000"/>
            </a:schemeClr>
          </a:solidFill>
        </p:spPr>
        <p:txBody>
          <a:bodyPr>
            <a:spAutoFit/>
          </a:bodyPr>
          <a:lstStyle/>
          <a:p>
            <a:pPr>
              <a:defRPr/>
            </a:pPr>
            <a:r>
              <a:rPr lang="en-US" altLang="zh-CN" dirty="0">
                <a:latin typeface="Arial" pitchFamily="34" charset="0"/>
                <a:ea typeface="宋体" pitchFamily="2" charset="-122"/>
              </a:rPr>
              <a:t>I0</a:t>
            </a:r>
            <a:r>
              <a:rPr lang="en-US" altLang="zh-CN" dirty="0">
                <a:latin typeface="Arial" pitchFamily="34" charset="0"/>
                <a:ea typeface="宋体" pitchFamily="2" charset="-122"/>
              </a:rPr>
              <a:t>=</a:t>
            </a:r>
            <a:r>
              <a:rPr lang="en-US" altLang="zh-CN" dirty="0" err="1">
                <a:latin typeface="Arial" pitchFamily="34" charset="0"/>
                <a:ea typeface="宋体" pitchFamily="2" charset="-122"/>
              </a:rPr>
              <a:t>imread</a:t>
            </a:r>
            <a:r>
              <a:rPr lang="en-US" altLang="zh-CN" dirty="0">
                <a:latin typeface="Arial" pitchFamily="34" charset="0"/>
                <a:ea typeface="宋体" pitchFamily="2" charset="-122"/>
              </a:rPr>
              <a:t>('lena_gray_256.tif');</a:t>
            </a:r>
          </a:p>
          <a:p>
            <a:pPr>
              <a:defRPr/>
            </a:pPr>
            <a:r>
              <a:rPr lang="nl-NL" altLang="zh-CN" dirty="0">
                <a:latin typeface="Arial" pitchFamily="34" charset="0"/>
                <a:ea typeface="宋体" pitchFamily="2" charset="-122"/>
              </a:rPr>
              <a:t>I</a:t>
            </a:r>
            <a:r>
              <a:rPr lang="nl-NL" altLang="zh-CN" dirty="0">
                <a:latin typeface="Arial" pitchFamily="34" charset="0"/>
                <a:ea typeface="宋体" pitchFamily="2" charset="-122"/>
              </a:rPr>
              <a:t>=</a:t>
            </a:r>
            <a:r>
              <a:rPr lang="nl-NL" altLang="zh-CN" dirty="0" err="1">
                <a:latin typeface="Arial" pitchFamily="34" charset="0"/>
                <a:ea typeface="宋体" pitchFamily="2" charset="-122"/>
              </a:rPr>
              <a:t>imnoise</a:t>
            </a:r>
            <a:r>
              <a:rPr lang="nl-NL" altLang="zh-CN" dirty="0">
                <a:latin typeface="Arial" pitchFamily="34" charset="0"/>
                <a:ea typeface="宋体" pitchFamily="2" charset="-122"/>
              </a:rPr>
              <a:t>(I0,'gaussian',0,0.01); </a:t>
            </a:r>
          </a:p>
          <a:p>
            <a:pPr>
              <a:defRPr/>
            </a:pPr>
            <a:r>
              <a:rPr lang="hr-HR" altLang="zh-CN" dirty="0">
                <a:latin typeface="Arial" pitchFamily="34" charset="0"/>
                <a:ea typeface="宋体" pitchFamily="2" charset="-122"/>
              </a:rPr>
              <a:t>J</a:t>
            </a:r>
            <a:r>
              <a:rPr lang="hr-HR" altLang="zh-CN" dirty="0">
                <a:latin typeface="Arial" pitchFamily="34" charset="0"/>
                <a:ea typeface="宋体" pitchFamily="2" charset="-122"/>
              </a:rPr>
              <a:t>=imnoise(I0,'salt &amp; pepper',0.02);</a:t>
            </a:r>
          </a:p>
          <a:p>
            <a:pPr>
              <a:defRPr/>
            </a:pPr>
            <a:r>
              <a:rPr lang="pl-PL" altLang="zh-CN" dirty="0" err="1">
                <a:latin typeface="Arial" pitchFamily="34" charset="0"/>
                <a:ea typeface="宋体" pitchFamily="2" charset="-122"/>
              </a:rPr>
              <a:t>ws</a:t>
            </a:r>
            <a:r>
              <a:rPr lang="pl-PL" altLang="zh-CN" dirty="0">
                <a:latin typeface="Arial" pitchFamily="34" charset="0"/>
                <a:ea typeface="宋体" pitchFamily="2" charset="-122"/>
              </a:rPr>
              <a:t>=3;  % </a:t>
            </a:r>
            <a:r>
              <a:rPr lang="zh-CN" altLang="pl-PL" dirty="0">
                <a:latin typeface="Arial" pitchFamily="34" charset="0"/>
                <a:ea typeface="宋体" pitchFamily="2" charset="-122"/>
              </a:rPr>
              <a:t>窗口大小</a:t>
            </a:r>
          </a:p>
          <a:p>
            <a:pPr>
              <a:defRPr/>
            </a:pPr>
            <a:r>
              <a:rPr lang="en-US" altLang="zh-CN" dirty="0">
                <a:latin typeface="Arial" pitchFamily="34" charset="0"/>
                <a:ea typeface="宋体" pitchFamily="2" charset="-122"/>
              </a:rPr>
              <a:t>w</a:t>
            </a:r>
            <a:r>
              <a:rPr lang="en-US" altLang="zh-CN" dirty="0">
                <a:latin typeface="Arial" pitchFamily="34" charset="0"/>
                <a:ea typeface="宋体" pitchFamily="2" charset="-122"/>
              </a:rPr>
              <a:t>=double(ones(</a:t>
            </a:r>
            <a:r>
              <a:rPr lang="en-US" altLang="zh-CN" dirty="0" err="1">
                <a:latin typeface="Arial" pitchFamily="34" charset="0"/>
                <a:ea typeface="宋体" pitchFamily="2" charset="-122"/>
              </a:rPr>
              <a:t>ws</a:t>
            </a:r>
            <a:r>
              <a:rPr lang="en-US" altLang="zh-CN" dirty="0">
                <a:latin typeface="Arial" pitchFamily="34" charset="0"/>
                <a:ea typeface="宋体" pitchFamily="2" charset="-122"/>
              </a:rPr>
              <a:t>)./(</a:t>
            </a:r>
            <a:r>
              <a:rPr lang="en-US" altLang="zh-CN" dirty="0" err="1">
                <a:latin typeface="Arial" pitchFamily="34" charset="0"/>
                <a:ea typeface="宋体" pitchFamily="2" charset="-122"/>
              </a:rPr>
              <a:t>ws</a:t>
            </a:r>
            <a:r>
              <a:rPr lang="en-US" altLang="zh-CN" dirty="0">
                <a:latin typeface="Arial" pitchFamily="34" charset="0"/>
                <a:ea typeface="宋体" pitchFamily="2" charset="-122"/>
              </a:rPr>
              <a:t>*</a:t>
            </a:r>
            <a:r>
              <a:rPr lang="en-US" altLang="zh-CN" dirty="0" err="1">
                <a:latin typeface="Arial" pitchFamily="34" charset="0"/>
                <a:ea typeface="宋体" pitchFamily="2" charset="-122"/>
              </a:rPr>
              <a:t>ws</a:t>
            </a:r>
            <a:r>
              <a:rPr lang="en-US" altLang="zh-CN" dirty="0">
                <a:latin typeface="Arial" pitchFamily="34" charset="0"/>
                <a:ea typeface="宋体" pitchFamily="2" charset="-122"/>
              </a:rPr>
              <a:t>));</a:t>
            </a:r>
          </a:p>
          <a:p>
            <a:pPr>
              <a:defRPr/>
            </a:pPr>
            <a:r>
              <a:rPr lang="en-US" altLang="zh-CN" dirty="0" err="1">
                <a:latin typeface="Arial" pitchFamily="34" charset="0"/>
                <a:ea typeface="宋体" pitchFamily="2" charset="-122"/>
              </a:rPr>
              <a:t>Iav</a:t>
            </a:r>
            <a:r>
              <a:rPr lang="en-US" altLang="zh-CN" dirty="0">
                <a:latin typeface="Arial" pitchFamily="34" charset="0"/>
                <a:ea typeface="宋体" pitchFamily="2" charset="-122"/>
              </a:rPr>
              <a:t>=uint8(filter2(</a:t>
            </a:r>
            <a:r>
              <a:rPr lang="en-US" altLang="zh-CN" dirty="0" err="1">
                <a:latin typeface="Arial" pitchFamily="34" charset="0"/>
                <a:ea typeface="宋体" pitchFamily="2" charset="-122"/>
              </a:rPr>
              <a:t>w,I</a:t>
            </a:r>
            <a:r>
              <a:rPr lang="en-US" altLang="zh-CN" dirty="0">
                <a:latin typeface="Arial" pitchFamily="34" charset="0"/>
                <a:ea typeface="宋体" pitchFamily="2" charset="-122"/>
              </a:rPr>
              <a:t>));</a:t>
            </a:r>
          </a:p>
          <a:p>
            <a:pPr>
              <a:defRPr/>
            </a:pPr>
            <a:r>
              <a:rPr lang="en-US" altLang="zh-CN" dirty="0" err="1">
                <a:latin typeface="Arial" pitchFamily="34" charset="0"/>
                <a:ea typeface="宋体" pitchFamily="2" charset="-122"/>
              </a:rPr>
              <a:t>Jav</a:t>
            </a:r>
            <a:r>
              <a:rPr lang="en-US" altLang="zh-CN" dirty="0">
                <a:latin typeface="Arial" pitchFamily="34" charset="0"/>
                <a:ea typeface="宋体" pitchFamily="2" charset="-122"/>
              </a:rPr>
              <a:t>=uint8(filter2(</a:t>
            </a:r>
            <a:r>
              <a:rPr lang="en-US" altLang="zh-CN" dirty="0" err="1">
                <a:latin typeface="Arial" pitchFamily="34" charset="0"/>
                <a:ea typeface="宋体" pitchFamily="2" charset="-122"/>
              </a:rPr>
              <a:t>w,I</a:t>
            </a:r>
            <a:r>
              <a:rPr lang="en-US" altLang="zh-CN" dirty="0">
                <a:latin typeface="Arial" pitchFamily="34" charset="0"/>
                <a:ea typeface="宋体" pitchFamily="2" charset="-122"/>
              </a:rPr>
              <a:t>))</a:t>
            </a:r>
            <a:r>
              <a:rPr lang="en-US" altLang="zh-CN" dirty="0">
                <a:latin typeface="Arial" pitchFamily="34" charset="0"/>
                <a:ea typeface="宋体" pitchFamily="2" charset="-122"/>
              </a:rPr>
              <a:t>; </a:t>
            </a:r>
            <a:r>
              <a:rPr lang="en-US" altLang="zh-CN" dirty="0" err="1">
                <a:latin typeface="Arial" pitchFamily="34" charset="0"/>
                <a:ea typeface="宋体" pitchFamily="2" charset="-122"/>
              </a:rPr>
              <a:t>Imed</a:t>
            </a:r>
            <a:r>
              <a:rPr lang="en-US" altLang="zh-CN" dirty="0">
                <a:latin typeface="Arial" pitchFamily="34" charset="0"/>
                <a:ea typeface="宋体" pitchFamily="2" charset="-122"/>
              </a:rPr>
              <a:t>=medfilt2(I);</a:t>
            </a:r>
          </a:p>
          <a:p>
            <a:pPr>
              <a:defRPr/>
            </a:pPr>
            <a:r>
              <a:rPr lang="en-US" altLang="zh-CN" dirty="0" err="1">
                <a:latin typeface="Arial" pitchFamily="34" charset="0"/>
                <a:ea typeface="宋体" pitchFamily="2" charset="-122"/>
              </a:rPr>
              <a:t>Jmed</a:t>
            </a:r>
            <a:r>
              <a:rPr lang="en-US" altLang="zh-CN" dirty="0">
                <a:latin typeface="Arial" pitchFamily="34" charset="0"/>
                <a:ea typeface="宋体" pitchFamily="2" charset="-122"/>
              </a:rPr>
              <a:t>=medfilt2(J)</a:t>
            </a:r>
            <a:r>
              <a:rPr lang="en-US" altLang="zh-CN" dirty="0">
                <a:latin typeface="Arial" pitchFamily="34" charset="0"/>
                <a:ea typeface="宋体" pitchFamily="2" charset="-122"/>
              </a:rPr>
              <a:t>;</a:t>
            </a:r>
            <a:endParaRPr lang="en-US" altLang="zh-CN" dirty="0">
              <a:latin typeface="Arial" pitchFamily="34" charset="0"/>
              <a:ea typeface="宋体" pitchFamily="2"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smtClean="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4.2</a:t>
            </a:r>
            <a:r>
              <a:rPr b="1" spc="50" smtClean="0">
                <a:ln w="11430"/>
                <a:solidFill>
                  <a:srgbClr val="FF0000"/>
                </a:solidFill>
                <a:effectLst>
                  <a:outerShdw blurRad="76200" dist="50800" dir="5400000" algn="tl" rotWithShape="0">
                    <a:srgbClr val="000000">
                      <a:alpha val="65000"/>
                    </a:srgbClr>
                  </a:outerShdw>
                </a:effectLst>
              </a:rPr>
              <a:t>关于实验内容</a:t>
            </a:r>
            <a:r>
              <a:rPr lang="en-US" altLang="zh-CN" b="1" spc="50" smtClean="0">
                <a:ln w="11430"/>
                <a:solidFill>
                  <a:srgbClr val="FF0000"/>
                </a:solidFill>
                <a:effectLst>
                  <a:outerShdw blurRad="76200" dist="50800" dir="5400000" algn="tl" rotWithShape="0">
                    <a:srgbClr val="000000">
                      <a:alpha val="65000"/>
                    </a:srgbClr>
                  </a:outerShdw>
                </a:effectLst>
              </a:rPr>
              <a:t>2</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83970" name="内容占位符 2"/>
          <p:cNvSpPr>
            <a:spLocks noGrp="1"/>
          </p:cNvSpPr>
          <p:nvPr>
            <p:ph idx="1"/>
          </p:nvPr>
        </p:nvSpPr>
        <p:spPr>
          <a:xfrm>
            <a:off x="457200" y="1268413"/>
            <a:ext cx="4186238" cy="5329237"/>
          </a:xfrm>
        </p:spPr>
        <p:txBody>
          <a:bodyPr/>
          <a:lstStyle/>
          <a:p>
            <a:r>
              <a:rPr kumimoji="1" lang="zh-CN" altLang="en-US" smtClean="0"/>
              <a:t>锐化滤波实现</a:t>
            </a:r>
            <a:endParaRPr kumimoji="1" lang="en-US" altLang="zh-CN" smtClean="0"/>
          </a:p>
          <a:p>
            <a:pPr lvl="1"/>
            <a:r>
              <a:rPr lang="zh-CN" altLang="en-US" smtClean="0"/>
              <a:t>使用前面加噪图像</a:t>
            </a:r>
            <a:endParaRPr lang="en-US" altLang="zh-CN" smtClean="0"/>
          </a:p>
          <a:p>
            <a:pPr lvl="1"/>
            <a:r>
              <a:rPr lang="zh-CN" altLang="en-US" smtClean="0"/>
              <a:t>构造不同类型模板</a:t>
            </a:r>
            <a:endParaRPr lang="en-US" altLang="zh-CN" smtClean="0"/>
          </a:p>
          <a:p>
            <a:pPr lvl="2"/>
            <a:r>
              <a:rPr lang="zh-CN" altLang="en-US" smtClean="0"/>
              <a:t>拉普拉斯模板</a:t>
            </a:r>
            <a:endParaRPr lang="en-US" altLang="zh-CN" smtClean="0"/>
          </a:p>
          <a:p>
            <a:pPr lvl="2"/>
            <a:r>
              <a:rPr lang="en-US" altLang="zh-CN" smtClean="0"/>
              <a:t>sobel</a:t>
            </a:r>
            <a:r>
              <a:rPr lang="zh-CN" altLang="en-US" smtClean="0"/>
              <a:t>双方向模板</a:t>
            </a:r>
            <a:endParaRPr lang="en-US" altLang="zh-CN" smtClean="0"/>
          </a:p>
          <a:p>
            <a:pPr lvl="1"/>
            <a:r>
              <a:rPr lang="zh-CN" altLang="en-US" smtClean="0"/>
              <a:t>滤波运算</a:t>
            </a:r>
            <a:endParaRPr lang="en-US" altLang="zh-CN" smtClean="0"/>
          </a:p>
          <a:p>
            <a:pPr lvl="2"/>
            <a:r>
              <a:rPr lang="en-US" altLang="zh-CN" smtClean="0"/>
              <a:t>matlab</a:t>
            </a:r>
            <a:r>
              <a:rPr lang="zh-CN" altLang="en-US" smtClean="0"/>
              <a:t>二维滤波</a:t>
            </a:r>
            <a:endParaRPr lang="en-US" altLang="zh-CN" smtClean="0"/>
          </a:p>
          <a:p>
            <a:pPr lvl="1"/>
            <a:r>
              <a:rPr lang="zh-CN" altLang="en-US" smtClean="0"/>
              <a:t>显示结果并分析</a:t>
            </a:r>
            <a:endParaRPr lang="en-US" altLang="zh-CN" smtClean="0"/>
          </a:p>
          <a:p>
            <a:pPr lvl="1"/>
            <a:endParaRPr lang="en-US" altLang="zh-CN" smtClean="0"/>
          </a:p>
          <a:p>
            <a:endParaRPr kumimoji="1" lang="zh-CN" altLang="en-US" smtClean="0"/>
          </a:p>
        </p:txBody>
      </p:sp>
      <p:sp>
        <p:nvSpPr>
          <p:cNvPr id="83971"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B07A6B2-8D28-4956-BD4B-1B3F9F2A0074}" type="datetime1">
              <a:rPr lang="zh-CN" altLang="en-US"/>
              <a:pPr fontAlgn="base">
                <a:spcBef>
                  <a:spcPct val="0"/>
                </a:spcBef>
                <a:spcAft>
                  <a:spcPct val="0"/>
                </a:spcAft>
              </a:pPr>
              <a:t>2018-2-1</a:t>
            </a:fld>
            <a:endParaRPr lang="en-US" altLang="zh-CN"/>
          </a:p>
        </p:txBody>
      </p:sp>
      <p:sp>
        <p:nvSpPr>
          <p:cNvPr id="83972"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4</a:t>
            </a:r>
            <a:r>
              <a:t>讲</a:t>
            </a:r>
          </a:p>
        </p:txBody>
      </p:sp>
      <p:sp>
        <p:nvSpPr>
          <p:cNvPr id="83973"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0EFC341-520C-46AD-9AAC-220DBBADACCC}" type="slidenum">
              <a:rPr/>
              <a:pPr fontAlgn="base">
                <a:spcBef>
                  <a:spcPct val="0"/>
                </a:spcBef>
                <a:spcAft>
                  <a:spcPct val="0"/>
                </a:spcAft>
              </a:pPr>
              <a:t>51</a:t>
            </a:fld>
            <a:endParaRPr lang="en-US" altLang="zh-CN"/>
          </a:p>
        </p:txBody>
      </p:sp>
      <p:sp>
        <p:nvSpPr>
          <p:cNvPr id="7" name="内容占位符 2"/>
          <p:cNvSpPr txBox="1">
            <a:spLocks/>
          </p:cNvSpPr>
          <p:nvPr/>
        </p:nvSpPr>
        <p:spPr bwMode="auto">
          <a:xfrm>
            <a:off x="4643438" y="1268413"/>
            <a:ext cx="4187825" cy="5329237"/>
          </a:xfrm>
          <a:prstGeom prst="rect">
            <a:avLst/>
          </a:prstGeom>
          <a:noFill/>
          <a:ln w="9525">
            <a:noFill/>
            <a:miter lim="800000"/>
            <a:headEnd/>
            <a:tailEnd/>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kumimoji="1" lang="zh-CN" altLang="en-US" sz="2800" dirty="0" smtClean="0"/>
              <a:t>参考程序</a:t>
            </a:r>
            <a:endParaRPr kumimoji="1" lang="en-US" altLang="zh-CN" sz="2800" dirty="0" smtClean="0"/>
          </a:p>
          <a:p>
            <a:pPr marL="0" indent="0">
              <a:lnSpc>
                <a:spcPct val="120000"/>
              </a:lnSpc>
              <a:buFont typeface="Arial" pitchFamily="34" charset="0"/>
              <a:buNone/>
              <a:defRPr/>
            </a:pPr>
            <a:r>
              <a:rPr lang="en-US" altLang="zh-CN" sz="1800" dirty="0"/>
              <a:t>I=</a:t>
            </a:r>
            <a:r>
              <a:rPr lang="en-US" altLang="zh-CN" sz="1800" dirty="0" err="1"/>
              <a:t>imread</a:t>
            </a:r>
            <a:r>
              <a:rPr lang="en-US" altLang="zh-CN" sz="1800" dirty="0"/>
              <a:t>('</a:t>
            </a:r>
            <a:r>
              <a:rPr lang="en-US" altLang="zh-CN" sz="1800" dirty="0" err="1"/>
              <a:t>mold.tif</a:t>
            </a:r>
            <a:r>
              <a:rPr lang="en-US" altLang="zh-CN" sz="1800" dirty="0"/>
              <a:t>')</a:t>
            </a:r>
            <a:r>
              <a:rPr lang="en-US" altLang="zh-CN" sz="1800" dirty="0" smtClean="0"/>
              <a:t>;</a:t>
            </a:r>
            <a:endParaRPr lang="en-US" altLang="zh-CN" sz="1800" dirty="0"/>
          </a:p>
          <a:p>
            <a:pPr marL="0" indent="0">
              <a:lnSpc>
                <a:spcPct val="120000"/>
              </a:lnSpc>
              <a:buFont typeface="Arial" pitchFamily="34" charset="0"/>
              <a:buNone/>
              <a:defRPr/>
            </a:pPr>
            <a:endParaRPr lang="pt-BR" altLang="zh-CN" sz="1000" dirty="0" smtClean="0"/>
          </a:p>
          <a:p>
            <a:pPr marL="0" indent="0">
              <a:lnSpc>
                <a:spcPct val="120000"/>
              </a:lnSpc>
              <a:buFont typeface="Arial" pitchFamily="34" charset="0"/>
              <a:buNone/>
              <a:defRPr/>
            </a:pPr>
            <a:r>
              <a:rPr lang="pt-BR" altLang="zh-CN" sz="1800" dirty="0" err="1" smtClean="0"/>
              <a:t>Sx</a:t>
            </a:r>
            <a:r>
              <a:rPr lang="pt-BR" altLang="zh-CN" sz="1800" dirty="0"/>
              <a:t>=[-1 0 1;-2 0 2;-1 0 1];  %</a:t>
            </a:r>
            <a:r>
              <a:rPr lang="pt-BR" altLang="zh-CN" sz="1800" dirty="0" err="1"/>
              <a:t>sobel</a:t>
            </a:r>
            <a:r>
              <a:rPr lang="zh-CN" altLang="pt-BR" sz="1800" dirty="0"/>
              <a:t>算子</a:t>
            </a:r>
          </a:p>
          <a:p>
            <a:pPr marL="0" indent="0">
              <a:lnSpc>
                <a:spcPct val="120000"/>
              </a:lnSpc>
              <a:buFont typeface="Arial" pitchFamily="34" charset="0"/>
              <a:buNone/>
              <a:defRPr/>
            </a:pPr>
            <a:r>
              <a:rPr lang="cs-CZ" altLang="zh-CN" sz="1800" dirty="0" err="1"/>
              <a:t>Sy</a:t>
            </a:r>
            <a:r>
              <a:rPr lang="cs-CZ" altLang="zh-CN" sz="1800" dirty="0"/>
              <a:t>=[-1 -2 -1;0 0 0;1 2 1]</a:t>
            </a:r>
            <a:r>
              <a:rPr lang="cs-CZ" altLang="zh-CN" sz="1800" dirty="0" smtClean="0"/>
              <a:t>;</a:t>
            </a:r>
            <a:endParaRPr lang="cs-CZ" altLang="zh-CN" sz="1800" dirty="0"/>
          </a:p>
          <a:p>
            <a:pPr marL="0" indent="0">
              <a:lnSpc>
                <a:spcPct val="120000"/>
              </a:lnSpc>
              <a:buFont typeface="Arial" pitchFamily="34" charset="0"/>
              <a:buNone/>
              <a:defRPr/>
            </a:pPr>
            <a:r>
              <a:rPr lang="en-US" altLang="zh-CN" sz="1800" dirty="0" err="1"/>
              <a:t>Px</a:t>
            </a:r>
            <a:r>
              <a:rPr lang="en-US" altLang="zh-CN" sz="1800" dirty="0"/>
              <a:t>=[-1 0 1;-1 0 1;-1 0 1];  %</a:t>
            </a:r>
            <a:r>
              <a:rPr lang="en-US" altLang="zh-CN" sz="1800" dirty="0" err="1"/>
              <a:t>prewitt</a:t>
            </a:r>
            <a:r>
              <a:rPr lang="zh-CN" altLang="en-US" sz="1800" dirty="0"/>
              <a:t>算子</a:t>
            </a:r>
          </a:p>
          <a:p>
            <a:pPr marL="0" indent="0">
              <a:lnSpc>
                <a:spcPct val="120000"/>
              </a:lnSpc>
              <a:buFont typeface="Arial" pitchFamily="34" charset="0"/>
              <a:buNone/>
              <a:defRPr/>
            </a:pPr>
            <a:r>
              <a:rPr lang="de-DE" altLang="zh-CN" sz="1800" dirty="0" err="1"/>
              <a:t>Py</a:t>
            </a:r>
            <a:r>
              <a:rPr lang="de-DE" altLang="zh-CN" sz="1800" dirty="0"/>
              <a:t>=[-1 -1 -1;0 0 0;1 1 1]</a:t>
            </a:r>
            <a:r>
              <a:rPr lang="de-DE" altLang="zh-CN" sz="1800" dirty="0" smtClean="0"/>
              <a:t>;</a:t>
            </a:r>
          </a:p>
          <a:p>
            <a:pPr marL="0" indent="0">
              <a:lnSpc>
                <a:spcPct val="120000"/>
              </a:lnSpc>
              <a:buFont typeface="Arial" pitchFamily="34" charset="0"/>
              <a:buNone/>
              <a:defRPr/>
            </a:pPr>
            <a:endParaRPr lang="de-DE" altLang="zh-CN" sz="1600" dirty="0"/>
          </a:p>
          <a:p>
            <a:pPr marL="0" indent="0">
              <a:lnSpc>
                <a:spcPct val="120000"/>
              </a:lnSpc>
              <a:buFont typeface="Arial" pitchFamily="34" charset="0"/>
              <a:buNone/>
              <a:defRPr/>
            </a:pPr>
            <a:r>
              <a:rPr lang="de-DE" altLang="zh-CN" sz="1800" dirty="0" err="1"/>
              <a:t>Is</a:t>
            </a:r>
            <a:r>
              <a:rPr lang="de-DE" altLang="zh-CN" sz="1800" dirty="0"/>
              <a:t>=</a:t>
            </a:r>
            <a:r>
              <a:rPr lang="de-DE" altLang="zh-CN" sz="1800" dirty="0" err="1"/>
              <a:t>abs</a:t>
            </a:r>
            <a:r>
              <a:rPr lang="de-DE" altLang="zh-CN" sz="1800" dirty="0"/>
              <a:t>(filter2(</a:t>
            </a:r>
            <a:r>
              <a:rPr lang="de-DE" altLang="zh-CN" sz="1800" dirty="0" err="1"/>
              <a:t>Sx,I</a:t>
            </a:r>
            <a:r>
              <a:rPr lang="de-DE" altLang="zh-CN" sz="1800" dirty="0"/>
              <a:t>))+</a:t>
            </a:r>
            <a:r>
              <a:rPr lang="de-DE" altLang="zh-CN" sz="1800" dirty="0" err="1"/>
              <a:t>abs</a:t>
            </a:r>
            <a:r>
              <a:rPr lang="de-DE" altLang="zh-CN" sz="1800" dirty="0"/>
              <a:t>(filter2(</a:t>
            </a:r>
            <a:r>
              <a:rPr lang="de-DE" altLang="zh-CN" sz="1800" dirty="0" err="1"/>
              <a:t>Sy,I</a:t>
            </a:r>
            <a:r>
              <a:rPr lang="de-DE" altLang="zh-CN" sz="1800" dirty="0"/>
              <a:t>));</a:t>
            </a:r>
          </a:p>
          <a:p>
            <a:pPr marL="0" indent="0">
              <a:lnSpc>
                <a:spcPct val="120000"/>
              </a:lnSpc>
              <a:buFont typeface="Arial" pitchFamily="34" charset="0"/>
              <a:buNone/>
              <a:defRPr/>
            </a:pPr>
            <a:r>
              <a:rPr lang="de-DE" altLang="zh-CN" sz="1800" dirty="0" err="1"/>
              <a:t>Ip</a:t>
            </a:r>
            <a:r>
              <a:rPr lang="de-DE" altLang="zh-CN" sz="1800" dirty="0"/>
              <a:t>=</a:t>
            </a:r>
            <a:r>
              <a:rPr lang="de-DE" altLang="zh-CN" sz="1800" dirty="0" err="1"/>
              <a:t>abs</a:t>
            </a:r>
            <a:r>
              <a:rPr lang="de-DE" altLang="zh-CN" sz="1800" dirty="0"/>
              <a:t>(filter2(</a:t>
            </a:r>
            <a:r>
              <a:rPr lang="de-DE" altLang="zh-CN" sz="1800" dirty="0" err="1"/>
              <a:t>Px,I</a:t>
            </a:r>
            <a:r>
              <a:rPr lang="de-DE" altLang="zh-CN" sz="1800" dirty="0"/>
              <a:t>))+</a:t>
            </a:r>
            <a:r>
              <a:rPr lang="de-DE" altLang="zh-CN" sz="1800" dirty="0" err="1"/>
              <a:t>abs</a:t>
            </a:r>
            <a:r>
              <a:rPr lang="de-DE" altLang="zh-CN" sz="1800" dirty="0"/>
              <a:t>(filter2(</a:t>
            </a:r>
            <a:r>
              <a:rPr lang="de-DE" altLang="zh-CN" sz="1800" dirty="0" err="1"/>
              <a:t>Py,I</a:t>
            </a:r>
            <a:r>
              <a:rPr lang="de-DE" altLang="zh-CN" sz="1800" dirty="0"/>
              <a:t>))</a:t>
            </a:r>
            <a:r>
              <a:rPr lang="de-DE" altLang="zh-CN" sz="1800" dirty="0" smtClean="0"/>
              <a:t>;</a:t>
            </a:r>
            <a:endParaRPr lang="de-DE" altLang="zh-CN" sz="1800" dirty="0"/>
          </a:p>
          <a:p>
            <a:pPr marL="0" indent="0">
              <a:lnSpc>
                <a:spcPct val="120000"/>
              </a:lnSpc>
              <a:buFont typeface="Arial" pitchFamily="34" charset="0"/>
              <a:buNone/>
              <a:defRPr/>
            </a:pPr>
            <a:endParaRPr lang="de-DE" altLang="zh-CN" sz="900" dirty="0" smtClean="0"/>
          </a:p>
          <a:p>
            <a:pPr marL="0" indent="0">
              <a:lnSpc>
                <a:spcPct val="120000"/>
              </a:lnSpc>
              <a:buFont typeface="Arial" pitchFamily="34" charset="0"/>
              <a:buNone/>
              <a:defRPr/>
            </a:pPr>
            <a:r>
              <a:rPr lang="de-DE" altLang="zh-CN" sz="1800" dirty="0" err="1" smtClean="0"/>
              <a:t>subplot</a:t>
            </a:r>
            <a:r>
              <a:rPr lang="de-DE" altLang="zh-CN" sz="1800" dirty="0" smtClean="0"/>
              <a:t>(</a:t>
            </a:r>
            <a:r>
              <a:rPr lang="en-US" altLang="zh-CN" sz="1800" dirty="0" smtClean="0"/>
              <a:t>1,3,1</a:t>
            </a:r>
            <a:r>
              <a:rPr lang="de-DE" altLang="zh-CN" sz="1800" dirty="0" smtClean="0"/>
              <a:t>)</a:t>
            </a:r>
            <a:r>
              <a:rPr lang="de-DE" altLang="zh-CN" sz="1800" dirty="0"/>
              <a:t>;</a:t>
            </a:r>
            <a:r>
              <a:rPr lang="de-DE" altLang="zh-CN" sz="1800" dirty="0" err="1"/>
              <a:t>imshow</a:t>
            </a:r>
            <a:r>
              <a:rPr lang="de-DE" altLang="zh-CN" sz="1800" dirty="0"/>
              <a:t>(I);</a:t>
            </a:r>
          </a:p>
          <a:p>
            <a:pPr marL="0" indent="0">
              <a:lnSpc>
                <a:spcPct val="120000"/>
              </a:lnSpc>
              <a:buFont typeface="Arial" pitchFamily="34" charset="0"/>
              <a:buNone/>
              <a:defRPr/>
            </a:pPr>
            <a:r>
              <a:rPr lang="de-DE" altLang="zh-CN" sz="1800" dirty="0" err="1"/>
              <a:t>subplot</a:t>
            </a:r>
            <a:r>
              <a:rPr lang="de-DE" altLang="zh-CN" sz="1800" dirty="0"/>
              <a:t>(</a:t>
            </a:r>
            <a:r>
              <a:rPr lang="en-US" altLang="zh-CN" sz="1800" dirty="0" smtClean="0"/>
              <a:t>1,3,2</a:t>
            </a:r>
            <a:r>
              <a:rPr lang="de-DE" altLang="zh-CN" sz="1800" dirty="0" smtClean="0"/>
              <a:t>)</a:t>
            </a:r>
            <a:r>
              <a:rPr lang="de-DE" altLang="zh-CN" sz="1800" dirty="0"/>
              <a:t>;</a:t>
            </a:r>
            <a:r>
              <a:rPr lang="pt-BR" altLang="zh-CN" sz="1800" dirty="0" err="1" smtClean="0"/>
              <a:t>imshow</a:t>
            </a:r>
            <a:r>
              <a:rPr lang="pt-BR" altLang="zh-CN" sz="1800" dirty="0"/>
              <a:t>(</a:t>
            </a:r>
            <a:r>
              <a:rPr lang="pt-BR" altLang="zh-CN" sz="1800" dirty="0" err="1"/>
              <a:t>Is</a:t>
            </a:r>
            <a:r>
              <a:rPr lang="pt-BR" altLang="zh-CN" sz="1800" dirty="0"/>
              <a:t>,[]);</a:t>
            </a:r>
          </a:p>
          <a:p>
            <a:pPr marL="0" indent="0">
              <a:lnSpc>
                <a:spcPct val="120000"/>
              </a:lnSpc>
              <a:buFont typeface="Arial" pitchFamily="34" charset="0"/>
              <a:buNone/>
              <a:defRPr/>
            </a:pPr>
            <a:r>
              <a:rPr lang="de-DE" altLang="zh-CN" sz="1800" dirty="0" err="1"/>
              <a:t>subplot</a:t>
            </a:r>
            <a:r>
              <a:rPr lang="de-DE" altLang="zh-CN" sz="1800" dirty="0"/>
              <a:t>(</a:t>
            </a:r>
            <a:r>
              <a:rPr lang="en-US" altLang="zh-CN" sz="1800" dirty="0" smtClean="0"/>
              <a:t>1,3,3</a:t>
            </a:r>
            <a:r>
              <a:rPr lang="de-DE" altLang="zh-CN" sz="1800" dirty="0" smtClean="0"/>
              <a:t>)</a:t>
            </a:r>
            <a:r>
              <a:rPr lang="de-DE" altLang="zh-CN" sz="1800" dirty="0"/>
              <a:t>;</a:t>
            </a:r>
            <a:r>
              <a:rPr lang="pt-BR" altLang="zh-CN" sz="1800" dirty="0" err="1" smtClean="0"/>
              <a:t>imshow</a:t>
            </a:r>
            <a:r>
              <a:rPr lang="pt-BR" altLang="zh-CN" sz="1800" dirty="0"/>
              <a:t>(</a:t>
            </a:r>
            <a:r>
              <a:rPr lang="pt-BR" altLang="zh-CN" sz="1800" dirty="0" err="1"/>
              <a:t>Ip</a:t>
            </a:r>
            <a:r>
              <a:rPr lang="pt-BR" altLang="zh-CN" sz="1800" dirty="0"/>
              <a:t>,[]);</a:t>
            </a:r>
          </a:p>
          <a:p>
            <a:pPr marL="0" indent="0">
              <a:buFont typeface="Arial" pitchFamily="34" charset="0"/>
              <a:buNone/>
              <a:defRPr/>
            </a:pPr>
            <a:endParaRPr kumimoji="1" lang="zh-CN" altLang="en-US" sz="20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smtClean="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4.2</a:t>
            </a:r>
            <a:r>
              <a:rPr b="1" spc="50" smtClean="0">
                <a:ln w="11430"/>
                <a:solidFill>
                  <a:srgbClr val="FF0000"/>
                </a:solidFill>
                <a:effectLst>
                  <a:outerShdw blurRad="76200" dist="50800" dir="5400000" algn="tl" rotWithShape="0">
                    <a:srgbClr val="000000">
                      <a:alpha val="65000"/>
                    </a:srgbClr>
                  </a:outerShdw>
                </a:effectLst>
              </a:rPr>
              <a:t>关于实验内容</a:t>
            </a:r>
            <a:r>
              <a:rPr lang="en-US" altLang="zh-CN" b="1" spc="50" smtClean="0">
                <a:ln w="11430"/>
                <a:solidFill>
                  <a:srgbClr val="FF0000"/>
                </a:solidFill>
                <a:effectLst>
                  <a:outerShdw blurRad="76200" dist="50800" dir="5400000" algn="tl" rotWithShape="0">
                    <a:srgbClr val="000000">
                      <a:alpha val="65000"/>
                    </a:srgbClr>
                  </a:outerShdw>
                </a:effectLst>
              </a:rPr>
              <a:t>3</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84994" name="内容占位符 2"/>
          <p:cNvSpPr>
            <a:spLocks noGrp="1"/>
          </p:cNvSpPr>
          <p:nvPr>
            <p:ph idx="1"/>
          </p:nvPr>
        </p:nvSpPr>
        <p:spPr>
          <a:xfrm>
            <a:off x="457200" y="1268413"/>
            <a:ext cx="4186238" cy="5329237"/>
          </a:xfrm>
        </p:spPr>
        <p:txBody>
          <a:bodyPr/>
          <a:lstStyle/>
          <a:p>
            <a:r>
              <a:rPr kumimoji="1" lang="zh-CN" altLang="en-US" smtClean="0"/>
              <a:t>空域滤波处理的应用</a:t>
            </a:r>
            <a:endParaRPr kumimoji="1" lang="en-US" altLang="zh-CN" smtClean="0"/>
          </a:p>
          <a:p>
            <a:pPr lvl="1"/>
            <a:r>
              <a:rPr lang="zh-CN" altLang="en-US" smtClean="0"/>
              <a:t>提取图像中的大目标</a:t>
            </a:r>
            <a:endParaRPr lang="en-US" altLang="zh-CN" smtClean="0"/>
          </a:p>
          <a:p>
            <a:pPr lvl="2"/>
            <a:r>
              <a:rPr lang="zh-CN" altLang="en-US" smtClean="0"/>
              <a:t>选择一幅实验图</a:t>
            </a:r>
            <a:endParaRPr lang="en-US" altLang="zh-CN" smtClean="0"/>
          </a:p>
          <a:p>
            <a:pPr lvl="2"/>
            <a:r>
              <a:rPr lang="zh-CN" altLang="en-US" smtClean="0"/>
              <a:t>采用不同窗口</a:t>
            </a:r>
            <a:endParaRPr lang="en-US" altLang="zh-CN" smtClean="0"/>
          </a:p>
          <a:p>
            <a:pPr lvl="2"/>
            <a:r>
              <a:rPr lang="zh-CN" altLang="en-US" smtClean="0"/>
              <a:t>灰度映射提取大目标</a:t>
            </a:r>
            <a:endParaRPr lang="en-US" altLang="zh-CN" smtClean="0"/>
          </a:p>
          <a:p>
            <a:pPr lvl="1"/>
            <a:r>
              <a:rPr lang="zh-CN" altLang="en-US" smtClean="0"/>
              <a:t>高频提升</a:t>
            </a:r>
            <a:endParaRPr lang="en-US" altLang="zh-CN" smtClean="0"/>
          </a:p>
          <a:p>
            <a:pPr lvl="2"/>
            <a:r>
              <a:rPr lang="zh-CN" altLang="en-US" smtClean="0"/>
              <a:t>选择一幅实验图</a:t>
            </a:r>
            <a:endParaRPr lang="en-US" altLang="zh-CN" smtClean="0"/>
          </a:p>
          <a:p>
            <a:pPr lvl="2"/>
            <a:r>
              <a:rPr lang="zh-CN" altLang="en-US" smtClean="0"/>
              <a:t>锐化</a:t>
            </a:r>
            <a:endParaRPr lang="en-US" altLang="zh-CN" smtClean="0"/>
          </a:p>
          <a:p>
            <a:pPr lvl="2"/>
            <a:r>
              <a:rPr lang="zh-CN" altLang="en-US" smtClean="0"/>
              <a:t>选择合适比例叠加图像</a:t>
            </a:r>
            <a:endParaRPr lang="en-US" altLang="zh-CN" smtClean="0"/>
          </a:p>
          <a:p>
            <a:pPr lvl="1"/>
            <a:r>
              <a:rPr lang="zh-CN" altLang="en-US" smtClean="0"/>
              <a:t>显示结果并分析</a:t>
            </a:r>
            <a:endParaRPr lang="en-US" altLang="zh-CN" smtClean="0"/>
          </a:p>
          <a:p>
            <a:pPr lvl="1"/>
            <a:endParaRPr lang="en-US" altLang="zh-CN" smtClean="0"/>
          </a:p>
          <a:p>
            <a:endParaRPr kumimoji="1" lang="zh-CN" altLang="en-US" smtClean="0"/>
          </a:p>
        </p:txBody>
      </p:sp>
      <p:sp>
        <p:nvSpPr>
          <p:cNvPr id="84995"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A34061D-86C6-4B29-B3BB-3ED4680E1C23}" type="datetime1">
              <a:rPr lang="zh-CN" altLang="en-US"/>
              <a:pPr fontAlgn="base">
                <a:spcBef>
                  <a:spcPct val="0"/>
                </a:spcBef>
                <a:spcAft>
                  <a:spcPct val="0"/>
                </a:spcAft>
              </a:pPr>
              <a:t>2018-2-1</a:t>
            </a:fld>
            <a:endParaRPr lang="en-US" altLang="zh-CN"/>
          </a:p>
        </p:txBody>
      </p:sp>
      <p:sp>
        <p:nvSpPr>
          <p:cNvPr id="84996"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4</a:t>
            </a:r>
            <a:r>
              <a:t>讲</a:t>
            </a:r>
          </a:p>
        </p:txBody>
      </p:sp>
      <p:sp>
        <p:nvSpPr>
          <p:cNvPr id="84997"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47173C5-E764-4587-89CE-081AA4C9E9D3}" type="slidenum">
              <a:rPr/>
              <a:pPr fontAlgn="base">
                <a:spcBef>
                  <a:spcPct val="0"/>
                </a:spcBef>
                <a:spcAft>
                  <a:spcPct val="0"/>
                </a:spcAft>
              </a:pPr>
              <a:t>52</a:t>
            </a:fld>
            <a:endParaRPr lang="en-US" altLang="zh-CN"/>
          </a:p>
        </p:txBody>
      </p:sp>
      <p:sp>
        <p:nvSpPr>
          <p:cNvPr id="84998" name="内容占位符 2"/>
          <p:cNvSpPr txBox="1">
            <a:spLocks/>
          </p:cNvSpPr>
          <p:nvPr/>
        </p:nvSpPr>
        <p:spPr bwMode="auto">
          <a:xfrm>
            <a:off x="4643438" y="1268413"/>
            <a:ext cx="4187825" cy="5329237"/>
          </a:xfrm>
          <a:prstGeom prst="rect">
            <a:avLst/>
          </a:prstGeom>
          <a:noFill/>
          <a:ln w="9525">
            <a:noFill/>
            <a:miter lim="800000"/>
            <a:headEnd/>
            <a:tailEnd/>
          </a:ln>
        </p:spPr>
        <p:txBody>
          <a:bodyPr/>
          <a:lstStyle/>
          <a:p>
            <a:pPr marL="514350" indent="-457200" eaLnBrk="0" hangingPunct="0">
              <a:spcBef>
                <a:spcPct val="20000"/>
              </a:spcBef>
              <a:buFont typeface="Arial" charset="0"/>
              <a:buChar char="•"/>
            </a:pPr>
            <a:r>
              <a:rPr kumimoji="1" lang="zh-CN" altLang="en-US" sz="3200">
                <a:latin typeface="Calibri" pitchFamily="34" charset="0"/>
              </a:rPr>
              <a:t>参考图</a:t>
            </a:r>
          </a:p>
        </p:txBody>
      </p:sp>
      <p:pic>
        <p:nvPicPr>
          <p:cNvPr id="84999" name="图片 7"/>
          <p:cNvPicPr>
            <a:picLocks noChangeAspect="1"/>
          </p:cNvPicPr>
          <p:nvPr/>
        </p:nvPicPr>
        <p:blipFill>
          <a:blip r:embed="rId2"/>
          <a:srcRect/>
          <a:stretch>
            <a:fillRect/>
          </a:stretch>
        </p:blipFill>
        <p:spPr bwMode="auto">
          <a:xfrm>
            <a:off x="5724525" y="1844675"/>
            <a:ext cx="2519363" cy="2744788"/>
          </a:xfrm>
          <a:prstGeom prst="rect">
            <a:avLst/>
          </a:prstGeom>
          <a:noFill/>
          <a:ln w="9525">
            <a:noFill/>
            <a:miter lim="800000"/>
            <a:headEnd/>
            <a:tailEnd/>
          </a:ln>
        </p:spPr>
      </p:pic>
      <p:pic>
        <p:nvPicPr>
          <p:cNvPr id="85000" name="图片 8"/>
          <p:cNvPicPr>
            <a:picLocks noChangeAspect="1"/>
          </p:cNvPicPr>
          <p:nvPr/>
        </p:nvPicPr>
        <p:blipFill>
          <a:blip r:embed="rId3"/>
          <a:srcRect/>
          <a:stretch>
            <a:fillRect/>
          </a:stretch>
        </p:blipFill>
        <p:spPr bwMode="auto">
          <a:xfrm>
            <a:off x="5292725" y="4652963"/>
            <a:ext cx="3551238" cy="15097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78098"/>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课</a:t>
            </a:r>
            <a:r>
              <a:rPr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后练习</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4" name="内容占位符 3"/>
          <p:cNvSpPr>
            <a:spLocks noGrp="1"/>
          </p:cNvSpPr>
          <p:nvPr>
            <p:ph sz="half" idx="2"/>
          </p:nvPr>
        </p:nvSpPr>
        <p:spPr>
          <a:xfrm>
            <a:off x="539750" y="1196975"/>
            <a:ext cx="8147050" cy="4929188"/>
          </a:xfrm>
          <a:ln>
            <a:solidFill>
              <a:srgbClr val="000090"/>
            </a:solidFill>
          </a:ln>
        </p:spPr>
        <p:txBody>
          <a:bodyPr/>
          <a:lstStyle/>
          <a:p>
            <a:pPr>
              <a:defRPr/>
            </a:pPr>
            <a:r>
              <a:rPr kumimoji="1" lang="zh-CN" altLang="en-US" dirty="0" smtClean="0"/>
              <a:t>实验</a:t>
            </a:r>
            <a:endParaRPr kumimoji="1" lang="en-US" altLang="zh-CN" dirty="0" smtClean="0"/>
          </a:p>
          <a:p>
            <a:pPr lvl="1">
              <a:defRPr/>
            </a:pPr>
            <a:r>
              <a:rPr lang="zh-CN" altLang="en-US" dirty="0" smtClean="0">
                <a:cs typeface="宋体" charset="0"/>
              </a:rPr>
              <a:t>构造</a:t>
            </a:r>
            <a:r>
              <a:rPr lang="en-US" altLang="zh-CN" dirty="0" smtClean="0">
                <a:cs typeface="宋体" charset="0"/>
              </a:rPr>
              <a:t>3</a:t>
            </a:r>
            <a:r>
              <a:rPr lang="zh-CN" altLang="en-US" dirty="0" smtClean="0">
                <a:cs typeface="宋体" charset="0"/>
              </a:rPr>
              <a:t>、</a:t>
            </a:r>
            <a:r>
              <a:rPr lang="en-US" altLang="zh-CN" dirty="0" smtClean="0">
                <a:cs typeface="宋体" charset="0"/>
              </a:rPr>
              <a:t>5</a:t>
            </a:r>
            <a:r>
              <a:rPr lang="zh-CN" altLang="en-US" dirty="0" smtClean="0">
                <a:cs typeface="宋体" charset="0"/>
              </a:rPr>
              <a:t>、</a:t>
            </a:r>
            <a:r>
              <a:rPr lang="en-US" altLang="zh-CN" dirty="0" smtClean="0">
                <a:cs typeface="宋体" charset="0"/>
              </a:rPr>
              <a:t>7</a:t>
            </a:r>
            <a:r>
              <a:rPr lang="zh-CN" altLang="en-US" dirty="0" smtClean="0">
                <a:cs typeface="宋体" charset="0"/>
              </a:rPr>
              <a:t>、</a:t>
            </a:r>
            <a:r>
              <a:rPr lang="en-US" altLang="zh-CN" dirty="0" smtClean="0">
                <a:cs typeface="宋体" charset="0"/>
              </a:rPr>
              <a:t>9</a:t>
            </a:r>
            <a:r>
              <a:rPr lang="zh-CN" altLang="en-US" dirty="0" smtClean="0">
                <a:cs typeface="宋体" charset="0"/>
              </a:rPr>
              <a:t>窗口高斯加权模板，验证与同窗口均值加权和中值滤波处理效果的差异</a:t>
            </a:r>
            <a:endParaRPr lang="en-US" altLang="zh-CN" dirty="0" smtClean="0">
              <a:cs typeface="宋体" charset="0"/>
            </a:endParaRPr>
          </a:p>
          <a:p>
            <a:pPr lvl="1">
              <a:defRPr/>
            </a:pPr>
            <a:r>
              <a:rPr lang="zh-CN" altLang="en-US" dirty="0" smtClean="0">
                <a:cs typeface="宋体" charset="0"/>
              </a:rPr>
              <a:t>构造</a:t>
            </a:r>
            <a:r>
              <a:rPr lang="en-US" altLang="zh-CN" dirty="0" smtClean="0">
                <a:cs typeface="宋体" charset="0"/>
              </a:rPr>
              <a:t>LOG</a:t>
            </a:r>
            <a:r>
              <a:rPr lang="zh-CN" altLang="en-US" dirty="0" smtClean="0">
                <a:cs typeface="宋体" charset="0"/>
              </a:rPr>
              <a:t>算子，验证与普通拉普拉斯算子在抗噪声能力上差异</a:t>
            </a:r>
            <a:endParaRPr lang="en-US" altLang="zh-CN" dirty="0" smtClean="0">
              <a:cs typeface="宋体" charset="0"/>
            </a:endParaRPr>
          </a:p>
          <a:p>
            <a:pPr marL="457200" lvl="1" indent="0">
              <a:buFont typeface="Arial" charset="0"/>
              <a:buNone/>
              <a:defRPr/>
            </a:pPr>
            <a:endParaRPr lang="zh-CN" altLang="en-US" dirty="0">
              <a:cs typeface="宋体" charset="0"/>
            </a:endParaRPr>
          </a:p>
        </p:txBody>
      </p:sp>
      <p:sp>
        <p:nvSpPr>
          <p:cNvPr id="86019" name="日期占位符 4"/>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1EB8D96-95F0-4720-8352-33E0556AF865}" type="datetime1">
              <a:rPr lang="zh-CN" altLang="en-US"/>
              <a:pPr fontAlgn="base">
                <a:spcBef>
                  <a:spcPct val="0"/>
                </a:spcBef>
                <a:spcAft>
                  <a:spcPct val="0"/>
                </a:spcAft>
              </a:pPr>
              <a:t>2018-2-1</a:t>
            </a:fld>
            <a:endParaRPr lang="en-US" altLang="zh-CN"/>
          </a:p>
        </p:txBody>
      </p:sp>
      <p:sp>
        <p:nvSpPr>
          <p:cNvPr id="86020" name="页脚占位符 5"/>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4</a:t>
            </a:r>
            <a:r>
              <a:t>讲</a:t>
            </a:r>
          </a:p>
        </p:txBody>
      </p:sp>
      <p:sp>
        <p:nvSpPr>
          <p:cNvPr id="86021" name="幻灯片编号占位符 6"/>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6BFA9FC-05C3-4186-A931-7B1318CA3FB9}" type="slidenum">
              <a:rPr/>
              <a:pPr fontAlgn="base">
                <a:spcBef>
                  <a:spcPct val="0"/>
                </a:spcBef>
                <a:spcAft>
                  <a:spcPct val="0"/>
                </a:spcAft>
              </a:pPr>
              <a:t>53</a:t>
            </a:fld>
            <a:endParaRPr lang="en-US" altLang="zh-CN"/>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rPr>
              <a:t>课堂</a:t>
            </a:r>
            <a:r>
              <a:rPr lang="en-US"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rPr>
              <a:t>实验</a:t>
            </a:r>
            <a:r>
              <a:rPr lang="en-US" altLang="zh-CN"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rPr>
              <a:t>5</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87042" name="内容占位符 2"/>
          <p:cNvSpPr>
            <a:spLocks noGrp="1"/>
          </p:cNvSpPr>
          <p:nvPr>
            <p:ph idx="1"/>
          </p:nvPr>
        </p:nvSpPr>
        <p:spPr>
          <a:xfrm>
            <a:off x="457200" y="1268413"/>
            <a:ext cx="8229600" cy="5329237"/>
          </a:xfrm>
        </p:spPr>
        <p:txBody>
          <a:bodyPr/>
          <a:lstStyle/>
          <a:p>
            <a:r>
              <a:rPr kumimoji="1" lang="zh-CN" altLang="en-US" sz="2800" smtClean="0"/>
              <a:t>实验目的</a:t>
            </a:r>
            <a:endParaRPr kumimoji="1" lang="en-US" altLang="zh-CN" sz="2800" smtClean="0"/>
          </a:p>
          <a:p>
            <a:pPr lvl="1"/>
            <a:r>
              <a:rPr lang="zh-CN" altLang="en-US" sz="2400" smtClean="0"/>
              <a:t>了解数字图像傅里叶变换的方法和用途</a:t>
            </a:r>
            <a:endParaRPr lang="en-US" altLang="zh-CN" sz="2400" smtClean="0"/>
          </a:p>
          <a:p>
            <a:pPr lvl="1"/>
            <a:r>
              <a:rPr lang="zh-CN" altLang="en-US" sz="2400" smtClean="0"/>
              <a:t>掌握图像频域变换和滤波器构造方法</a:t>
            </a:r>
            <a:endParaRPr lang="en-US" altLang="zh-CN" sz="2400" smtClean="0"/>
          </a:p>
          <a:p>
            <a:pPr lvl="1"/>
            <a:r>
              <a:rPr lang="zh-CN" altLang="en-US" sz="2400" smtClean="0"/>
              <a:t>掌握编程实现频域低通高通滤波方法</a:t>
            </a:r>
            <a:endParaRPr lang="en-US" altLang="zh-CN" sz="2400" smtClean="0"/>
          </a:p>
          <a:p>
            <a:r>
              <a:rPr kumimoji="1" lang="zh-CN" altLang="en-US" sz="2800" smtClean="0"/>
              <a:t>实验内容</a:t>
            </a:r>
            <a:endParaRPr kumimoji="1" lang="en-US" altLang="zh-CN" sz="2800" smtClean="0"/>
          </a:p>
          <a:p>
            <a:pPr lvl="1"/>
            <a:r>
              <a:rPr lang="zh-CN" altLang="en-US" sz="2400" smtClean="0"/>
              <a:t>图像的傅里叶变换以及基本性质的验证</a:t>
            </a:r>
            <a:endParaRPr lang="en-US" altLang="zh-CN" sz="2400" smtClean="0"/>
          </a:p>
          <a:p>
            <a:pPr lvl="1"/>
            <a:r>
              <a:rPr lang="zh-CN" altLang="en-US" sz="2400" smtClean="0"/>
              <a:t>不同频域低通滤波器的设计实现与应用</a:t>
            </a:r>
            <a:endParaRPr lang="en-US" altLang="zh-CN" sz="2400" smtClean="0"/>
          </a:p>
          <a:p>
            <a:pPr lvl="1"/>
            <a:r>
              <a:rPr lang="zh-CN" altLang="en-US" sz="2400" smtClean="0"/>
              <a:t>频域高通滤波器设计实现与应用</a:t>
            </a:r>
            <a:endParaRPr lang="en-US" altLang="zh-CN" sz="2400" smtClean="0"/>
          </a:p>
          <a:p>
            <a:r>
              <a:rPr kumimoji="1" lang="zh-CN" altLang="en-US" sz="2800" smtClean="0"/>
              <a:t>验收要求</a:t>
            </a:r>
            <a:endParaRPr kumimoji="1" lang="en-US" altLang="zh-CN" sz="2800" smtClean="0"/>
          </a:p>
          <a:p>
            <a:pPr lvl="1"/>
            <a:r>
              <a:rPr lang="zh-CN" altLang="en-US" sz="2400" smtClean="0"/>
              <a:t>根据实验内容，编程实现并演示成果</a:t>
            </a:r>
            <a:endParaRPr lang="en-US" altLang="zh-CN" sz="2400" smtClean="0"/>
          </a:p>
          <a:p>
            <a:endParaRPr kumimoji="1" lang="zh-CN" altLang="en-US" smtClean="0"/>
          </a:p>
        </p:txBody>
      </p:sp>
      <p:sp>
        <p:nvSpPr>
          <p:cNvPr id="87043"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668A164-69DF-4B6E-8376-C114AFE4FF12}" type="datetime1">
              <a:rPr lang="zh-CN" altLang="en-US"/>
              <a:pPr fontAlgn="base">
                <a:spcBef>
                  <a:spcPct val="0"/>
                </a:spcBef>
                <a:spcAft>
                  <a:spcPct val="0"/>
                </a:spcAft>
              </a:pPr>
              <a:t>2018-2-1</a:t>
            </a:fld>
            <a:endParaRPr lang="en-US" altLang="zh-CN"/>
          </a:p>
        </p:txBody>
      </p:sp>
      <p:sp>
        <p:nvSpPr>
          <p:cNvPr id="87044"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5</a:t>
            </a:r>
            <a:r>
              <a:t>讲</a:t>
            </a:r>
          </a:p>
        </p:txBody>
      </p:sp>
      <p:sp>
        <p:nvSpPr>
          <p:cNvPr id="87045"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F9432EF-1A8A-4BFE-9966-CC57D2861B6F}" type="slidenum">
              <a:rPr/>
              <a:pPr fontAlgn="base">
                <a:spcBef>
                  <a:spcPct val="0"/>
                </a:spcBef>
                <a:spcAft>
                  <a:spcPct val="0"/>
                </a:spcAft>
              </a:pPr>
              <a:t>54</a:t>
            </a:fld>
            <a:endParaRPr lang="en-US" altLang="zh-CN"/>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a:ln w="11430"/>
                <a:solidFill>
                  <a:srgbClr val="FF0000"/>
                </a:solidFill>
                <a:effectLst>
                  <a:outerShdw blurRad="76200" dist="50800" dir="5400000" algn="tl" rotWithShape="0">
                    <a:srgbClr val="000000">
                      <a:alpha val="65000"/>
                    </a:srgbClr>
                  </a:outerShdw>
                </a:effectLst>
              </a:rPr>
              <a:t>5.1</a:t>
            </a:r>
            <a:r>
              <a:rPr b="1" spc="50">
                <a:ln w="11430"/>
                <a:solidFill>
                  <a:srgbClr val="FF0000"/>
                </a:solidFill>
                <a:effectLst>
                  <a:outerShdw blurRad="76200" dist="50800" dir="5400000" algn="tl" rotWithShape="0">
                    <a:srgbClr val="000000">
                      <a:alpha val="65000"/>
                    </a:srgbClr>
                  </a:outerShdw>
                </a:effectLst>
              </a:rPr>
              <a:t>关于实验内容</a:t>
            </a:r>
            <a:r>
              <a:rPr lang="en-US" altLang="zh-CN" b="1" spc="50">
                <a:ln w="11430"/>
                <a:solidFill>
                  <a:srgbClr val="FF0000"/>
                </a:solidFill>
                <a:effectLst>
                  <a:outerShdw blurRad="76200" dist="50800" dir="5400000" algn="tl" rotWithShape="0">
                    <a:srgbClr val="000000">
                      <a:alpha val="65000"/>
                    </a:srgbClr>
                  </a:outerShdw>
                </a:effectLst>
              </a:rPr>
              <a:t>1</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88066" name="内容占位符 2"/>
          <p:cNvSpPr>
            <a:spLocks noGrp="1"/>
          </p:cNvSpPr>
          <p:nvPr>
            <p:ph idx="1"/>
          </p:nvPr>
        </p:nvSpPr>
        <p:spPr>
          <a:xfrm>
            <a:off x="457200" y="1268413"/>
            <a:ext cx="4114800" cy="5329237"/>
          </a:xfrm>
        </p:spPr>
        <p:txBody>
          <a:bodyPr/>
          <a:lstStyle/>
          <a:p>
            <a:r>
              <a:rPr kumimoji="1" lang="zh-CN" altLang="en-US" sz="2800" smtClean="0"/>
              <a:t>验证图像傅里叶变换的规律</a:t>
            </a:r>
            <a:endParaRPr kumimoji="1" lang="en-US" altLang="zh-CN" sz="2800" smtClean="0"/>
          </a:p>
          <a:p>
            <a:pPr lvl="1"/>
            <a:r>
              <a:rPr lang="zh-CN" altLang="en-US" sz="2400" smtClean="0"/>
              <a:t>验证傅里叶变换性质</a:t>
            </a:r>
            <a:endParaRPr lang="en-US" altLang="zh-CN" sz="2400" smtClean="0"/>
          </a:p>
          <a:p>
            <a:pPr lvl="2"/>
            <a:r>
              <a:rPr lang="zh-CN" altLang="en-US" sz="2000" smtClean="0"/>
              <a:t>构造周期性几何图形图像并改变参数</a:t>
            </a:r>
            <a:endParaRPr lang="en-US" altLang="zh-CN" sz="2000" smtClean="0"/>
          </a:p>
          <a:p>
            <a:pPr lvl="2"/>
            <a:r>
              <a:rPr lang="zh-CN" altLang="en-US" sz="2000" smtClean="0"/>
              <a:t>进行傅里叶变换并显示幅频特性</a:t>
            </a:r>
            <a:endParaRPr lang="en-US" altLang="zh-CN" sz="2000" smtClean="0"/>
          </a:p>
          <a:p>
            <a:pPr lvl="2"/>
            <a:r>
              <a:rPr lang="zh-CN" altLang="en-US" sz="2000" smtClean="0"/>
              <a:t>验证尺度、平移性质</a:t>
            </a:r>
            <a:endParaRPr lang="en-US" altLang="zh-CN" sz="2000" smtClean="0"/>
          </a:p>
          <a:p>
            <a:pPr lvl="1"/>
            <a:r>
              <a:rPr lang="zh-CN" altLang="en-US" sz="2400" smtClean="0"/>
              <a:t>验证幅频特性和相频特性</a:t>
            </a:r>
            <a:endParaRPr lang="en-US" altLang="zh-CN" sz="2400" smtClean="0"/>
          </a:p>
          <a:p>
            <a:pPr lvl="2"/>
            <a:r>
              <a:rPr lang="zh-CN" altLang="en-US" sz="2000" smtClean="0">
                <a:solidFill>
                  <a:srgbClr val="FF00FF"/>
                </a:solidFill>
              </a:rPr>
              <a:t>两图像幅频、相频交换</a:t>
            </a:r>
            <a:endParaRPr lang="en-US" altLang="zh-CN" sz="2000" smtClean="0">
              <a:solidFill>
                <a:srgbClr val="FF00FF"/>
              </a:solidFill>
            </a:endParaRPr>
          </a:p>
          <a:p>
            <a:pPr lvl="2"/>
            <a:r>
              <a:rPr lang="zh-CN" altLang="en-US" sz="2000" smtClean="0">
                <a:solidFill>
                  <a:srgbClr val="FF00FF"/>
                </a:solidFill>
              </a:rPr>
              <a:t>相频置常数、幅频置常数的结果</a:t>
            </a:r>
            <a:endParaRPr lang="en-US" altLang="zh-CN" sz="2000" smtClean="0">
              <a:solidFill>
                <a:srgbClr val="FF00FF"/>
              </a:solidFill>
            </a:endParaRPr>
          </a:p>
          <a:p>
            <a:endParaRPr kumimoji="1" lang="zh-CN" altLang="en-US" smtClean="0"/>
          </a:p>
        </p:txBody>
      </p:sp>
      <p:sp>
        <p:nvSpPr>
          <p:cNvPr id="88067"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BFFD6B-E69C-4E9A-B43B-4964DA76BE70}" type="datetime1">
              <a:rPr lang="zh-CN" altLang="en-US"/>
              <a:pPr fontAlgn="base">
                <a:spcBef>
                  <a:spcPct val="0"/>
                </a:spcBef>
                <a:spcAft>
                  <a:spcPct val="0"/>
                </a:spcAft>
              </a:pPr>
              <a:t>2018-2-1</a:t>
            </a:fld>
            <a:endParaRPr lang="en-US" altLang="zh-CN"/>
          </a:p>
        </p:txBody>
      </p:sp>
      <p:sp>
        <p:nvSpPr>
          <p:cNvPr id="88068"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5</a:t>
            </a:r>
            <a:r>
              <a:t>讲</a:t>
            </a:r>
          </a:p>
        </p:txBody>
      </p:sp>
      <p:sp>
        <p:nvSpPr>
          <p:cNvPr id="88069"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6584E09-46DA-435C-9EBD-7AF297625E4C}" type="slidenum">
              <a:rPr/>
              <a:pPr fontAlgn="base">
                <a:spcBef>
                  <a:spcPct val="0"/>
                </a:spcBef>
                <a:spcAft>
                  <a:spcPct val="0"/>
                </a:spcAft>
              </a:pPr>
              <a:t>55</a:t>
            </a:fld>
            <a:endParaRPr lang="en-US" altLang="zh-CN"/>
          </a:p>
        </p:txBody>
      </p:sp>
      <p:sp>
        <p:nvSpPr>
          <p:cNvPr id="88070" name="内容占位符 2"/>
          <p:cNvSpPr txBox="1">
            <a:spLocks/>
          </p:cNvSpPr>
          <p:nvPr/>
        </p:nvSpPr>
        <p:spPr bwMode="auto">
          <a:xfrm>
            <a:off x="4572000" y="1268413"/>
            <a:ext cx="4114800" cy="5329237"/>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kumimoji="1" lang="en-US" altLang="zh-CN" sz="2800">
                <a:latin typeface="Calibri" pitchFamily="34" charset="0"/>
              </a:rPr>
              <a:t>matlab</a:t>
            </a:r>
            <a:r>
              <a:rPr kumimoji="1" lang="zh-CN" altLang="en-US" sz="2800">
                <a:latin typeface="Calibri" pitchFamily="34" charset="0"/>
              </a:rPr>
              <a:t>频域处理基本函数</a:t>
            </a:r>
            <a:endParaRPr kumimoji="1" lang="en-US" altLang="zh-CN" sz="2800">
              <a:latin typeface="Calibri" pitchFamily="34" charset="0"/>
            </a:endParaRPr>
          </a:p>
          <a:p>
            <a:pPr marL="742950" lvl="1" indent="-285750" eaLnBrk="0" hangingPunct="0">
              <a:spcBef>
                <a:spcPct val="20000"/>
              </a:spcBef>
              <a:buFont typeface="Arial" charset="0"/>
              <a:buChar char="–"/>
            </a:pPr>
            <a:r>
              <a:rPr kumimoji="1" lang="zh-CN" altLang="en-US" sz="2400">
                <a:latin typeface="Calibri" pitchFamily="34" charset="0"/>
              </a:rPr>
              <a:t>正反变换</a:t>
            </a:r>
            <a:endParaRPr kumimoji="1" lang="en-US" altLang="zh-CN" sz="2400">
              <a:latin typeface="Calibri" pitchFamily="34" charset="0"/>
            </a:endParaRPr>
          </a:p>
          <a:p>
            <a:pPr marL="1143000" lvl="2" indent="-228600" eaLnBrk="0" hangingPunct="0">
              <a:spcBef>
                <a:spcPct val="20000"/>
              </a:spcBef>
              <a:buFont typeface="Arial" charset="0"/>
              <a:buChar char="•"/>
            </a:pPr>
            <a:r>
              <a:rPr kumimoji="1" lang="en-US" altLang="zh-CN" sz="2000">
                <a:latin typeface="Calibri" pitchFamily="34" charset="0"/>
              </a:rPr>
              <a:t>fft2</a:t>
            </a:r>
            <a:r>
              <a:rPr kumimoji="1" lang="zh-CN" altLang="en-US" sz="2000">
                <a:latin typeface="Calibri" pitchFamily="34" charset="0"/>
              </a:rPr>
              <a:t>、</a:t>
            </a:r>
            <a:r>
              <a:rPr kumimoji="1" lang="en-US" altLang="zh-CN" sz="2000">
                <a:latin typeface="Calibri" pitchFamily="34" charset="0"/>
              </a:rPr>
              <a:t>ifft2</a:t>
            </a:r>
            <a:r>
              <a:rPr kumimoji="1" lang="zh-CN" altLang="en-US" sz="2000">
                <a:latin typeface="Calibri" pitchFamily="34" charset="0"/>
              </a:rPr>
              <a:t>、</a:t>
            </a:r>
            <a:r>
              <a:rPr kumimoji="1" lang="en-US" altLang="zh-CN" sz="2000">
                <a:latin typeface="Calibri" pitchFamily="34" charset="0"/>
              </a:rPr>
              <a:t>fftshift</a:t>
            </a:r>
          </a:p>
          <a:p>
            <a:pPr marL="742950" lvl="1" indent="-285750" eaLnBrk="0" hangingPunct="0">
              <a:spcBef>
                <a:spcPct val="20000"/>
              </a:spcBef>
              <a:buFont typeface="Arial" charset="0"/>
              <a:buChar char="–"/>
            </a:pPr>
            <a:r>
              <a:rPr kumimoji="1" lang="zh-CN" altLang="en-US" sz="2400">
                <a:latin typeface="Calibri" pitchFamily="34" charset="0"/>
              </a:rPr>
              <a:t>复数取模和相位</a:t>
            </a:r>
            <a:endParaRPr kumimoji="1" lang="en-US" altLang="zh-CN" sz="2400">
              <a:latin typeface="Calibri" pitchFamily="34" charset="0"/>
            </a:endParaRPr>
          </a:p>
          <a:p>
            <a:pPr marL="1143000" lvl="2" indent="-228600" eaLnBrk="0" hangingPunct="0">
              <a:spcBef>
                <a:spcPct val="20000"/>
              </a:spcBef>
              <a:buFont typeface="Arial" charset="0"/>
              <a:buChar char="•"/>
            </a:pPr>
            <a:r>
              <a:rPr kumimoji="1" lang="en-US" altLang="zh-CN" sz="2000">
                <a:latin typeface="Calibri" pitchFamily="34" charset="0"/>
              </a:rPr>
              <a:t>abs</a:t>
            </a:r>
            <a:r>
              <a:rPr kumimoji="1" lang="zh-CN" altLang="en-US" sz="2000">
                <a:latin typeface="Calibri" pitchFamily="34" charset="0"/>
              </a:rPr>
              <a:t>、</a:t>
            </a:r>
            <a:r>
              <a:rPr kumimoji="1" lang="en-US" altLang="zh-CN" sz="2000">
                <a:latin typeface="Calibri" pitchFamily="34" charset="0"/>
              </a:rPr>
              <a:t>angle</a:t>
            </a:r>
          </a:p>
          <a:p>
            <a:pPr marL="742950" lvl="1" indent="-285750" eaLnBrk="0" hangingPunct="0">
              <a:spcBef>
                <a:spcPct val="20000"/>
              </a:spcBef>
              <a:buFont typeface="Arial" charset="0"/>
              <a:buChar char="–"/>
            </a:pPr>
            <a:r>
              <a:rPr kumimoji="1" lang="zh-CN" altLang="en-US" sz="2400">
                <a:latin typeface="Calibri" pitchFamily="34" charset="0"/>
              </a:rPr>
              <a:t>复数取实部和虚部</a:t>
            </a:r>
            <a:endParaRPr kumimoji="1" lang="en-US" altLang="zh-CN" sz="2400">
              <a:latin typeface="Calibri" pitchFamily="34" charset="0"/>
            </a:endParaRPr>
          </a:p>
          <a:p>
            <a:pPr marL="1143000" lvl="2" indent="-228600" eaLnBrk="0" hangingPunct="0">
              <a:spcBef>
                <a:spcPct val="20000"/>
              </a:spcBef>
              <a:buFont typeface="Arial" charset="0"/>
              <a:buChar char="•"/>
            </a:pPr>
            <a:r>
              <a:rPr kumimoji="1" lang="en-US" altLang="zh-CN" sz="2000">
                <a:latin typeface="Calibri" pitchFamily="34" charset="0"/>
              </a:rPr>
              <a:t>real</a:t>
            </a:r>
            <a:r>
              <a:rPr kumimoji="1" lang="zh-CN" altLang="en-US" sz="2000">
                <a:latin typeface="Calibri" pitchFamily="34" charset="0"/>
              </a:rPr>
              <a:t> 、</a:t>
            </a:r>
            <a:r>
              <a:rPr kumimoji="1" lang="en-US" altLang="zh-CN" sz="2000">
                <a:latin typeface="Calibri" pitchFamily="34" charset="0"/>
              </a:rPr>
              <a:t>imag</a:t>
            </a:r>
          </a:p>
          <a:p>
            <a:pPr marL="742950" lvl="1" indent="-285750" eaLnBrk="0" hangingPunct="0">
              <a:spcBef>
                <a:spcPct val="20000"/>
              </a:spcBef>
              <a:buFont typeface="Arial" charset="0"/>
              <a:buChar char="–"/>
            </a:pPr>
            <a:r>
              <a:rPr kumimoji="1" lang="zh-CN" altLang="en-US" sz="2400">
                <a:latin typeface="Calibri" pitchFamily="34" charset="0"/>
              </a:rPr>
              <a:t>合成复数</a:t>
            </a:r>
            <a:endParaRPr kumimoji="1" lang="en-US" altLang="zh-CN" sz="2400">
              <a:latin typeface="Calibri" pitchFamily="34" charset="0"/>
            </a:endParaRPr>
          </a:p>
          <a:p>
            <a:pPr marL="1143000" lvl="2" indent="-228600" eaLnBrk="0" hangingPunct="0">
              <a:spcBef>
                <a:spcPct val="20000"/>
              </a:spcBef>
              <a:buFont typeface="Arial" charset="0"/>
              <a:buChar char="•"/>
            </a:pPr>
            <a:r>
              <a:rPr kumimoji="1" lang="zh-CN" altLang="en-US" sz="2000">
                <a:latin typeface="Calibri" pitchFamily="34" charset="0"/>
              </a:rPr>
              <a:t>实部</a:t>
            </a:r>
            <a:r>
              <a:rPr kumimoji="1" lang="en-US" altLang="zh-CN" sz="2000">
                <a:latin typeface="Calibri" pitchFamily="34" charset="0"/>
              </a:rPr>
              <a:t>+1i</a:t>
            </a:r>
            <a:r>
              <a:rPr kumimoji="1" lang="zh-CN" altLang="en-US" sz="2000">
                <a:latin typeface="Calibri" pitchFamily="34" charset="0"/>
              </a:rPr>
              <a:t>虚部；</a:t>
            </a:r>
            <a:endParaRPr kumimoji="1" lang="en-US" altLang="zh-CN" sz="2000">
              <a:latin typeface="Calibri" pitchFamily="34" charset="0"/>
            </a:endParaRPr>
          </a:p>
          <a:p>
            <a:pPr marL="1143000" lvl="2" indent="-228600" eaLnBrk="0" hangingPunct="0">
              <a:spcBef>
                <a:spcPct val="20000"/>
              </a:spcBef>
              <a:buFont typeface="Arial" charset="0"/>
              <a:buChar char="•"/>
            </a:pPr>
            <a:r>
              <a:rPr kumimoji="1" lang="zh-CN" altLang="en-US" sz="2000">
                <a:latin typeface="Calibri" pitchFamily="34" charset="0"/>
              </a:rPr>
              <a:t>模</a:t>
            </a:r>
            <a:r>
              <a:rPr kumimoji="1" lang="en-US" altLang="zh-CN" sz="2000">
                <a:latin typeface="Calibri" pitchFamily="34" charset="0"/>
              </a:rPr>
              <a:t>exp</a:t>
            </a:r>
            <a:r>
              <a:rPr kumimoji="1" lang="zh-CN" altLang="en-US" sz="2000">
                <a:latin typeface="Calibri" pitchFamily="34" charset="0"/>
              </a:rPr>
              <a:t>（</a:t>
            </a:r>
            <a:r>
              <a:rPr kumimoji="1" lang="en-US" altLang="zh-CN" sz="2000">
                <a:latin typeface="Calibri" pitchFamily="34" charset="0"/>
              </a:rPr>
              <a:t>1i</a:t>
            </a:r>
            <a:r>
              <a:rPr kumimoji="1" lang="zh-CN" altLang="en-US" sz="2000">
                <a:latin typeface="Calibri" pitchFamily="34" charset="0"/>
              </a:rPr>
              <a:t>相位）</a:t>
            </a:r>
            <a:endParaRPr kumimoji="1" lang="en-US" altLang="zh-CN" sz="2000">
              <a:latin typeface="Calibri" pitchFamily="34" charset="0"/>
            </a:endParaRPr>
          </a:p>
          <a:p>
            <a:pPr marL="742950" lvl="1" indent="-285750" eaLnBrk="0" hangingPunct="0">
              <a:spcBef>
                <a:spcPct val="20000"/>
              </a:spcBef>
              <a:buFont typeface="Arial" charset="0"/>
              <a:buChar char="–"/>
            </a:pPr>
            <a:endParaRPr kumimoji="1" lang="en-US" altLang="zh-CN" sz="2800">
              <a:latin typeface="Calibri" pitchFamily="34" charset="0"/>
            </a:endParaRPr>
          </a:p>
          <a:p>
            <a:pPr marL="342900" indent="-342900" eaLnBrk="0" hangingPunct="0">
              <a:spcBef>
                <a:spcPct val="20000"/>
              </a:spcBef>
              <a:buFont typeface="Arial" charset="0"/>
              <a:buChar char="•"/>
            </a:pPr>
            <a:endParaRPr kumimoji="1" lang="zh-CN" altLang="en-US" sz="3200">
              <a:latin typeface="Calibri" pitchFamily="34"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a:ln w="11430"/>
                <a:solidFill>
                  <a:srgbClr val="FF0000"/>
                </a:solidFill>
                <a:effectLst>
                  <a:outerShdw blurRad="76200" dist="50800" dir="5400000" algn="tl" rotWithShape="0">
                    <a:srgbClr val="000000">
                      <a:alpha val="65000"/>
                    </a:srgbClr>
                  </a:outerShdw>
                </a:effectLst>
              </a:rPr>
              <a:t>5.1</a:t>
            </a:r>
            <a:r>
              <a:rPr b="1" spc="50">
                <a:ln w="11430"/>
                <a:solidFill>
                  <a:srgbClr val="FF0000"/>
                </a:solidFill>
                <a:effectLst>
                  <a:outerShdw blurRad="76200" dist="50800" dir="5400000" algn="tl" rotWithShape="0">
                    <a:srgbClr val="000000">
                      <a:alpha val="65000"/>
                    </a:srgbClr>
                  </a:outerShdw>
                </a:effectLst>
              </a:rPr>
              <a:t>关于实验内容</a:t>
            </a:r>
            <a:r>
              <a:rPr lang="en-US" altLang="zh-CN" b="1" spc="50">
                <a:ln w="11430"/>
                <a:solidFill>
                  <a:srgbClr val="FF0000"/>
                </a:solidFill>
                <a:effectLst>
                  <a:outerShdw blurRad="76200" dist="50800" dir="5400000" algn="tl" rotWithShape="0">
                    <a:srgbClr val="000000">
                      <a:alpha val="65000"/>
                    </a:srgbClr>
                  </a:outerShdw>
                </a:effectLst>
              </a:rPr>
              <a:t>1</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89090" name="内容占位符 2"/>
          <p:cNvSpPr>
            <a:spLocks noGrp="1"/>
          </p:cNvSpPr>
          <p:nvPr>
            <p:ph idx="1"/>
          </p:nvPr>
        </p:nvSpPr>
        <p:spPr>
          <a:xfrm>
            <a:off x="457200" y="1268413"/>
            <a:ext cx="8229600" cy="5329237"/>
          </a:xfrm>
        </p:spPr>
        <p:txBody>
          <a:bodyPr/>
          <a:lstStyle/>
          <a:p>
            <a:r>
              <a:rPr kumimoji="1" lang="zh-CN" altLang="en-US" smtClean="0"/>
              <a:t>参考程序</a:t>
            </a:r>
          </a:p>
        </p:txBody>
      </p:sp>
      <p:sp>
        <p:nvSpPr>
          <p:cNvPr id="89091"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377712D-8029-4AD7-93D3-D8FEE10AE06B}" type="datetime1">
              <a:rPr lang="zh-CN" altLang="en-US"/>
              <a:pPr fontAlgn="base">
                <a:spcBef>
                  <a:spcPct val="0"/>
                </a:spcBef>
                <a:spcAft>
                  <a:spcPct val="0"/>
                </a:spcAft>
              </a:pPr>
              <a:t>2018-2-1</a:t>
            </a:fld>
            <a:endParaRPr lang="en-US" altLang="zh-CN"/>
          </a:p>
        </p:txBody>
      </p:sp>
      <p:sp>
        <p:nvSpPr>
          <p:cNvPr id="89092"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5</a:t>
            </a:r>
            <a:r>
              <a:t>讲</a:t>
            </a:r>
          </a:p>
        </p:txBody>
      </p:sp>
      <p:sp>
        <p:nvSpPr>
          <p:cNvPr id="89093"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54FC3E7-AB53-4B27-8EC5-92E903906456}" type="slidenum">
              <a:rPr/>
              <a:pPr fontAlgn="base">
                <a:spcBef>
                  <a:spcPct val="0"/>
                </a:spcBef>
                <a:spcAft>
                  <a:spcPct val="0"/>
                </a:spcAft>
              </a:pPr>
              <a:t>56</a:t>
            </a:fld>
            <a:endParaRPr lang="en-US" altLang="zh-CN"/>
          </a:p>
        </p:txBody>
      </p:sp>
      <p:sp>
        <p:nvSpPr>
          <p:cNvPr id="7" name="文本框 6"/>
          <p:cNvSpPr txBox="1"/>
          <p:nvPr/>
        </p:nvSpPr>
        <p:spPr>
          <a:xfrm>
            <a:off x="1979712" y="1844824"/>
            <a:ext cx="4896544" cy="4801315"/>
          </a:xfrm>
          <a:prstGeom prst="rect">
            <a:avLst/>
          </a:prstGeom>
          <a:solidFill>
            <a:schemeClr val="accent5">
              <a:lumMod val="40000"/>
              <a:lumOff val="60000"/>
            </a:schemeClr>
          </a:solidFill>
          <a:effectLst>
            <a:glow rad="1498600">
              <a:schemeClr val="accent5">
                <a:lumMod val="40000"/>
                <a:lumOff val="60000"/>
                <a:alpha val="34000"/>
              </a:schemeClr>
            </a:glow>
            <a:outerShdw blurRad="40000" dist="20000" dir="5400000" rotWithShape="0">
              <a:srgbClr val="000000">
                <a:alpha val="38000"/>
              </a:srgbClr>
            </a:outerShdw>
            <a:softEdge rad="952500"/>
          </a:effectLst>
        </p:spPr>
        <p:style>
          <a:lnRef idx="1">
            <a:schemeClr val="accent1"/>
          </a:lnRef>
          <a:fillRef idx="2">
            <a:schemeClr val="accent1"/>
          </a:fillRef>
          <a:effectRef idx="1">
            <a:schemeClr val="accent1"/>
          </a:effectRef>
          <a:fontRef idx="minor">
            <a:schemeClr val="dk1"/>
          </a:fontRef>
        </p:style>
        <p:txBody>
          <a:bodyPr>
            <a:spAutoFit/>
          </a:bodyPr>
          <a:lstStyle/>
          <a:p>
            <a:r>
              <a:rPr lang="en-US" altLang="zh-CN">
                <a:solidFill>
                  <a:srgbClr val="000000"/>
                </a:solidFill>
              </a:rPr>
              <a:t>% </a:t>
            </a:r>
            <a:r>
              <a:rPr lang="zh-CN" altLang="en-US">
                <a:solidFill>
                  <a:srgbClr val="000000"/>
                </a:solidFill>
              </a:rPr>
              <a:t>生成周期黑白格</a:t>
            </a:r>
            <a:endParaRPr lang="en-US" altLang="zh-CN">
              <a:solidFill>
                <a:srgbClr val="000000"/>
              </a:solidFill>
            </a:endParaRPr>
          </a:p>
          <a:p>
            <a:endParaRPr lang="zh-CN" altLang="en-US">
              <a:solidFill>
                <a:srgbClr val="000000"/>
              </a:solidFill>
            </a:endParaRPr>
          </a:p>
          <a:p>
            <a:r>
              <a:rPr lang="en-US" altLang="zh-CN">
                <a:solidFill>
                  <a:srgbClr val="000000"/>
                </a:solidFill>
              </a:rPr>
              <a:t>clear all</a:t>
            </a:r>
          </a:p>
          <a:p>
            <a:r>
              <a:rPr lang="en-US" altLang="zh-CN">
                <a:solidFill>
                  <a:srgbClr val="000000"/>
                </a:solidFill>
              </a:rPr>
              <a:t>close all</a:t>
            </a:r>
          </a:p>
          <a:p>
            <a:r>
              <a:rPr lang="en-US" altLang="zh-TW">
                <a:solidFill>
                  <a:srgbClr val="000000"/>
                </a:solidFill>
              </a:rPr>
              <a:t>m=1000;  </a:t>
            </a:r>
            <a:r>
              <a:rPr lang="zh-CN" altLang="en-US">
                <a:solidFill>
                  <a:srgbClr val="000000"/>
                </a:solidFill>
              </a:rPr>
              <a:t>    </a:t>
            </a:r>
            <a:r>
              <a:rPr lang="en-US" altLang="zh-TW">
                <a:solidFill>
                  <a:srgbClr val="000000"/>
                </a:solidFill>
              </a:rPr>
              <a:t>%</a:t>
            </a:r>
            <a:r>
              <a:rPr lang="zh-TW" altLang="en-US">
                <a:solidFill>
                  <a:srgbClr val="000000"/>
                </a:solidFill>
              </a:rPr>
              <a:t>图像大小</a:t>
            </a:r>
          </a:p>
          <a:p>
            <a:r>
              <a:rPr lang="pt-BR" altLang="zh-CN">
                <a:solidFill>
                  <a:srgbClr val="000000"/>
                </a:solidFill>
              </a:rPr>
              <a:t>n=1000;</a:t>
            </a:r>
          </a:p>
          <a:p>
            <a:r>
              <a:rPr lang="hu-HU" altLang="zh-CN">
                <a:solidFill>
                  <a:srgbClr val="000000"/>
                </a:solidFill>
              </a:rPr>
              <a:t>A=zeros(m,n);</a:t>
            </a:r>
          </a:p>
          <a:p>
            <a:r>
              <a:rPr lang="en-US" altLang="zh-TW">
                <a:solidFill>
                  <a:srgbClr val="000000"/>
                </a:solidFill>
              </a:rPr>
              <a:t>xn=50; </a:t>
            </a:r>
            <a:r>
              <a:rPr lang="zh-CN" altLang="en-US">
                <a:solidFill>
                  <a:srgbClr val="000000"/>
                </a:solidFill>
              </a:rPr>
              <a:t>        </a:t>
            </a:r>
            <a:r>
              <a:rPr lang="en-US" altLang="zh-TW">
                <a:solidFill>
                  <a:srgbClr val="000000"/>
                </a:solidFill>
              </a:rPr>
              <a:t>%</a:t>
            </a:r>
            <a:r>
              <a:rPr lang="zh-TW" altLang="en-US">
                <a:solidFill>
                  <a:srgbClr val="000000"/>
                </a:solidFill>
              </a:rPr>
              <a:t>网格间隔</a:t>
            </a:r>
          </a:p>
          <a:p>
            <a:r>
              <a:rPr lang="zh-CN" altLang="en-US">
                <a:solidFill>
                  <a:srgbClr val="000000"/>
                </a:solidFill>
              </a:rPr>
              <a:t> </a:t>
            </a:r>
            <a:r>
              <a:rPr lang="is-IS" altLang="zh-CN">
                <a:solidFill>
                  <a:srgbClr val="000000"/>
                </a:solidFill>
              </a:rPr>
              <a:t>yn=50;</a:t>
            </a:r>
          </a:p>
          <a:p>
            <a:r>
              <a:rPr lang="en-US" altLang="zh-CN">
                <a:solidFill>
                  <a:srgbClr val="000000"/>
                </a:solidFill>
              </a:rPr>
              <a:t>for j=0:m/xnum</a:t>
            </a:r>
          </a:p>
          <a:p>
            <a:r>
              <a:rPr lang="zh-CN" altLang="zh-CN">
                <a:solidFill>
                  <a:srgbClr val="000000"/>
                </a:solidFill>
              </a:rPr>
              <a:t> </a:t>
            </a:r>
            <a:r>
              <a:rPr lang="zh-CN" altLang="en-US">
                <a:solidFill>
                  <a:srgbClr val="000000"/>
                </a:solidFill>
              </a:rPr>
              <a:t>  </a:t>
            </a:r>
            <a:r>
              <a:rPr lang="fi-FI" altLang="zh-CN">
                <a:solidFill>
                  <a:srgbClr val="000000"/>
                </a:solidFill>
              </a:rPr>
              <a:t>for k=0:n/ynum</a:t>
            </a:r>
          </a:p>
          <a:p>
            <a:r>
              <a:rPr lang="en-US" altLang="zh-CN">
                <a:solidFill>
                  <a:srgbClr val="000000"/>
                </a:solidFill>
              </a:rPr>
              <a:t>      </a:t>
            </a:r>
            <a:r>
              <a:rPr lang="zh-CN" altLang="en-US">
                <a:solidFill>
                  <a:srgbClr val="000000"/>
                </a:solidFill>
              </a:rPr>
              <a:t> </a:t>
            </a:r>
            <a:r>
              <a:rPr lang="en-US" altLang="zh-CN">
                <a:solidFill>
                  <a:srgbClr val="000000"/>
                </a:solidFill>
              </a:rPr>
              <a:t>if rem((j+k),2)</a:t>
            </a:r>
          </a:p>
          <a:p>
            <a:r>
              <a:rPr lang="de-DE" altLang="zh-CN">
                <a:solidFill>
                  <a:srgbClr val="000000"/>
                </a:solidFill>
              </a:rPr>
              <a:t>       </a:t>
            </a:r>
            <a:r>
              <a:rPr lang="zh-CN" altLang="en-US">
                <a:solidFill>
                  <a:srgbClr val="000000"/>
                </a:solidFill>
              </a:rPr>
              <a:t>  </a:t>
            </a:r>
            <a:r>
              <a:rPr lang="de-DE" altLang="zh-CN">
                <a:solidFill>
                  <a:srgbClr val="000000"/>
                </a:solidFill>
              </a:rPr>
              <a:t>A(j*xn+1:(j+1)*xn,k*yn+1:(k+1)*yn)=200;</a:t>
            </a:r>
          </a:p>
          <a:p>
            <a:r>
              <a:rPr lang="zh-CN" altLang="zh-CN">
                <a:solidFill>
                  <a:srgbClr val="000000"/>
                </a:solidFill>
              </a:rPr>
              <a:t> </a:t>
            </a:r>
            <a:r>
              <a:rPr lang="zh-CN" altLang="en-US">
                <a:solidFill>
                  <a:srgbClr val="000000"/>
                </a:solidFill>
              </a:rPr>
              <a:t>    </a:t>
            </a:r>
            <a:r>
              <a:rPr lang="de-DE" altLang="zh-CN">
                <a:solidFill>
                  <a:srgbClr val="000000"/>
                </a:solidFill>
              </a:rPr>
              <a:t>end</a:t>
            </a:r>
          </a:p>
          <a:p>
            <a:r>
              <a:rPr lang="zh-CN" altLang="zh-CN">
                <a:solidFill>
                  <a:srgbClr val="000000"/>
                </a:solidFill>
              </a:rPr>
              <a:t> </a:t>
            </a:r>
            <a:r>
              <a:rPr lang="zh-CN" altLang="en-US">
                <a:solidFill>
                  <a:srgbClr val="000000"/>
                </a:solidFill>
              </a:rPr>
              <a:t>  </a:t>
            </a:r>
            <a:r>
              <a:rPr lang="de-DE" altLang="zh-CN">
                <a:solidFill>
                  <a:srgbClr val="000000"/>
                </a:solidFill>
              </a:rPr>
              <a:t>end</a:t>
            </a:r>
          </a:p>
          <a:p>
            <a:r>
              <a:rPr lang="fr-FR" altLang="zh-CN">
                <a:solidFill>
                  <a:srgbClr val="000000"/>
                </a:solidFill>
              </a:rPr>
              <a:t>end</a:t>
            </a:r>
          </a:p>
          <a:p>
            <a:endParaRPr kumimoji="1" lang="zh-CN" altLang="en-US">
              <a:solidFill>
                <a:srgbClr val="000000"/>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a:ln w="11430"/>
                <a:solidFill>
                  <a:srgbClr val="FF0000"/>
                </a:solidFill>
                <a:effectLst>
                  <a:outerShdw blurRad="76200" dist="50800" dir="5400000" algn="tl" rotWithShape="0">
                    <a:srgbClr val="000000">
                      <a:alpha val="65000"/>
                    </a:srgbClr>
                  </a:outerShdw>
                </a:effectLst>
              </a:rPr>
              <a:t>5.2</a:t>
            </a:r>
            <a:r>
              <a:rPr b="1" spc="50">
                <a:ln w="11430"/>
                <a:solidFill>
                  <a:srgbClr val="FF0000"/>
                </a:solidFill>
                <a:effectLst>
                  <a:outerShdw blurRad="76200" dist="50800" dir="5400000" algn="tl" rotWithShape="0">
                    <a:srgbClr val="000000">
                      <a:alpha val="65000"/>
                    </a:srgbClr>
                  </a:outerShdw>
                </a:effectLst>
              </a:rPr>
              <a:t>关于实验内容</a:t>
            </a:r>
            <a:r>
              <a:rPr lang="en-US" altLang="zh-CN" b="1" spc="50">
                <a:ln w="11430"/>
                <a:solidFill>
                  <a:srgbClr val="FF0000"/>
                </a:solidFill>
                <a:effectLst>
                  <a:outerShdw blurRad="76200" dist="50800" dir="5400000" algn="tl" rotWithShape="0">
                    <a:srgbClr val="000000">
                      <a:alpha val="65000"/>
                    </a:srgbClr>
                  </a:outerShdw>
                </a:effectLst>
              </a:rPr>
              <a:t>2</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90114" name="内容占位符 2"/>
          <p:cNvSpPr>
            <a:spLocks noGrp="1"/>
          </p:cNvSpPr>
          <p:nvPr>
            <p:ph idx="1"/>
          </p:nvPr>
        </p:nvSpPr>
        <p:spPr>
          <a:xfrm>
            <a:off x="457200" y="1268413"/>
            <a:ext cx="4043363" cy="5329237"/>
          </a:xfrm>
        </p:spPr>
        <p:txBody>
          <a:bodyPr/>
          <a:lstStyle/>
          <a:p>
            <a:pPr>
              <a:lnSpc>
                <a:spcPct val="150000"/>
              </a:lnSpc>
            </a:pPr>
            <a:r>
              <a:rPr kumimoji="1" lang="zh-CN" altLang="en-US" sz="2800" smtClean="0"/>
              <a:t>频域低通滤波器设计实现</a:t>
            </a:r>
            <a:endParaRPr kumimoji="1" lang="en-US" altLang="zh-CN" sz="2800" smtClean="0"/>
          </a:p>
          <a:p>
            <a:pPr lvl="1">
              <a:lnSpc>
                <a:spcPct val="150000"/>
              </a:lnSpc>
            </a:pPr>
            <a:r>
              <a:rPr lang="zh-CN" altLang="en-US" sz="2400" smtClean="0"/>
              <a:t>任选构造两种低通滤波器</a:t>
            </a:r>
            <a:endParaRPr lang="en-US" altLang="zh-CN" sz="2400" smtClean="0"/>
          </a:p>
          <a:p>
            <a:pPr lvl="1">
              <a:lnSpc>
                <a:spcPct val="150000"/>
              </a:lnSpc>
            </a:pPr>
            <a:r>
              <a:rPr lang="zh-CN" altLang="en-US" sz="2400" smtClean="0"/>
              <a:t>选择保留不同功率来确定截止频率</a:t>
            </a:r>
            <a:endParaRPr lang="en-US" altLang="zh-CN" sz="2400" smtClean="0"/>
          </a:p>
          <a:p>
            <a:pPr lvl="1">
              <a:lnSpc>
                <a:spcPct val="150000"/>
              </a:lnSpc>
            </a:pPr>
            <a:r>
              <a:rPr lang="zh-CN" altLang="en-US" sz="2400" smtClean="0"/>
              <a:t>实现低通滤波的去噪声和</a:t>
            </a:r>
            <a:r>
              <a:rPr lang="zh-CN" altLang="en-US" sz="2400" smtClean="0">
                <a:solidFill>
                  <a:srgbClr val="FF00FF"/>
                </a:solidFill>
              </a:rPr>
              <a:t>美容</a:t>
            </a:r>
            <a:r>
              <a:rPr lang="zh-CN" altLang="en-US" sz="2400" smtClean="0"/>
              <a:t>效果</a:t>
            </a:r>
            <a:endParaRPr lang="en-US" altLang="zh-CN" sz="2400" smtClean="0"/>
          </a:p>
          <a:p>
            <a:pPr lvl="1"/>
            <a:endParaRPr lang="en-US" altLang="zh-CN" smtClean="0"/>
          </a:p>
          <a:p>
            <a:pPr lvl="1"/>
            <a:endParaRPr lang="en-US" altLang="zh-CN" smtClean="0"/>
          </a:p>
          <a:p>
            <a:pPr lvl="1"/>
            <a:endParaRPr lang="zh-CN" altLang="en-US" smtClean="0"/>
          </a:p>
        </p:txBody>
      </p:sp>
      <p:sp>
        <p:nvSpPr>
          <p:cNvPr id="90115"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EA14B50-64A6-457F-A0EA-673135F86325}" type="datetime1">
              <a:rPr lang="zh-CN" altLang="en-US"/>
              <a:pPr fontAlgn="base">
                <a:spcBef>
                  <a:spcPct val="0"/>
                </a:spcBef>
                <a:spcAft>
                  <a:spcPct val="0"/>
                </a:spcAft>
              </a:pPr>
              <a:t>2018-2-1</a:t>
            </a:fld>
            <a:endParaRPr lang="en-US" altLang="zh-CN"/>
          </a:p>
        </p:txBody>
      </p:sp>
      <p:sp>
        <p:nvSpPr>
          <p:cNvPr id="90116"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5</a:t>
            </a:r>
            <a:r>
              <a:t>讲</a:t>
            </a:r>
          </a:p>
        </p:txBody>
      </p:sp>
      <p:sp>
        <p:nvSpPr>
          <p:cNvPr id="90117"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C3E6EF8-3466-48F1-9729-9F228FEF3192}" type="slidenum">
              <a:rPr/>
              <a:pPr fontAlgn="base">
                <a:spcBef>
                  <a:spcPct val="0"/>
                </a:spcBef>
                <a:spcAft>
                  <a:spcPct val="0"/>
                </a:spcAft>
              </a:pPr>
              <a:t>57</a:t>
            </a:fld>
            <a:endParaRPr lang="en-US" altLang="zh-CN"/>
          </a:p>
        </p:txBody>
      </p:sp>
      <p:sp>
        <p:nvSpPr>
          <p:cNvPr id="90118" name="内容占位符 2"/>
          <p:cNvSpPr txBox="1">
            <a:spLocks/>
          </p:cNvSpPr>
          <p:nvPr/>
        </p:nvSpPr>
        <p:spPr bwMode="auto">
          <a:xfrm>
            <a:off x="4500563" y="1268413"/>
            <a:ext cx="4041775" cy="5329237"/>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kumimoji="1" lang="zh-CN" altLang="en-US" sz="2400">
                <a:latin typeface="Calibri" pitchFamily="34" charset="0"/>
              </a:rPr>
              <a:t>参考程序 </a:t>
            </a:r>
            <a:r>
              <a:rPr kumimoji="1" lang="zh-CN" altLang="en-US">
                <a:latin typeface="Calibri" pitchFamily="34" charset="0"/>
              </a:rPr>
              <a:t>计算截止频率内功率</a:t>
            </a:r>
            <a:endParaRPr kumimoji="1" lang="en-US" altLang="zh-CN">
              <a:latin typeface="Calibri" pitchFamily="34" charset="0"/>
            </a:endParaRPr>
          </a:p>
          <a:p>
            <a:pPr marL="742950" lvl="1" indent="-285750" eaLnBrk="0" hangingPunct="0">
              <a:spcBef>
                <a:spcPct val="20000"/>
              </a:spcBef>
              <a:buFont typeface="Arial" charset="0"/>
              <a:buChar char="–"/>
            </a:pPr>
            <a:endParaRPr kumimoji="1" lang="en-US" altLang="zh-CN" sz="2800">
              <a:latin typeface="Calibri" pitchFamily="34" charset="0"/>
            </a:endParaRPr>
          </a:p>
          <a:p>
            <a:pPr marL="742950" lvl="1" indent="-285750" eaLnBrk="0" hangingPunct="0">
              <a:spcBef>
                <a:spcPct val="20000"/>
              </a:spcBef>
              <a:buFont typeface="Arial" charset="0"/>
              <a:buChar char="–"/>
            </a:pPr>
            <a:endParaRPr kumimoji="1" lang="zh-CN" altLang="en-US" sz="2800">
              <a:latin typeface="Calibri" pitchFamily="34" charset="0"/>
            </a:endParaRPr>
          </a:p>
        </p:txBody>
      </p:sp>
      <p:sp>
        <p:nvSpPr>
          <p:cNvPr id="9" name="文本框 8"/>
          <p:cNvSpPr txBox="1"/>
          <p:nvPr/>
        </p:nvSpPr>
        <p:spPr>
          <a:xfrm>
            <a:off x="4859338" y="1773238"/>
            <a:ext cx="3529012" cy="4462462"/>
          </a:xfrm>
          <a:prstGeom prst="rect">
            <a:avLst/>
          </a:prstGeom>
          <a:solidFill>
            <a:schemeClr val="accent3">
              <a:lumMod val="20000"/>
              <a:lumOff val="80000"/>
            </a:schemeClr>
          </a:solidFill>
          <a:ln>
            <a:solidFill>
              <a:srgbClr val="4F81BD"/>
            </a:solidFill>
          </a:ln>
        </p:spPr>
        <p:txBody>
          <a:bodyPr>
            <a:spAutoFit/>
          </a:bodyPr>
          <a:lstStyle/>
          <a:p>
            <a:pPr>
              <a:defRPr/>
            </a:pPr>
            <a:r>
              <a:rPr lang="en-US" altLang="zh-CN" sz="1400" dirty="0">
                <a:latin typeface="Arial" pitchFamily="34" charset="0"/>
                <a:ea typeface="宋体" pitchFamily="2" charset="-122"/>
              </a:rPr>
              <a:t>A=</a:t>
            </a:r>
            <a:r>
              <a:rPr lang="en-US" altLang="zh-CN" sz="1400" dirty="0" err="1">
                <a:latin typeface="Arial" pitchFamily="34" charset="0"/>
                <a:ea typeface="宋体" pitchFamily="2" charset="-122"/>
              </a:rPr>
              <a:t>imread</a:t>
            </a:r>
            <a:r>
              <a:rPr lang="en-US" altLang="zh-CN" sz="1400" dirty="0">
                <a:latin typeface="Arial" pitchFamily="34" charset="0"/>
                <a:ea typeface="宋体" pitchFamily="2" charset="-122"/>
              </a:rPr>
              <a:t>('lena_gray_256.tif');</a:t>
            </a:r>
          </a:p>
          <a:p>
            <a:pPr>
              <a:defRPr/>
            </a:pPr>
            <a:r>
              <a:rPr lang="en-US" altLang="zh-CN" sz="1400" dirty="0">
                <a:latin typeface="Arial" pitchFamily="34" charset="0"/>
                <a:ea typeface="宋体" pitchFamily="2" charset="-122"/>
              </a:rPr>
              <a:t>[</a:t>
            </a:r>
            <a:r>
              <a:rPr lang="en-US" altLang="zh-CN" sz="1400" dirty="0" err="1">
                <a:latin typeface="Arial" pitchFamily="34" charset="0"/>
                <a:ea typeface="宋体" pitchFamily="2" charset="-122"/>
              </a:rPr>
              <a:t>m,n</a:t>
            </a:r>
            <a:r>
              <a:rPr lang="en-US" altLang="zh-CN" sz="1400" dirty="0">
                <a:latin typeface="Arial" pitchFamily="34" charset="0"/>
                <a:ea typeface="宋体" pitchFamily="2" charset="-122"/>
              </a:rPr>
              <a:t>]=size(A);</a:t>
            </a:r>
          </a:p>
          <a:p>
            <a:pPr>
              <a:defRPr/>
            </a:pPr>
            <a:r>
              <a:rPr lang="en-US" altLang="zh-CN" sz="1400" dirty="0">
                <a:latin typeface="Arial" pitchFamily="34" charset="0"/>
                <a:ea typeface="宋体" pitchFamily="2" charset="-122"/>
              </a:rPr>
              <a:t>FA=</a:t>
            </a:r>
            <a:r>
              <a:rPr lang="en-US" altLang="zh-CN" sz="1400" dirty="0" err="1">
                <a:latin typeface="Arial" pitchFamily="34" charset="0"/>
                <a:ea typeface="宋体" pitchFamily="2" charset="-122"/>
              </a:rPr>
              <a:t>fftshift</a:t>
            </a:r>
            <a:r>
              <a:rPr lang="en-US" altLang="zh-CN" sz="1400" dirty="0">
                <a:latin typeface="Arial" pitchFamily="34" charset="0"/>
                <a:ea typeface="宋体" pitchFamily="2" charset="-122"/>
              </a:rPr>
              <a:t>(fft2(A));</a:t>
            </a:r>
            <a:r>
              <a:rPr lang="zh-CN" altLang="en-US" sz="1400" dirty="0">
                <a:latin typeface="Arial" pitchFamily="34" charset="0"/>
                <a:ea typeface="宋体" pitchFamily="2" charset="-122"/>
              </a:rPr>
              <a:t>  </a:t>
            </a:r>
            <a:r>
              <a:rPr lang="en-US" altLang="zh-CN" sz="1400" dirty="0">
                <a:latin typeface="Arial" pitchFamily="34" charset="0"/>
                <a:ea typeface="宋体" pitchFamily="2" charset="-122"/>
              </a:rPr>
              <a:t>%</a:t>
            </a:r>
            <a:r>
              <a:rPr lang="zh-CN" altLang="en-US" sz="1400" dirty="0">
                <a:latin typeface="Arial" pitchFamily="34" charset="0"/>
                <a:ea typeface="宋体" pitchFamily="2" charset="-122"/>
              </a:rPr>
              <a:t>傅里叶变换并平移</a:t>
            </a:r>
            <a:endParaRPr lang="en-US" altLang="zh-CN" sz="1400" dirty="0">
              <a:latin typeface="Arial" pitchFamily="34" charset="0"/>
              <a:ea typeface="宋体" pitchFamily="2" charset="-122"/>
            </a:endParaRPr>
          </a:p>
          <a:p>
            <a:pPr>
              <a:defRPr/>
            </a:pPr>
            <a:r>
              <a:rPr lang="de-DE" altLang="zh-CN" sz="1400" dirty="0">
                <a:latin typeface="Arial" pitchFamily="34" charset="0"/>
                <a:ea typeface="宋体" pitchFamily="2" charset="-122"/>
              </a:rPr>
              <a:t>PFA=</a:t>
            </a:r>
            <a:r>
              <a:rPr lang="de-DE" altLang="zh-CN" sz="1400" dirty="0" err="1">
                <a:latin typeface="Arial" pitchFamily="34" charset="0"/>
                <a:ea typeface="宋体" pitchFamily="2" charset="-122"/>
              </a:rPr>
              <a:t>abs</a:t>
            </a:r>
            <a:r>
              <a:rPr lang="de-DE" altLang="zh-CN" sz="1400" dirty="0">
                <a:latin typeface="Arial" pitchFamily="34" charset="0"/>
                <a:ea typeface="宋体" pitchFamily="2" charset="-122"/>
              </a:rPr>
              <a:t>(FA).^2;   </a:t>
            </a:r>
            <a:r>
              <a:rPr lang="zh-CN" altLang="en-US" sz="1400" dirty="0">
                <a:latin typeface="Arial" pitchFamily="34" charset="0"/>
                <a:ea typeface="宋体" pitchFamily="2" charset="-122"/>
              </a:rPr>
              <a:t> </a:t>
            </a:r>
            <a:r>
              <a:rPr lang="de-DE" altLang="zh-CN" sz="1400" dirty="0">
                <a:latin typeface="Arial" pitchFamily="34" charset="0"/>
                <a:ea typeface="宋体" pitchFamily="2" charset="-122"/>
              </a:rPr>
              <a:t>%</a:t>
            </a:r>
            <a:r>
              <a:rPr lang="zh-CN" altLang="en-US" sz="1400" dirty="0">
                <a:latin typeface="Arial" pitchFamily="34" charset="0"/>
                <a:ea typeface="宋体" pitchFamily="2" charset="-122"/>
              </a:rPr>
              <a:t>频域功率数组</a:t>
            </a:r>
            <a:endParaRPr lang="zh-CN" altLang="de-DE" sz="1400" dirty="0">
              <a:latin typeface="Arial" pitchFamily="34" charset="0"/>
              <a:ea typeface="宋体" pitchFamily="2" charset="-122"/>
            </a:endParaRPr>
          </a:p>
          <a:p>
            <a:pPr>
              <a:defRPr/>
            </a:pPr>
            <a:r>
              <a:rPr lang="en-US" altLang="zh-TW" sz="1400" dirty="0">
                <a:latin typeface="Arial" pitchFamily="34" charset="0"/>
                <a:ea typeface="宋体" pitchFamily="2" charset="-122"/>
              </a:rPr>
              <a:t>D0</a:t>
            </a:r>
            <a:r>
              <a:rPr lang="zh-CN" altLang="en-US" sz="1400" dirty="0">
                <a:latin typeface="Arial" pitchFamily="34" charset="0"/>
                <a:ea typeface="宋体" pitchFamily="2" charset="-122"/>
              </a:rPr>
              <a:t>                          </a:t>
            </a:r>
            <a:r>
              <a:rPr lang="en-US" altLang="zh-TW" sz="1400" dirty="0">
                <a:latin typeface="Arial" pitchFamily="34" charset="0"/>
                <a:ea typeface="宋体" pitchFamily="2" charset="-122"/>
              </a:rPr>
              <a:t>%</a:t>
            </a:r>
            <a:r>
              <a:rPr lang="zh-TW" altLang="en-US" sz="1400" dirty="0">
                <a:latin typeface="Arial" pitchFamily="34" charset="0"/>
                <a:ea typeface="宋体" pitchFamily="2" charset="-122"/>
              </a:rPr>
              <a:t>截止频率</a:t>
            </a:r>
            <a:r>
              <a:rPr lang="de-DE" altLang="zh-CN" sz="1400" dirty="0">
                <a:latin typeface="Arial" pitchFamily="34" charset="0"/>
                <a:ea typeface="宋体" pitchFamily="2" charset="-122"/>
              </a:rPr>
              <a:t>  </a:t>
            </a:r>
          </a:p>
          <a:p>
            <a:pPr>
              <a:defRPr/>
            </a:pPr>
            <a:r>
              <a:rPr lang="en-US" altLang="zh-CN" sz="1400" dirty="0">
                <a:latin typeface="Arial" pitchFamily="34" charset="0"/>
                <a:ea typeface="宋体" pitchFamily="2" charset="-122"/>
              </a:rPr>
              <a:t>%  </a:t>
            </a:r>
            <a:r>
              <a:rPr lang="zh-CN" altLang="en-US" sz="1400" dirty="0">
                <a:latin typeface="Arial" pitchFamily="34" charset="0"/>
                <a:ea typeface="宋体" pitchFamily="2" charset="-122"/>
              </a:rPr>
              <a:t>以下为测试信号能量的程序</a:t>
            </a:r>
          </a:p>
          <a:p>
            <a:pPr>
              <a:defRPr/>
            </a:pPr>
            <a:r>
              <a:rPr lang="de-DE" altLang="zh-CN" sz="1400" dirty="0">
                <a:latin typeface="Arial" pitchFamily="34" charset="0"/>
                <a:ea typeface="宋体" pitchFamily="2" charset="-122"/>
              </a:rPr>
              <a:t>TPFA=0;</a:t>
            </a:r>
            <a:r>
              <a:rPr lang="en-US" altLang="zh-TW" sz="1400" dirty="0">
                <a:latin typeface="Arial" pitchFamily="34" charset="0"/>
                <a:ea typeface="宋体" pitchFamily="2" charset="-122"/>
              </a:rPr>
              <a:t> </a:t>
            </a:r>
            <a:r>
              <a:rPr lang="zh-CN" altLang="en-US" sz="1400" dirty="0">
                <a:latin typeface="Arial" pitchFamily="34" charset="0"/>
                <a:ea typeface="宋体" pitchFamily="2" charset="-122"/>
              </a:rPr>
              <a:t>                </a:t>
            </a:r>
            <a:r>
              <a:rPr lang="en-US" altLang="zh-TW" sz="1400" dirty="0">
                <a:latin typeface="Arial" pitchFamily="34" charset="0"/>
                <a:ea typeface="宋体" pitchFamily="2" charset="-122"/>
              </a:rPr>
              <a:t>%</a:t>
            </a:r>
            <a:r>
              <a:rPr lang="zh-CN" altLang="en-US" sz="1400" dirty="0">
                <a:latin typeface="Arial" pitchFamily="34" charset="0"/>
                <a:ea typeface="宋体" pitchFamily="2" charset="-122"/>
              </a:rPr>
              <a:t>频域总功率计算</a:t>
            </a:r>
            <a:r>
              <a:rPr lang="de-DE" altLang="zh-CN" sz="1400" dirty="0">
                <a:latin typeface="Arial" pitchFamily="34" charset="0"/>
                <a:ea typeface="宋体" pitchFamily="2" charset="-122"/>
              </a:rPr>
              <a:t> </a:t>
            </a:r>
          </a:p>
          <a:p>
            <a:pPr>
              <a:defRPr/>
            </a:pPr>
            <a:r>
              <a:rPr lang="fi-FI" altLang="zh-CN" sz="1400" dirty="0">
                <a:latin typeface="Arial" pitchFamily="34" charset="0"/>
                <a:ea typeface="宋体" pitchFamily="2" charset="-122"/>
              </a:rPr>
              <a:t>for j=1:n</a:t>
            </a:r>
          </a:p>
          <a:p>
            <a:pPr>
              <a:defRPr/>
            </a:pPr>
            <a:r>
              <a:rPr lang="ro-RO" altLang="zh-CN" sz="1400" dirty="0">
                <a:latin typeface="Arial" pitchFamily="34" charset="0"/>
                <a:ea typeface="宋体" pitchFamily="2" charset="-122"/>
              </a:rPr>
              <a:t>    for i=1:m</a:t>
            </a:r>
          </a:p>
          <a:p>
            <a:pPr>
              <a:defRPr/>
            </a:pPr>
            <a:r>
              <a:rPr lang="en-US" altLang="zh-CN" sz="1400" dirty="0">
                <a:latin typeface="Arial" pitchFamily="34" charset="0"/>
                <a:ea typeface="宋体" pitchFamily="2" charset="-122"/>
              </a:rPr>
              <a:t>       TPFA=TPFA+PFA(</a:t>
            </a:r>
            <a:r>
              <a:rPr lang="en-US" altLang="zh-CN" sz="1400" dirty="0" err="1">
                <a:latin typeface="Arial" pitchFamily="34" charset="0"/>
                <a:ea typeface="宋体" pitchFamily="2" charset="-122"/>
              </a:rPr>
              <a:t>i,j</a:t>
            </a:r>
            <a:r>
              <a:rPr lang="en-US" altLang="zh-CN" sz="1400" dirty="0">
                <a:latin typeface="Arial" pitchFamily="34" charset="0"/>
                <a:ea typeface="宋体" pitchFamily="2" charset="-122"/>
              </a:rPr>
              <a:t>);</a:t>
            </a:r>
          </a:p>
          <a:p>
            <a:pPr>
              <a:defRPr/>
            </a:pPr>
            <a:r>
              <a:rPr lang="de-DE" altLang="zh-CN" sz="1400" dirty="0">
                <a:latin typeface="Arial" pitchFamily="34" charset="0"/>
                <a:ea typeface="宋体" pitchFamily="2" charset="-122"/>
              </a:rPr>
              <a:t>    end</a:t>
            </a:r>
          </a:p>
          <a:p>
            <a:pPr>
              <a:defRPr/>
            </a:pPr>
            <a:r>
              <a:rPr lang="de-DE" altLang="zh-CN" sz="1400" dirty="0">
                <a:latin typeface="Arial" pitchFamily="34" charset="0"/>
                <a:ea typeface="宋体" pitchFamily="2" charset="-122"/>
              </a:rPr>
              <a:t>end</a:t>
            </a:r>
          </a:p>
          <a:p>
            <a:pPr>
              <a:defRPr/>
            </a:pPr>
            <a:r>
              <a:rPr lang="en-US" altLang="zh-CN" sz="1400" dirty="0">
                <a:latin typeface="Arial" pitchFamily="34" charset="0"/>
                <a:ea typeface="宋体" pitchFamily="2" charset="-122"/>
              </a:rPr>
              <a:t>%</a:t>
            </a:r>
            <a:r>
              <a:rPr lang="zh-CN" altLang="en-US" sz="1400" dirty="0">
                <a:latin typeface="Arial" pitchFamily="34" charset="0"/>
                <a:ea typeface="宋体" pitchFamily="2" charset="-122"/>
              </a:rPr>
              <a:t> 计算截止频率内，低通滤波后的功率</a:t>
            </a:r>
            <a:endParaRPr lang="de-DE" altLang="zh-CN" sz="1400" dirty="0">
              <a:latin typeface="Arial" pitchFamily="34" charset="0"/>
              <a:ea typeface="宋体" pitchFamily="2" charset="-122"/>
            </a:endParaRPr>
          </a:p>
          <a:p>
            <a:pPr>
              <a:defRPr/>
            </a:pPr>
            <a:r>
              <a:rPr lang="fi-FI" altLang="zh-CN" sz="1400" dirty="0">
                <a:latin typeface="Arial" pitchFamily="34" charset="0"/>
                <a:ea typeface="宋体" pitchFamily="2" charset="-122"/>
              </a:rPr>
              <a:t>for j=1:n</a:t>
            </a:r>
          </a:p>
          <a:p>
            <a:pPr>
              <a:defRPr/>
            </a:pPr>
            <a:r>
              <a:rPr lang="ro-RO" altLang="zh-CN" sz="1400" dirty="0">
                <a:latin typeface="Arial" pitchFamily="34" charset="0"/>
                <a:ea typeface="宋体" pitchFamily="2" charset="-122"/>
              </a:rPr>
              <a:t>    for i=1:m</a:t>
            </a:r>
          </a:p>
          <a:p>
            <a:pPr>
              <a:defRPr/>
            </a:pPr>
            <a:r>
              <a:rPr lang="de-DE" altLang="zh-CN" sz="1400" dirty="0">
                <a:latin typeface="Arial" pitchFamily="34" charset="0"/>
                <a:ea typeface="宋体" pitchFamily="2" charset="-122"/>
              </a:rPr>
              <a:t>        R=((i-m/2).^2+(</a:t>
            </a:r>
            <a:r>
              <a:rPr lang="de-DE" altLang="zh-CN" sz="1400" dirty="0" err="1">
                <a:latin typeface="Arial" pitchFamily="34" charset="0"/>
                <a:ea typeface="宋体" pitchFamily="2" charset="-122"/>
              </a:rPr>
              <a:t>j-n</a:t>
            </a:r>
            <a:r>
              <a:rPr lang="de-DE" altLang="zh-CN" sz="1400" dirty="0">
                <a:latin typeface="Arial" pitchFamily="34" charset="0"/>
                <a:ea typeface="宋体" pitchFamily="2" charset="-122"/>
              </a:rPr>
              <a:t>/2).^2).^(0.5);</a:t>
            </a:r>
          </a:p>
          <a:p>
            <a:pPr>
              <a:defRPr/>
            </a:pPr>
            <a:r>
              <a:rPr lang="zh-CN" altLang="en-US" sz="1400" dirty="0">
                <a:latin typeface="Arial" pitchFamily="34" charset="0"/>
                <a:ea typeface="宋体" pitchFamily="2" charset="-122"/>
              </a:rPr>
              <a:t>        </a:t>
            </a:r>
            <a:r>
              <a:rPr lang="en-US" altLang="zh-CN" sz="1400" dirty="0">
                <a:latin typeface="Arial" pitchFamily="34" charset="0"/>
                <a:ea typeface="宋体" pitchFamily="2" charset="-122"/>
              </a:rPr>
              <a:t>if R&lt;D0(k)</a:t>
            </a:r>
            <a:r>
              <a:rPr lang="zh-CN" altLang="en-US" sz="1400" dirty="0">
                <a:latin typeface="Arial" pitchFamily="34" charset="0"/>
                <a:ea typeface="宋体" pitchFamily="2" charset="-122"/>
              </a:rPr>
              <a:t>   </a:t>
            </a:r>
            <a:r>
              <a:rPr lang="de-DE" altLang="zh-CN" sz="1400" dirty="0">
                <a:latin typeface="Arial" pitchFamily="34" charset="0"/>
                <a:ea typeface="宋体" pitchFamily="2" charset="-122"/>
              </a:rPr>
              <a:t>P0=P0+PFA(</a:t>
            </a:r>
            <a:r>
              <a:rPr lang="de-DE" altLang="zh-CN" sz="1400" dirty="0" err="1">
                <a:latin typeface="Arial" pitchFamily="34" charset="0"/>
                <a:ea typeface="宋体" pitchFamily="2" charset="-122"/>
              </a:rPr>
              <a:t>i,j</a:t>
            </a:r>
            <a:r>
              <a:rPr lang="de-DE" altLang="zh-CN" sz="1400" dirty="0">
                <a:latin typeface="Arial" pitchFamily="34" charset="0"/>
                <a:ea typeface="宋体" pitchFamily="2" charset="-122"/>
              </a:rPr>
              <a:t>);</a:t>
            </a:r>
            <a:r>
              <a:rPr lang="zh-CN" altLang="en-US" sz="1400" dirty="0">
                <a:latin typeface="Arial" pitchFamily="34" charset="0"/>
                <a:ea typeface="宋体" pitchFamily="2" charset="-122"/>
              </a:rPr>
              <a:t>   </a:t>
            </a:r>
            <a:r>
              <a:rPr lang="de-DE" altLang="zh-CN" sz="1400" dirty="0">
                <a:latin typeface="Arial" pitchFamily="34" charset="0"/>
                <a:ea typeface="宋体" pitchFamily="2" charset="-122"/>
              </a:rPr>
              <a:t>end</a:t>
            </a:r>
          </a:p>
          <a:p>
            <a:pPr>
              <a:defRPr/>
            </a:pPr>
            <a:r>
              <a:rPr lang="zh-CN" altLang="en-US" sz="1400" dirty="0">
                <a:latin typeface="Arial" pitchFamily="34" charset="0"/>
                <a:ea typeface="宋体" pitchFamily="2" charset="-122"/>
              </a:rPr>
              <a:t>   </a:t>
            </a:r>
            <a:r>
              <a:rPr lang="de-DE" altLang="zh-CN" sz="1400" dirty="0">
                <a:latin typeface="Arial" pitchFamily="34" charset="0"/>
                <a:ea typeface="宋体" pitchFamily="2" charset="-122"/>
              </a:rPr>
              <a:t>end</a:t>
            </a:r>
          </a:p>
          <a:p>
            <a:pPr>
              <a:defRPr/>
            </a:pPr>
            <a:r>
              <a:rPr lang="de-DE" altLang="zh-CN" sz="1400" dirty="0">
                <a:latin typeface="Arial" pitchFamily="34" charset="0"/>
                <a:ea typeface="宋体" pitchFamily="2" charset="-122"/>
              </a:rPr>
              <a:t>end</a:t>
            </a:r>
          </a:p>
          <a:p>
            <a:pPr>
              <a:defRPr/>
            </a:pPr>
            <a:r>
              <a:rPr lang="de-DE" altLang="zh-CN" sz="1400" dirty="0">
                <a:latin typeface="Arial" pitchFamily="34" charset="0"/>
                <a:ea typeface="宋体" pitchFamily="2" charset="-122"/>
              </a:rPr>
              <a:t>P0=P0*100/TPFA; </a:t>
            </a:r>
            <a:r>
              <a:rPr lang="de-DE" altLang="zh-CN" dirty="0">
                <a:latin typeface="Arial" pitchFamily="34" charset="0"/>
                <a:ea typeface="宋体" pitchFamily="2" charset="-122"/>
              </a:rPr>
              <a:t>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a:ln w="11430"/>
                <a:solidFill>
                  <a:srgbClr val="FF0000"/>
                </a:solidFill>
                <a:effectLst>
                  <a:outerShdw blurRad="76200" dist="50800" dir="5400000" algn="tl" rotWithShape="0">
                    <a:srgbClr val="000000">
                      <a:alpha val="65000"/>
                    </a:srgbClr>
                  </a:outerShdw>
                </a:effectLst>
              </a:rPr>
              <a:t>5.2</a:t>
            </a:r>
            <a:r>
              <a:rPr b="1" spc="50">
                <a:ln w="11430"/>
                <a:solidFill>
                  <a:srgbClr val="FF0000"/>
                </a:solidFill>
                <a:effectLst>
                  <a:outerShdw blurRad="76200" dist="50800" dir="5400000" algn="tl" rotWithShape="0">
                    <a:srgbClr val="000000">
                      <a:alpha val="65000"/>
                    </a:srgbClr>
                  </a:outerShdw>
                </a:effectLst>
              </a:rPr>
              <a:t>关于实验内容</a:t>
            </a:r>
            <a:r>
              <a:rPr lang="en-US" altLang="zh-CN" b="1" spc="50">
                <a:ln w="11430"/>
                <a:solidFill>
                  <a:srgbClr val="FF0000"/>
                </a:solidFill>
                <a:effectLst>
                  <a:outerShdw blurRad="76200" dist="50800" dir="5400000" algn="tl" rotWithShape="0">
                    <a:srgbClr val="000000">
                      <a:alpha val="65000"/>
                    </a:srgbClr>
                  </a:outerShdw>
                </a:effectLst>
              </a:rPr>
              <a:t>2</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91138" name="内容占位符 2"/>
          <p:cNvSpPr>
            <a:spLocks noGrp="1"/>
          </p:cNvSpPr>
          <p:nvPr>
            <p:ph idx="1"/>
          </p:nvPr>
        </p:nvSpPr>
        <p:spPr>
          <a:xfrm>
            <a:off x="457200" y="1268413"/>
            <a:ext cx="8229600" cy="5329237"/>
          </a:xfrm>
        </p:spPr>
        <p:txBody>
          <a:bodyPr/>
          <a:lstStyle/>
          <a:p>
            <a:r>
              <a:rPr kumimoji="1" lang="zh-CN" altLang="en-US" smtClean="0"/>
              <a:t>参考程序</a:t>
            </a:r>
            <a:r>
              <a:rPr kumimoji="1" lang="en-US" altLang="zh-CN" smtClean="0"/>
              <a:t>-</a:t>
            </a:r>
            <a:r>
              <a:rPr kumimoji="1" lang="zh-CN" altLang="en-US" smtClean="0"/>
              <a:t>滤波器设计</a:t>
            </a:r>
          </a:p>
        </p:txBody>
      </p:sp>
      <p:sp>
        <p:nvSpPr>
          <p:cNvPr id="91139"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8EC97B3-BEB0-4B5B-8D8D-CCA00B85A94A}" type="datetime1">
              <a:rPr lang="zh-CN" altLang="en-US"/>
              <a:pPr fontAlgn="base">
                <a:spcBef>
                  <a:spcPct val="0"/>
                </a:spcBef>
                <a:spcAft>
                  <a:spcPct val="0"/>
                </a:spcAft>
              </a:pPr>
              <a:t>2018-2-1</a:t>
            </a:fld>
            <a:endParaRPr lang="en-US" altLang="zh-CN"/>
          </a:p>
        </p:txBody>
      </p:sp>
      <p:sp>
        <p:nvSpPr>
          <p:cNvPr id="91140"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5</a:t>
            </a:r>
            <a:r>
              <a:t>讲</a:t>
            </a:r>
          </a:p>
        </p:txBody>
      </p:sp>
      <p:sp>
        <p:nvSpPr>
          <p:cNvPr id="91141"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8374891-DAD3-4102-891E-D11633D2A4D7}" type="slidenum">
              <a:rPr/>
              <a:pPr fontAlgn="base">
                <a:spcBef>
                  <a:spcPct val="0"/>
                </a:spcBef>
                <a:spcAft>
                  <a:spcPct val="0"/>
                </a:spcAft>
              </a:pPr>
              <a:t>58</a:t>
            </a:fld>
            <a:endParaRPr lang="en-US" altLang="zh-CN"/>
          </a:p>
        </p:txBody>
      </p:sp>
      <p:sp>
        <p:nvSpPr>
          <p:cNvPr id="7" name="文本框 6"/>
          <p:cNvSpPr txBox="1"/>
          <p:nvPr/>
        </p:nvSpPr>
        <p:spPr>
          <a:xfrm>
            <a:off x="827088" y="2205038"/>
            <a:ext cx="4032250" cy="2862262"/>
          </a:xfrm>
          <a:prstGeom prst="rect">
            <a:avLst/>
          </a:prstGeom>
          <a:solidFill>
            <a:schemeClr val="accent6">
              <a:lumMod val="20000"/>
              <a:lumOff val="80000"/>
            </a:schemeClr>
          </a:solidFill>
          <a:ln>
            <a:solidFill>
              <a:srgbClr val="4F81BD"/>
            </a:solidFill>
          </a:ln>
        </p:spPr>
        <p:txBody>
          <a:bodyPr>
            <a:spAutoFit/>
          </a:bodyPr>
          <a:lstStyle/>
          <a:p>
            <a:pPr>
              <a:defRPr/>
            </a:pPr>
            <a:r>
              <a:rPr lang="zh-TW" altLang="en-US" dirty="0">
                <a:latin typeface="Arial" pitchFamily="34" charset="0"/>
                <a:ea typeface="宋体" pitchFamily="2" charset="-122"/>
              </a:rPr>
              <a:t> </a:t>
            </a:r>
            <a:r>
              <a:rPr lang="en-US" altLang="zh-CN" dirty="0">
                <a:latin typeface="Arial" pitchFamily="34" charset="0"/>
                <a:ea typeface="宋体" pitchFamily="2" charset="-122"/>
              </a:rPr>
              <a:t>A=</a:t>
            </a:r>
            <a:r>
              <a:rPr lang="en-US" altLang="zh-CN" dirty="0" err="1">
                <a:latin typeface="Arial" pitchFamily="34" charset="0"/>
                <a:ea typeface="宋体" pitchFamily="2" charset="-122"/>
              </a:rPr>
              <a:t>imread</a:t>
            </a:r>
            <a:r>
              <a:rPr lang="en-US" altLang="zh-CN" dirty="0">
                <a:latin typeface="Arial" pitchFamily="34" charset="0"/>
                <a:ea typeface="宋体" pitchFamily="2" charset="-122"/>
              </a:rPr>
              <a:t>('lena_gray_256.tif');</a:t>
            </a:r>
          </a:p>
          <a:p>
            <a:pPr>
              <a:defRPr/>
            </a:pPr>
            <a:r>
              <a:rPr lang="en-US" altLang="zh-CN" dirty="0">
                <a:latin typeface="Arial" pitchFamily="34" charset="0"/>
                <a:ea typeface="宋体" pitchFamily="2" charset="-122"/>
              </a:rPr>
              <a:t>[</a:t>
            </a:r>
            <a:r>
              <a:rPr lang="en-US" altLang="zh-CN" dirty="0" err="1">
                <a:latin typeface="Arial" pitchFamily="34" charset="0"/>
                <a:ea typeface="宋体" pitchFamily="2" charset="-122"/>
              </a:rPr>
              <a:t>m,n</a:t>
            </a:r>
            <a:r>
              <a:rPr lang="en-US" altLang="zh-CN" dirty="0">
                <a:latin typeface="Arial" pitchFamily="34" charset="0"/>
                <a:ea typeface="宋体" pitchFamily="2" charset="-122"/>
              </a:rPr>
              <a:t>]=size(A);</a:t>
            </a:r>
            <a:endParaRPr lang="zh-CN" altLang="en-US" dirty="0">
              <a:latin typeface="Arial" pitchFamily="34" charset="0"/>
              <a:ea typeface="宋体" pitchFamily="2" charset="-122"/>
            </a:endParaRPr>
          </a:p>
          <a:p>
            <a:pPr>
              <a:defRPr/>
            </a:pPr>
            <a:r>
              <a:rPr lang="en-US" altLang="zh-CN" dirty="0">
                <a:latin typeface="Arial" pitchFamily="34" charset="0"/>
                <a:ea typeface="宋体" pitchFamily="2" charset="-122"/>
              </a:rPr>
              <a:t>B0=zeros(</a:t>
            </a:r>
            <a:r>
              <a:rPr lang="en-US" altLang="zh-CN" dirty="0" err="1">
                <a:latin typeface="Arial" pitchFamily="34" charset="0"/>
                <a:ea typeface="宋体" pitchFamily="2" charset="-122"/>
              </a:rPr>
              <a:t>m,n</a:t>
            </a:r>
            <a:r>
              <a:rPr lang="en-US" altLang="zh-CN" dirty="0">
                <a:latin typeface="Arial" pitchFamily="34" charset="0"/>
                <a:ea typeface="宋体" pitchFamily="2" charset="-122"/>
              </a:rPr>
              <a:t>);  </a:t>
            </a:r>
            <a:r>
              <a:rPr lang="zh-CN" altLang="en-US" dirty="0">
                <a:latin typeface="Arial" pitchFamily="34" charset="0"/>
                <a:ea typeface="宋体" pitchFamily="2" charset="-122"/>
              </a:rPr>
              <a:t>  </a:t>
            </a:r>
            <a:r>
              <a:rPr lang="en-US" altLang="zh-CN" dirty="0">
                <a:latin typeface="Arial" pitchFamily="34" charset="0"/>
                <a:ea typeface="宋体" pitchFamily="2" charset="-122"/>
              </a:rPr>
              <a:t>%</a:t>
            </a:r>
            <a:r>
              <a:rPr lang="zh-CN" altLang="en-US" dirty="0">
                <a:latin typeface="Arial" pitchFamily="34" charset="0"/>
                <a:ea typeface="宋体" pitchFamily="2" charset="-122"/>
              </a:rPr>
              <a:t>滤波器数组</a:t>
            </a:r>
            <a:endParaRPr lang="en-US" altLang="zh-CN" dirty="0">
              <a:latin typeface="Arial" pitchFamily="34" charset="0"/>
              <a:ea typeface="宋体" pitchFamily="2" charset="-122"/>
            </a:endParaRPr>
          </a:p>
          <a:p>
            <a:pPr>
              <a:defRPr/>
            </a:pPr>
            <a:r>
              <a:rPr lang="en-US" altLang="zh-CN" dirty="0">
                <a:latin typeface="Arial" pitchFamily="34" charset="0"/>
                <a:ea typeface="宋体" pitchFamily="2" charset="-122"/>
              </a:rPr>
              <a:t>n0=2;   </a:t>
            </a:r>
            <a:r>
              <a:rPr lang="zh-CN" altLang="en-US" dirty="0">
                <a:latin typeface="Arial" pitchFamily="34" charset="0"/>
                <a:ea typeface="宋体" pitchFamily="2" charset="-122"/>
              </a:rPr>
              <a:t>                 </a:t>
            </a:r>
            <a:r>
              <a:rPr lang="en-US" altLang="zh-CN" dirty="0">
                <a:latin typeface="Arial" pitchFamily="34" charset="0"/>
                <a:ea typeface="宋体" pitchFamily="2" charset="-122"/>
              </a:rPr>
              <a:t>%</a:t>
            </a:r>
            <a:r>
              <a:rPr lang="zh-CN" altLang="en-US" dirty="0">
                <a:latin typeface="Arial" pitchFamily="34" charset="0"/>
                <a:ea typeface="宋体" pitchFamily="2" charset="-122"/>
              </a:rPr>
              <a:t>滤波阶数</a:t>
            </a:r>
          </a:p>
          <a:p>
            <a:pPr>
              <a:defRPr/>
            </a:pPr>
            <a:r>
              <a:rPr lang="fi-FI" altLang="zh-CN" dirty="0">
                <a:latin typeface="Arial" pitchFamily="34" charset="0"/>
                <a:ea typeface="宋体" pitchFamily="2" charset="-122"/>
              </a:rPr>
              <a:t>for j=1:n</a:t>
            </a:r>
          </a:p>
          <a:p>
            <a:pPr>
              <a:defRPr/>
            </a:pPr>
            <a:r>
              <a:rPr lang="ro-RO" altLang="zh-CN" dirty="0">
                <a:latin typeface="Arial" pitchFamily="34" charset="0"/>
                <a:ea typeface="宋体" pitchFamily="2" charset="-122"/>
              </a:rPr>
              <a:t>    for i=1:m</a:t>
            </a:r>
          </a:p>
          <a:p>
            <a:pPr>
              <a:defRPr/>
            </a:pPr>
            <a:r>
              <a:rPr lang="de-DE" altLang="zh-CN" dirty="0">
                <a:latin typeface="Arial" pitchFamily="34" charset="0"/>
                <a:ea typeface="宋体" pitchFamily="2" charset="-122"/>
              </a:rPr>
              <a:t>        R=((i-m/2).^2+(</a:t>
            </a:r>
            <a:r>
              <a:rPr lang="de-DE" altLang="zh-CN" dirty="0" err="1">
                <a:latin typeface="Arial" pitchFamily="34" charset="0"/>
                <a:ea typeface="宋体" pitchFamily="2" charset="-122"/>
              </a:rPr>
              <a:t>j-n</a:t>
            </a:r>
            <a:r>
              <a:rPr lang="de-DE" altLang="zh-CN" dirty="0">
                <a:latin typeface="Arial" pitchFamily="34" charset="0"/>
                <a:ea typeface="宋体" pitchFamily="2" charset="-122"/>
              </a:rPr>
              <a:t>/2).^2).^(0.5);</a:t>
            </a:r>
          </a:p>
          <a:p>
            <a:pPr>
              <a:defRPr/>
            </a:pPr>
            <a:r>
              <a:rPr lang="ro-RO" altLang="zh-CN" dirty="0">
                <a:latin typeface="Arial" pitchFamily="34" charset="0"/>
                <a:ea typeface="宋体" pitchFamily="2" charset="-122"/>
              </a:rPr>
              <a:t>   </a:t>
            </a:r>
            <a:r>
              <a:rPr lang="de-DE" altLang="zh-CN" dirty="0">
                <a:latin typeface="Arial" pitchFamily="34" charset="0"/>
                <a:ea typeface="宋体" pitchFamily="2" charset="-122"/>
              </a:rPr>
              <a:t>      B0(</a:t>
            </a:r>
            <a:r>
              <a:rPr lang="de-DE" altLang="zh-CN" dirty="0" err="1">
                <a:latin typeface="Arial" pitchFamily="34" charset="0"/>
                <a:ea typeface="宋体" pitchFamily="2" charset="-122"/>
              </a:rPr>
              <a:t>i,j</a:t>
            </a:r>
            <a:r>
              <a:rPr lang="de-DE" altLang="zh-CN" dirty="0">
                <a:latin typeface="Arial" pitchFamily="34" charset="0"/>
                <a:ea typeface="宋体" pitchFamily="2" charset="-122"/>
              </a:rPr>
              <a:t>)=1/(1+(R/D0).^(2*n0)); </a:t>
            </a:r>
          </a:p>
          <a:p>
            <a:pPr>
              <a:defRPr/>
            </a:pPr>
            <a:r>
              <a:rPr lang="zh-CN" altLang="zh-CN" dirty="0">
                <a:latin typeface="Arial" pitchFamily="34" charset="0"/>
                <a:ea typeface="宋体" pitchFamily="2" charset="-122"/>
              </a:rPr>
              <a:t> </a:t>
            </a:r>
            <a:r>
              <a:rPr lang="zh-CN" altLang="en-US" dirty="0">
                <a:latin typeface="Arial" pitchFamily="34" charset="0"/>
                <a:ea typeface="宋体" pitchFamily="2" charset="-122"/>
              </a:rPr>
              <a:t>   </a:t>
            </a:r>
            <a:r>
              <a:rPr lang="de-DE" altLang="zh-CN" dirty="0">
                <a:latin typeface="Arial" pitchFamily="34" charset="0"/>
                <a:ea typeface="宋体" pitchFamily="2" charset="-122"/>
              </a:rPr>
              <a:t>end</a:t>
            </a:r>
          </a:p>
          <a:p>
            <a:pPr>
              <a:defRPr/>
            </a:pPr>
            <a:r>
              <a:rPr lang="de-DE" altLang="zh-CN" dirty="0">
                <a:latin typeface="Arial" pitchFamily="34" charset="0"/>
                <a:ea typeface="宋体" pitchFamily="2" charset="-122"/>
              </a:rPr>
              <a:t>end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a:ln w="11430"/>
                <a:solidFill>
                  <a:srgbClr val="FF0000"/>
                </a:solidFill>
                <a:effectLst>
                  <a:outerShdw blurRad="76200" dist="50800" dir="5400000" algn="tl" rotWithShape="0">
                    <a:srgbClr val="000000">
                      <a:alpha val="65000"/>
                    </a:srgbClr>
                  </a:outerShdw>
                </a:effectLst>
              </a:rPr>
              <a:t>5.2</a:t>
            </a:r>
            <a:r>
              <a:rPr b="1" spc="50">
                <a:ln w="11430"/>
                <a:solidFill>
                  <a:srgbClr val="FF0000"/>
                </a:solidFill>
                <a:effectLst>
                  <a:outerShdw blurRad="76200" dist="50800" dir="5400000" algn="tl" rotWithShape="0">
                    <a:srgbClr val="000000">
                      <a:alpha val="65000"/>
                    </a:srgbClr>
                  </a:outerShdw>
                </a:effectLst>
              </a:rPr>
              <a:t>关于实验内容</a:t>
            </a:r>
            <a:r>
              <a:rPr lang="en-US" altLang="zh-CN" b="1" spc="50">
                <a:ln w="11430"/>
                <a:solidFill>
                  <a:srgbClr val="FF0000"/>
                </a:solidFill>
                <a:effectLst>
                  <a:outerShdw blurRad="76200" dist="50800" dir="5400000" algn="tl" rotWithShape="0">
                    <a:srgbClr val="000000">
                      <a:alpha val="65000"/>
                    </a:srgbClr>
                  </a:outerShdw>
                </a:effectLst>
              </a:rPr>
              <a:t>3</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92162" name="内容占位符 2"/>
          <p:cNvSpPr>
            <a:spLocks noGrp="1"/>
          </p:cNvSpPr>
          <p:nvPr>
            <p:ph idx="1"/>
          </p:nvPr>
        </p:nvSpPr>
        <p:spPr>
          <a:xfrm>
            <a:off x="457200" y="1268413"/>
            <a:ext cx="4114800" cy="5329237"/>
          </a:xfrm>
        </p:spPr>
        <p:txBody>
          <a:bodyPr/>
          <a:lstStyle/>
          <a:p>
            <a:pPr>
              <a:lnSpc>
                <a:spcPct val="150000"/>
              </a:lnSpc>
            </a:pPr>
            <a:r>
              <a:rPr kumimoji="1" lang="zh-CN" altLang="en-US" sz="2800" smtClean="0"/>
              <a:t>频域高通滤波器设计实现</a:t>
            </a:r>
            <a:endParaRPr kumimoji="1" lang="en-US" altLang="zh-CN" sz="2800" smtClean="0"/>
          </a:p>
          <a:p>
            <a:pPr lvl="1">
              <a:lnSpc>
                <a:spcPct val="110000"/>
              </a:lnSpc>
            </a:pPr>
            <a:r>
              <a:rPr lang="zh-CN" altLang="en-US" sz="2400" smtClean="0"/>
              <a:t>任选构造两种高通滤波器</a:t>
            </a:r>
            <a:endParaRPr lang="en-US" altLang="zh-CN" sz="2400" smtClean="0"/>
          </a:p>
          <a:p>
            <a:pPr lvl="1">
              <a:lnSpc>
                <a:spcPct val="110000"/>
              </a:lnSpc>
            </a:pPr>
            <a:r>
              <a:rPr lang="zh-CN" altLang="en-US" sz="2400" smtClean="0"/>
              <a:t>选择保留不同功率来确定截止频率</a:t>
            </a:r>
            <a:endParaRPr lang="en-US" altLang="zh-CN" sz="2400" smtClean="0"/>
          </a:p>
          <a:p>
            <a:pPr lvl="1">
              <a:lnSpc>
                <a:spcPct val="110000"/>
              </a:lnSpc>
            </a:pPr>
            <a:r>
              <a:rPr lang="zh-CN" altLang="en-US" sz="2400" smtClean="0"/>
              <a:t>实现高通滤波的高频增强效果</a:t>
            </a:r>
            <a:endParaRPr lang="en-US" altLang="zh-CN" sz="2400" smtClean="0"/>
          </a:p>
          <a:p>
            <a:pPr lvl="1">
              <a:lnSpc>
                <a:spcPct val="110000"/>
              </a:lnSpc>
            </a:pPr>
            <a:r>
              <a:rPr lang="zh-CN" altLang="en-US" sz="2400" smtClean="0">
                <a:solidFill>
                  <a:srgbClr val="FF00FF"/>
                </a:solidFill>
              </a:rPr>
              <a:t>利用高通滤波实现同态滤波器</a:t>
            </a:r>
            <a:endParaRPr lang="en-US" altLang="zh-CN" sz="2400" smtClean="0">
              <a:solidFill>
                <a:srgbClr val="FF00FF"/>
              </a:solidFill>
            </a:endParaRPr>
          </a:p>
          <a:p>
            <a:endParaRPr kumimoji="1" lang="zh-CN" altLang="en-US" smtClean="0"/>
          </a:p>
        </p:txBody>
      </p:sp>
      <p:sp>
        <p:nvSpPr>
          <p:cNvPr id="92163"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C917A8A-9CD1-4595-A5B5-5061BBF4DAEE}" type="datetime1">
              <a:rPr lang="zh-CN" altLang="en-US"/>
              <a:pPr fontAlgn="base">
                <a:spcBef>
                  <a:spcPct val="0"/>
                </a:spcBef>
                <a:spcAft>
                  <a:spcPct val="0"/>
                </a:spcAft>
              </a:pPr>
              <a:t>2018-2-1</a:t>
            </a:fld>
            <a:endParaRPr lang="en-US" altLang="zh-CN"/>
          </a:p>
        </p:txBody>
      </p:sp>
      <p:sp>
        <p:nvSpPr>
          <p:cNvPr id="92164"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5</a:t>
            </a:r>
            <a:r>
              <a:t>讲</a:t>
            </a:r>
          </a:p>
        </p:txBody>
      </p:sp>
      <p:sp>
        <p:nvSpPr>
          <p:cNvPr id="92165"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19C69F4-C782-4ADC-8FBD-50D477FE9047}" type="slidenum">
              <a:rPr/>
              <a:pPr fontAlgn="base">
                <a:spcBef>
                  <a:spcPct val="0"/>
                </a:spcBef>
                <a:spcAft>
                  <a:spcPct val="0"/>
                </a:spcAft>
              </a:pPr>
              <a:t>59</a:t>
            </a:fld>
            <a:endParaRPr lang="en-US" altLang="zh-CN"/>
          </a:p>
        </p:txBody>
      </p:sp>
      <p:sp>
        <p:nvSpPr>
          <p:cNvPr id="7" name="内容占位符 2"/>
          <p:cNvSpPr txBox="1">
            <a:spLocks/>
          </p:cNvSpPr>
          <p:nvPr/>
        </p:nvSpPr>
        <p:spPr bwMode="auto">
          <a:xfrm>
            <a:off x="4572000" y="1268413"/>
            <a:ext cx="4114800" cy="5329237"/>
          </a:xfrm>
          <a:prstGeom prst="rect">
            <a:avLst/>
          </a:prstGeom>
          <a:noFill/>
          <a:ln w="9525">
            <a:noFill/>
            <a:miter lim="800000"/>
            <a:headEnd/>
            <a:tailEnd/>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kumimoji="1" lang="zh-CN" altLang="en-US" sz="2800" dirty="0"/>
              <a:t>高频增强参考实验图</a:t>
            </a:r>
            <a:endParaRPr kumimoji="1" lang="en-US" altLang="zh-CN" sz="2800" dirty="0"/>
          </a:p>
          <a:p>
            <a:pPr>
              <a:defRPr/>
            </a:pPr>
            <a:endParaRPr kumimoji="1" lang="en-US" altLang="zh-CN" dirty="0"/>
          </a:p>
          <a:p>
            <a:pPr marL="400050" lvl="1" indent="0">
              <a:buFont typeface="Arial" pitchFamily="34" charset="0"/>
              <a:buNone/>
              <a:defRPr/>
            </a:pPr>
            <a:r>
              <a:rPr kumimoji="1" lang="zh-CN" altLang="en-US" sz="2400" dirty="0"/>
              <a:t>原图</a:t>
            </a:r>
            <a:endParaRPr kumimoji="1" lang="en-US" altLang="zh-CN" sz="2400" dirty="0"/>
          </a:p>
          <a:p>
            <a:pPr lvl="1">
              <a:defRPr/>
            </a:pPr>
            <a:endParaRPr kumimoji="1" lang="zh-CN" altLang="en-US" dirty="0"/>
          </a:p>
        </p:txBody>
      </p:sp>
      <p:pic>
        <p:nvPicPr>
          <p:cNvPr id="92167" name="图片 7"/>
          <p:cNvPicPr>
            <a:picLocks noChangeAspect="1"/>
          </p:cNvPicPr>
          <p:nvPr/>
        </p:nvPicPr>
        <p:blipFill>
          <a:blip r:embed="rId2"/>
          <a:srcRect/>
          <a:stretch>
            <a:fillRect/>
          </a:stretch>
        </p:blipFill>
        <p:spPr bwMode="auto">
          <a:xfrm>
            <a:off x="5795963" y="1844675"/>
            <a:ext cx="2879725" cy="2149475"/>
          </a:xfrm>
          <a:prstGeom prst="rect">
            <a:avLst/>
          </a:prstGeom>
          <a:noFill/>
          <a:ln w="9525">
            <a:noFill/>
            <a:miter lim="800000"/>
            <a:headEnd/>
            <a:tailEnd/>
          </a:ln>
        </p:spPr>
      </p:pic>
      <p:pic>
        <p:nvPicPr>
          <p:cNvPr id="92168" name="图片 9"/>
          <p:cNvPicPr>
            <a:picLocks noChangeAspect="1"/>
          </p:cNvPicPr>
          <p:nvPr/>
        </p:nvPicPr>
        <p:blipFill>
          <a:blip r:embed="rId3"/>
          <a:srcRect/>
          <a:stretch>
            <a:fillRect/>
          </a:stretch>
        </p:blipFill>
        <p:spPr bwMode="auto">
          <a:xfrm>
            <a:off x="5076825" y="4076700"/>
            <a:ext cx="3743325" cy="22653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1.2matlab</a:t>
            </a:r>
            <a:r>
              <a:rPr b="1" spc="50" smtClean="0">
                <a:ln w="11430"/>
                <a:solidFill>
                  <a:srgbClr val="FF0000"/>
                </a:solidFill>
                <a:effectLst>
                  <a:outerShdw blurRad="76200" dist="50800" dir="5400000" algn="tl" rotWithShape="0">
                    <a:srgbClr val="000000">
                      <a:alpha val="65000"/>
                    </a:srgbClr>
                  </a:outerShdw>
                </a:effectLst>
              </a:rPr>
              <a:t>主要功能</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3" name="内容占位符 2"/>
          <p:cNvSpPr>
            <a:spLocks noGrp="1"/>
          </p:cNvSpPr>
          <p:nvPr>
            <p:ph idx="1"/>
          </p:nvPr>
        </p:nvSpPr>
        <p:spPr>
          <a:xfrm>
            <a:off x="457200" y="1341438"/>
            <a:ext cx="8229600" cy="5256212"/>
          </a:xfrm>
        </p:spPr>
        <p:txBody>
          <a:bodyPr/>
          <a:lstStyle/>
          <a:p>
            <a:pPr marL="857250" indent="-514350">
              <a:lnSpc>
                <a:spcPct val="150000"/>
              </a:lnSpc>
              <a:buFont typeface="+mj-lt"/>
              <a:buAutoNum type="arabicPeriod" startAt="2"/>
              <a:defRPr/>
            </a:pPr>
            <a:r>
              <a:rPr lang="zh-CN" altLang="en-US" sz="2800" dirty="0" smtClean="0">
                <a:solidFill>
                  <a:srgbClr val="000000"/>
                </a:solidFill>
                <a:latin typeface="微软雅黑" charset="0"/>
              </a:rPr>
              <a:t>绘图功能</a:t>
            </a:r>
          </a:p>
          <a:p>
            <a:pPr marL="457200" lvl="1" indent="0">
              <a:buFont typeface="Arial" charset="0"/>
              <a:buNone/>
              <a:defRPr/>
            </a:pPr>
            <a:endParaRPr lang="zh-CN" altLang="en-US" sz="2000" dirty="0" smtClean="0">
              <a:cs typeface="宋体" charset="0"/>
            </a:endParaRPr>
          </a:p>
          <a:p>
            <a:pPr marL="457200" lvl="1" indent="0">
              <a:buFont typeface="Arial" charset="0"/>
              <a:buNone/>
              <a:defRPr/>
            </a:pPr>
            <a:r>
              <a:rPr lang="zh-CN" altLang="en-US" sz="2000" dirty="0" smtClean="0">
                <a:cs typeface="宋体" charset="0"/>
              </a:rPr>
              <a:t>例如</a:t>
            </a:r>
            <a:r>
              <a:rPr lang="zh-CN" altLang="en-US" sz="2000" dirty="0">
                <a:cs typeface="宋体" charset="0"/>
              </a:rPr>
              <a:t>，分别绘制函数</a:t>
            </a:r>
            <a:r>
              <a:rPr lang="en-US" altLang="zh-CN" sz="2000" i="1" dirty="0">
                <a:cs typeface="宋体" charset="0"/>
              </a:rPr>
              <a:t>y</a:t>
            </a:r>
            <a:r>
              <a:rPr lang="en-US" altLang="zh-CN" sz="2000" dirty="0">
                <a:cs typeface="宋体" charset="0"/>
              </a:rPr>
              <a:t>=300sin</a:t>
            </a:r>
            <a:r>
              <a:rPr lang="en-US" altLang="zh-CN" sz="2000" i="1" dirty="0">
                <a:cs typeface="宋体" charset="0"/>
              </a:rPr>
              <a:t>x</a:t>
            </a:r>
            <a:r>
              <a:rPr lang="en-US" altLang="zh-CN" sz="2000" dirty="0">
                <a:cs typeface="宋体" charset="0"/>
              </a:rPr>
              <a:t>/</a:t>
            </a:r>
            <a:r>
              <a:rPr lang="en-US" altLang="zh-CN" sz="2000" i="1" dirty="0">
                <a:cs typeface="宋体" charset="0"/>
              </a:rPr>
              <a:t>x</a:t>
            </a:r>
            <a:r>
              <a:rPr lang="zh-CN" altLang="en-US" sz="2000" dirty="0">
                <a:cs typeface="宋体" charset="0"/>
              </a:rPr>
              <a:t>和</a:t>
            </a:r>
            <a:r>
              <a:rPr lang="en-US" altLang="zh-CN" sz="2000" i="1" dirty="0">
                <a:cs typeface="宋体" charset="0"/>
              </a:rPr>
              <a:t>y</a:t>
            </a:r>
            <a:r>
              <a:rPr lang="en-US" altLang="zh-CN" sz="2000" dirty="0">
                <a:cs typeface="宋体" charset="0"/>
              </a:rPr>
              <a:t>=</a:t>
            </a:r>
            <a:r>
              <a:rPr lang="en-US" altLang="zh-CN" sz="2000" i="1" dirty="0">
                <a:cs typeface="宋体" charset="0"/>
              </a:rPr>
              <a:t>x</a:t>
            </a:r>
            <a:r>
              <a:rPr lang="en-US" altLang="zh-CN" sz="2000" baseline="30000" dirty="0">
                <a:cs typeface="宋体" charset="0"/>
              </a:rPr>
              <a:t>2</a:t>
            </a:r>
            <a:r>
              <a:rPr lang="zh-CN" altLang="en-US" sz="2000" dirty="0">
                <a:cs typeface="宋体" charset="0"/>
              </a:rPr>
              <a:t>的曲线</a:t>
            </a:r>
            <a:endParaRPr lang="en-US" altLang="zh-CN" sz="2000" dirty="0">
              <a:cs typeface="宋体" charset="0"/>
            </a:endParaRPr>
          </a:p>
          <a:p>
            <a:pPr marL="457200" lvl="1" indent="0">
              <a:buFont typeface="Arial" charset="0"/>
              <a:buNone/>
              <a:defRPr/>
            </a:pPr>
            <a:endParaRPr lang="en-US" altLang="zh-CN" sz="2000" dirty="0" smtClean="0">
              <a:cs typeface="宋体" charset="0"/>
            </a:endParaRPr>
          </a:p>
          <a:p>
            <a:pPr marL="457200" lvl="1" indent="0">
              <a:buFont typeface="Arial" charset="0"/>
              <a:buNone/>
              <a:defRPr/>
            </a:pPr>
            <a:r>
              <a:rPr lang="en-US" altLang="zh-CN" sz="2000" dirty="0" smtClean="0">
                <a:cs typeface="宋体" charset="0"/>
              </a:rPr>
              <a:t>x</a:t>
            </a:r>
            <a:r>
              <a:rPr lang="en-US" altLang="zh-CN" sz="2000" dirty="0">
                <a:cs typeface="宋体" charset="0"/>
              </a:rPr>
              <a:t>=-20:0.1:20;</a:t>
            </a:r>
            <a:endParaRPr lang="da-DK" altLang="zh-CN" sz="2000" dirty="0">
              <a:cs typeface="宋体" charset="0"/>
            </a:endParaRPr>
          </a:p>
          <a:p>
            <a:pPr marL="457200" lvl="1" indent="0">
              <a:buFont typeface="Arial" charset="0"/>
              <a:buNone/>
              <a:defRPr/>
            </a:pPr>
            <a:r>
              <a:rPr lang="da-DK" altLang="zh-CN" sz="2000" dirty="0">
                <a:cs typeface="宋体" charset="0"/>
              </a:rPr>
              <a:t>plot(x,300*sin(x)./x,':',x,x.^2);</a:t>
            </a:r>
          </a:p>
          <a:p>
            <a:pPr marL="400050" lvl="1" indent="0">
              <a:buFont typeface="Arial" charset="0"/>
              <a:buNone/>
              <a:defRPr/>
            </a:pPr>
            <a:endParaRPr lang="zh-CN" altLang="en-US" sz="2000" dirty="0" smtClean="0">
              <a:cs typeface="宋体" charset="0"/>
            </a:endParaRPr>
          </a:p>
        </p:txBody>
      </p:sp>
      <p:sp>
        <p:nvSpPr>
          <p:cNvPr id="32772"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CA72543-DF68-46EA-9582-7C12A41A5538}" type="datetime1">
              <a:rPr lang="zh-CN" altLang="en-US"/>
              <a:pPr fontAlgn="base">
                <a:spcBef>
                  <a:spcPct val="0"/>
                </a:spcBef>
                <a:spcAft>
                  <a:spcPct val="0"/>
                </a:spcAft>
              </a:pPr>
              <a:t>2018-2-1</a:t>
            </a:fld>
            <a:endParaRPr lang="en-US" altLang="zh-CN"/>
          </a:p>
        </p:txBody>
      </p:sp>
      <p:sp>
        <p:nvSpPr>
          <p:cNvPr id="32773"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32774"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851AD87-15D4-47CD-A965-8A81AE7E03F4}" type="slidenum">
              <a:rPr/>
              <a:pPr fontAlgn="base">
                <a:spcBef>
                  <a:spcPct val="0"/>
                </a:spcBef>
                <a:spcAft>
                  <a:spcPct val="0"/>
                </a:spcAft>
              </a:pPr>
              <a:t>6</a:t>
            </a:fld>
            <a:endParaRPr lang="en-US" altLang="zh-CN"/>
          </a:p>
        </p:txBody>
      </p:sp>
      <p:pic>
        <p:nvPicPr>
          <p:cNvPr id="32775" name="Picture 4"/>
          <p:cNvPicPr>
            <a:picLocks noChangeAspect="1" noChangeArrowheads="1"/>
          </p:cNvPicPr>
          <p:nvPr/>
        </p:nvPicPr>
        <p:blipFill>
          <a:blip r:embed="rId2"/>
          <a:srcRect/>
          <a:stretch>
            <a:fillRect/>
          </a:stretch>
        </p:blipFill>
        <p:spPr bwMode="auto">
          <a:xfrm>
            <a:off x="4716463" y="3068638"/>
            <a:ext cx="3527425" cy="31130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78098"/>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课</a:t>
            </a:r>
            <a:r>
              <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后练习</a:t>
            </a:r>
          </a:p>
        </p:txBody>
      </p:sp>
      <p:sp>
        <p:nvSpPr>
          <p:cNvPr id="93186" name="内容占位符 3"/>
          <p:cNvSpPr>
            <a:spLocks noGrp="1"/>
          </p:cNvSpPr>
          <p:nvPr>
            <p:ph sz="half" idx="2"/>
          </p:nvPr>
        </p:nvSpPr>
        <p:spPr>
          <a:xfrm>
            <a:off x="684213" y="1196975"/>
            <a:ext cx="8002587" cy="4929188"/>
          </a:xfrm>
          <a:ln>
            <a:solidFill>
              <a:srgbClr val="000090"/>
            </a:solidFill>
          </a:ln>
        </p:spPr>
        <p:txBody>
          <a:bodyPr/>
          <a:lstStyle/>
          <a:p>
            <a:r>
              <a:rPr kumimoji="1" lang="zh-CN" altLang="en-US" smtClean="0"/>
              <a:t>实验</a:t>
            </a:r>
            <a:endParaRPr kumimoji="1" lang="en-US" altLang="zh-CN" smtClean="0"/>
          </a:p>
          <a:p>
            <a:pPr lvl="1"/>
            <a:r>
              <a:rPr lang="zh-CN" altLang="en-US" smtClean="0"/>
              <a:t>完成课堂实验可以选做的实验</a:t>
            </a:r>
            <a:endParaRPr lang="en-US" altLang="zh-CN" smtClean="0"/>
          </a:p>
          <a:p>
            <a:pPr lvl="2"/>
            <a:r>
              <a:rPr lang="zh-CN" altLang="en-US" b="1" smtClean="0">
                <a:solidFill>
                  <a:srgbClr val="FF00FF"/>
                </a:solidFill>
              </a:rPr>
              <a:t>验证幅频特性和相频特性</a:t>
            </a:r>
            <a:endParaRPr lang="en-US" altLang="zh-CN" b="1" smtClean="0">
              <a:solidFill>
                <a:srgbClr val="FF00FF"/>
              </a:solidFill>
            </a:endParaRPr>
          </a:p>
          <a:p>
            <a:pPr lvl="3"/>
            <a:r>
              <a:rPr lang="zh-CN" altLang="en-US" b="1" smtClean="0">
                <a:solidFill>
                  <a:srgbClr val="FF00FF"/>
                </a:solidFill>
              </a:rPr>
              <a:t>两图像幅频、相频交换</a:t>
            </a:r>
            <a:endParaRPr lang="en-US" altLang="zh-CN" b="1" smtClean="0">
              <a:solidFill>
                <a:srgbClr val="FF00FF"/>
              </a:solidFill>
            </a:endParaRPr>
          </a:p>
          <a:p>
            <a:pPr lvl="3"/>
            <a:r>
              <a:rPr lang="zh-CN" altLang="en-US" b="1" smtClean="0">
                <a:solidFill>
                  <a:srgbClr val="FF00FF"/>
                </a:solidFill>
              </a:rPr>
              <a:t>相频置常数、幅频置常数的结果</a:t>
            </a:r>
            <a:endParaRPr lang="en-US" altLang="zh-CN" b="1" smtClean="0">
              <a:solidFill>
                <a:srgbClr val="FF00FF"/>
              </a:solidFill>
            </a:endParaRPr>
          </a:p>
          <a:p>
            <a:pPr lvl="2"/>
            <a:r>
              <a:rPr lang="zh-CN" altLang="en-US" b="1" smtClean="0">
                <a:solidFill>
                  <a:srgbClr val="FF00FF"/>
                </a:solidFill>
              </a:rPr>
              <a:t>实现低通滤波的去噪声和美容效果</a:t>
            </a:r>
            <a:endParaRPr lang="en-US" altLang="zh-CN" b="1" smtClean="0">
              <a:solidFill>
                <a:srgbClr val="FF00FF"/>
              </a:solidFill>
            </a:endParaRPr>
          </a:p>
          <a:p>
            <a:pPr lvl="2"/>
            <a:r>
              <a:rPr lang="zh-CN" altLang="en-US" b="1" smtClean="0">
                <a:solidFill>
                  <a:srgbClr val="FF00FF"/>
                </a:solidFill>
              </a:rPr>
              <a:t>利用高通滤波实现同态滤波器</a:t>
            </a:r>
            <a:endParaRPr lang="en-US" altLang="zh-CN" b="1" smtClean="0">
              <a:solidFill>
                <a:srgbClr val="FF00FF"/>
              </a:solidFill>
            </a:endParaRPr>
          </a:p>
          <a:p>
            <a:pPr lvl="2"/>
            <a:endParaRPr lang="zh-CN" altLang="en-US" smtClean="0"/>
          </a:p>
        </p:txBody>
      </p:sp>
      <p:sp>
        <p:nvSpPr>
          <p:cNvPr id="93187" name="日期占位符 4"/>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5FC4D5F-7510-4776-AB1F-8F6CC5A16D2C}" type="datetime1">
              <a:rPr lang="zh-CN" altLang="en-US"/>
              <a:pPr fontAlgn="base">
                <a:spcBef>
                  <a:spcPct val="0"/>
                </a:spcBef>
                <a:spcAft>
                  <a:spcPct val="0"/>
                </a:spcAft>
              </a:pPr>
              <a:t>2018-2-1</a:t>
            </a:fld>
            <a:endParaRPr lang="en-US" altLang="zh-CN"/>
          </a:p>
        </p:txBody>
      </p:sp>
      <p:sp>
        <p:nvSpPr>
          <p:cNvPr id="93188" name="页脚占位符 5"/>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5</a:t>
            </a:r>
            <a:r>
              <a:t>讲</a:t>
            </a:r>
          </a:p>
        </p:txBody>
      </p:sp>
      <p:sp>
        <p:nvSpPr>
          <p:cNvPr id="93189" name="幻灯片编号占位符 6"/>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09ABD9E-7DC2-4F67-8823-91EFBD7FE244}" type="slidenum">
              <a:rPr/>
              <a:pPr fontAlgn="base">
                <a:spcBef>
                  <a:spcPct val="0"/>
                </a:spcBef>
                <a:spcAft>
                  <a:spcPct val="0"/>
                </a:spcAft>
              </a:pPr>
              <a:t>60</a:t>
            </a:fld>
            <a:endParaRPr lang="en-US" altLang="zh-CN"/>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rPr>
              <a:t>课堂实验</a:t>
            </a:r>
            <a:r>
              <a:rPr lang="en-US" altLang="zh-CN"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rPr>
              <a:t>6</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94210" name="内容占位符 2"/>
          <p:cNvSpPr>
            <a:spLocks noGrp="1"/>
          </p:cNvSpPr>
          <p:nvPr>
            <p:ph idx="1"/>
          </p:nvPr>
        </p:nvSpPr>
        <p:spPr>
          <a:xfrm>
            <a:off x="457200" y="1268413"/>
            <a:ext cx="8229600" cy="5329237"/>
          </a:xfrm>
        </p:spPr>
        <p:txBody>
          <a:bodyPr/>
          <a:lstStyle/>
          <a:p>
            <a:r>
              <a:rPr kumimoji="1" lang="zh-CN" altLang="en-US" smtClean="0"/>
              <a:t>实验目的</a:t>
            </a:r>
            <a:endParaRPr kumimoji="1" lang="en-US" altLang="zh-CN" smtClean="0"/>
          </a:p>
          <a:p>
            <a:pPr lvl="1"/>
            <a:r>
              <a:rPr lang="zh-CN" altLang="en-US" sz="2400" smtClean="0"/>
              <a:t>了解图像退化模型及恢复的基本方法和用途</a:t>
            </a:r>
            <a:endParaRPr lang="en-US" altLang="zh-CN" sz="2400" smtClean="0"/>
          </a:p>
          <a:p>
            <a:pPr lvl="1"/>
            <a:r>
              <a:rPr lang="zh-CN" altLang="en-US" sz="2400" smtClean="0"/>
              <a:t>掌握图像噪声分析和空域各种滤波处理方法</a:t>
            </a:r>
            <a:endParaRPr lang="en-US" altLang="zh-CN" sz="2400" smtClean="0"/>
          </a:p>
          <a:p>
            <a:pPr lvl="1"/>
            <a:r>
              <a:rPr lang="zh-CN" altLang="en-US" sz="2400" smtClean="0"/>
              <a:t>掌握根据退化模型进行频域恢复的滤波方法</a:t>
            </a:r>
            <a:endParaRPr lang="en-US" altLang="zh-CN" sz="2400" smtClean="0"/>
          </a:p>
          <a:p>
            <a:r>
              <a:rPr kumimoji="1" lang="zh-CN" altLang="en-US" sz="2800" smtClean="0"/>
              <a:t>实验内容</a:t>
            </a:r>
            <a:endParaRPr kumimoji="1" lang="en-US" altLang="zh-CN" sz="2800" smtClean="0"/>
          </a:p>
          <a:p>
            <a:pPr lvl="1"/>
            <a:r>
              <a:rPr lang="zh-CN" altLang="en-US" sz="2400" smtClean="0"/>
              <a:t>图像噪声分析与不同滤波器处理效果的验证</a:t>
            </a:r>
            <a:endParaRPr lang="en-US" altLang="zh-CN" sz="2400" smtClean="0"/>
          </a:p>
          <a:p>
            <a:pPr lvl="1"/>
            <a:r>
              <a:rPr lang="zh-CN" altLang="en-US" sz="2400" smtClean="0"/>
              <a:t>验证根据退化模型进行频域恢复的滤波算法</a:t>
            </a:r>
            <a:endParaRPr lang="en-US" altLang="zh-CN" sz="2400" smtClean="0"/>
          </a:p>
          <a:p>
            <a:pPr lvl="1"/>
            <a:r>
              <a:rPr lang="zh-CN" altLang="en-US" sz="2400" smtClean="0"/>
              <a:t>应用去噪和频域恢复算法对实际图像进行恢复</a:t>
            </a:r>
            <a:endParaRPr lang="en-US" altLang="zh-CN" sz="2400" smtClean="0"/>
          </a:p>
          <a:p>
            <a:r>
              <a:rPr kumimoji="1" lang="zh-CN" altLang="en-US" sz="2800" smtClean="0"/>
              <a:t>验收要求</a:t>
            </a:r>
            <a:endParaRPr kumimoji="1" lang="en-US" altLang="zh-CN" sz="2800" smtClean="0"/>
          </a:p>
          <a:p>
            <a:pPr lvl="1"/>
            <a:r>
              <a:rPr lang="zh-CN" altLang="en-US" sz="2400" smtClean="0"/>
              <a:t>根据实验内容，编程实现并演示成果</a:t>
            </a:r>
            <a:endParaRPr lang="en-US" altLang="zh-CN" sz="2400" smtClean="0"/>
          </a:p>
          <a:p>
            <a:endParaRPr kumimoji="1" lang="zh-CN" altLang="en-US" smtClean="0"/>
          </a:p>
        </p:txBody>
      </p:sp>
      <p:sp>
        <p:nvSpPr>
          <p:cNvPr id="94211"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BB33925-7A1C-4FEC-8958-40C4B3CAA689}" type="datetime1">
              <a:rPr lang="zh-CN" altLang="en-US"/>
              <a:pPr fontAlgn="base">
                <a:spcBef>
                  <a:spcPct val="0"/>
                </a:spcBef>
                <a:spcAft>
                  <a:spcPct val="0"/>
                </a:spcAft>
              </a:pPr>
              <a:t>2018-2-1</a:t>
            </a:fld>
            <a:endParaRPr lang="en-US" altLang="zh-CN"/>
          </a:p>
        </p:txBody>
      </p:sp>
      <p:sp>
        <p:nvSpPr>
          <p:cNvPr id="94212"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6</a:t>
            </a:r>
            <a:r>
              <a:t>讲</a:t>
            </a:r>
          </a:p>
        </p:txBody>
      </p:sp>
      <p:sp>
        <p:nvSpPr>
          <p:cNvPr id="94213"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AAC057F-8590-45A0-8B9D-A504EAE70C20}" type="slidenum">
              <a:rPr/>
              <a:pPr fontAlgn="base">
                <a:spcBef>
                  <a:spcPct val="0"/>
                </a:spcBef>
                <a:spcAft>
                  <a:spcPct val="0"/>
                </a:spcAft>
              </a:pPr>
              <a:t>61</a:t>
            </a:fld>
            <a:endParaRPr lang="en-US" altLang="zh-CN"/>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smtClean="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6.1</a:t>
            </a:r>
            <a:r>
              <a:rPr b="1" spc="50" smtClean="0">
                <a:ln w="11430"/>
                <a:solidFill>
                  <a:srgbClr val="FF0000"/>
                </a:solidFill>
                <a:effectLst>
                  <a:outerShdw blurRad="76200" dist="50800" dir="5400000" algn="tl" rotWithShape="0">
                    <a:srgbClr val="000000">
                      <a:alpha val="65000"/>
                    </a:srgbClr>
                  </a:outerShdw>
                </a:effectLst>
              </a:rPr>
              <a:t>关于实验内容</a:t>
            </a:r>
            <a:r>
              <a:rPr lang="en-US" altLang="zh-CN" b="1" spc="50" smtClean="0">
                <a:ln w="11430"/>
                <a:solidFill>
                  <a:srgbClr val="FF0000"/>
                </a:solidFill>
                <a:effectLst>
                  <a:outerShdw blurRad="76200" dist="50800" dir="5400000" algn="tl" rotWithShape="0">
                    <a:srgbClr val="000000">
                      <a:alpha val="65000"/>
                    </a:srgbClr>
                  </a:outerShdw>
                </a:effectLst>
              </a:rPr>
              <a:t>1</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95234" name="内容占位符 2"/>
          <p:cNvSpPr>
            <a:spLocks noGrp="1"/>
          </p:cNvSpPr>
          <p:nvPr>
            <p:ph idx="1"/>
          </p:nvPr>
        </p:nvSpPr>
        <p:spPr>
          <a:xfrm>
            <a:off x="457200" y="1268413"/>
            <a:ext cx="3970338" cy="5329237"/>
          </a:xfrm>
        </p:spPr>
        <p:txBody>
          <a:bodyPr/>
          <a:lstStyle/>
          <a:p>
            <a:r>
              <a:rPr kumimoji="1" lang="zh-CN" altLang="en-US" sz="2800" smtClean="0"/>
              <a:t>图像噪声分析与不同滤波器处理效果的验证</a:t>
            </a:r>
            <a:endParaRPr kumimoji="1" lang="en-US" altLang="zh-CN" sz="2800" smtClean="0"/>
          </a:p>
          <a:p>
            <a:pPr lvl="1"/>
            <a:r>
              <a:rPr lang="zh-CN" altLang="en-US" sz="2400" smtClean="0"/>
              <a:t>选定图像，叠加高斯、椒盐、均匀噪声</a:t>
            </a:r>
            <a:endParaRPr lang="en-US" altLang="zh-CN" sz="2400" smtClean="0"/>
          </a:p>
          <a:p>
            <a:pPr lvl="1"/>
            <a:r>
              <a:rPr lang="zh-CN" altLang="en-US" sz="2400" smtClean="0"/>
              <a:t>验证算术、几何、逆谐波等均值算法对不同噪声的处理效果</a:t>
            </a:r>
            <a:endParaRPr lang="en-US" altLang="zh-CN" sz="2400" smtClean="0"/>
          </a:p>
          <a:p>
            <a:pPr lvl="1"/>
            <a:r>
              <a:rPr lang="zh-CN" altLang="en-US" sz="2400" smtClean="0"/>
              <a:t>验证中值、最大值、最小值、修正阿尔法等排序算法对不同噪声的处理效果</a:t>
            </a:r>
            <a:endParaRPr lang="en-US" altLang="zh-CN" sz="2400" smtClean="0"/>
          </a:p>
          <a:p>
            <a:pPr lvl="1"/>
            <a:endParaRPr lang="zh-CN" altLang="en-US" smtClean="0"/>
          </a:p>
        </p:txBody>
      </p:sp>
      <p:sp>
        <p:nvSpPr>
          <p:cNvPr id="95235"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5126DE0-6646-4964-87A2-1FBCAE96A19B}" type="datetime1">
              <a:rPr lang="zh-CN" altLang="en-US"/>
              <a:pPr fontAlgn="base">
                <a:spcBef>
                  <a:spcPct val="0"/>
                </a:spcBef>
                <a:spcAft>
                  <a:spcPct val="0"/>
                </a:spcAft>
              </a:pPr>
              <a:t>2018-2-1</a:t>
            </a:fld>
            <a:endParaRPr lang="en-US" altLang="zh-CN"/>
          </a:p>
        </p:txBody>
      </p:sp>
      <p:sp>
        <p:nvSpPr>
          <p:cNvPr id="95236"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6</a:t>
            </a:r>
            <a:r>
              <a:t>讲</a:t>
            </a:r>
          </a:p>
        </p:txBody>
      </p:sp>
      <p:sp>
        <p:nvSpPr>
          <p:cNvPr id="95237"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9CE3410-752E-4E0C-BAD5-3CCF3A6FFF83}" type="slidenum">
              <a:rPr/>
              <a:pPr fontAlgn="base">
                <a:spcBef>
                  <a:spcPct val="0"/>
                </a:spcBef>
                <a:spcAft>
                  <a:spcPct val="0"/>
                </a:spcAft>
              </a:pPr>
              <a:t>62</a:t>
            </a:fld>
            <a:endParaRPr lang="en-US" altLang="zh-CN"/>
          </a:p>
        </p:txBody>
      </p:sp>
      <p:sp>
        <p:nvSpPr>
          <p:cNvPr id="95238" name="内容占位符 2"/>
          <p:cNvSpPr txBox="1">
            <a:spLocks/>
          </p:cNvSpPr>
          <p:nvPr/>
        </p:nvSpPr>
        <p:spPr bwMode="auto">
          <a:xfrm>
            <a:off x="4427538" y="1268413"/>
            <a:ext cx="3971925" cy="5329237"/>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kumimoji="1" lang="en-US" altLang="zh-CN" sz="2800">
                <a:latin typeface="Calibri" pitchFamily="34" charset="0"/>
              </a:rPr>
              <a:t>MATLAB</a:t>
            </a:r>
            <a:r>
              <a:rPr kumimoji="1" lang="zh-CN" altLang="en-US" sz="2800">
                <a:latin typeface="Calibri" pitchFamily="34" charset="0"/>
              </a:rPr>
              <a:t>参考函数</a:t>
            </a:r>
            <a:endParaRPr kumimoji="1" lang="en-US" altLang="zh-CN" sz="2800">
              <a:latin typeface="Calibri" pitchFamily="34" charset="0"/>
            </a:endParaRPr>
          </a:p>
          <a:p>
            <a:pPr marL="742950" lvl="1" indent="-285750" eaLnBrk="0" hangingPunct="0">
              <a:spcBef>
                <a:spcPct val="20000"/>
              </a:spcBef>
              <a:buFont typeface="Arial" charset="0"/>
              <a:buChar char="–"/>
            </a:pPr>
            <a:r>
              <a:rPr kumimoji="1" lang="zh-CN" altLang="en-US" sz="2400">
                <a:latin typeface="Calibri" pitchFamily="34" charset="0"/>
              </a:rPr>
              <a:t>叠加噪声</a:t>
            </a:r>
            <a:endParaRPr kumimoji="1" lang="en-US" altLang="zh-CN" sz="2400">
              <a:latin typeface="Calibri" pitchFamily="34" charset="0"/>
            </a:endParaRPr>
          </a:p>
          <a:p>
            <a:pPr marL="1143000" lvl="2" indent="-228600" eaLnBrk="0" hangingPunct="0">
              <a:spcBef>
                <a:spcPct val="20000"/>
              </a:spcBef>
              <a:buFont typeface="Arial" charset="0"/>
              <a:buChar char="•"/>
            </a:pPr>
            <a:r>
              <a:rPr kumimoji="1" lang="en-US" altLang="zh-CN" sz="2000">
                <a:latin typeface="Calibri" pitchFamily="34" charset="0"/>
              </a:rPr>
              <a:t>imnoise</a:t>
            </a:r>
            <a:r>
              <a:rPr kumimoji="1" lang="zh-CN" altLang="en-US" sz="2000">
                <a:latin typeface="Calibri" pitchFamily="34" charset="0"/>
              </a:rPr>
              <a:t>、</a:t>
            </a:r>
            <a:r>
              <a:rPr kumimoji="1" lang="en-US" altLang="zh-CN" sz="2000">
                <a:latin typeface="Calibri" pitchFamily="34" charset="0"/>
              </a:rPr>
              <a:t>imnoise2</a:t>
            </a:r>
          </a:p>
          <a:p>
            <a:pPr marL="742950" lvl="1" indent="-285750" eaLnBrk="0" hangingPunct="0">
              <a:spcBef>
                <a:spcPct val="20000"/>
              </a:spcBef>
              <a:buFont typeface="Arial" charset="0"/>
              <a:buChar char="–"/>
            </a:pPr>
            <a:r>
              <a:rPr kumimoji="1" lang="zh-CN" altLang="en-US" sz="2400">
                <a:latin typeface="Calibri" pitchFamily="34" charset="0"/>
              </a:rPr>
              <a:t>算术均值</a:t>
            </a:r>
            <a:endParaRPr kumimoji="1" lang="en-US" altLang="zh-CN" sz="2400">
              <a:latin typeface="Calibri" pitchFamily="34" charset="0"/>
            </a:endParaRPr>
          </a:p>
          <a:p>
            <a:pPr marL="1143000" lvl="2" indent="-228600" eaLnBrk="0" hangingPunct="0">
              <a:spcBef>
                <a:spcPct val="20000"/>
              </a:spcBef>
              <a:buFont typeface="Arial" charset="0"/>
              <a:buChar char="•"/>
            </a:pPr>
            <a:r>
              <a:rPr kumimoji="1" lang="en-US" altLang="zh-CN" sz="2000">
                <a:latin typeface="Calibri" pitchFamily="34" charset="0"/>
              </a:rPr>
              <a:t>imfilter</a:t>
            </a:r>
            <a:r>
              <a:rPr kumimoji="1" lang="zh-CN" altLang="zh-CN" sz="2000">
                <a:latin typeface="Calibri" pitchFamily="34" charset="0"/>
              </a:rPr>
              <a:t>、</a:t>
            </a:r>
            <a:endParaRPr kumimoji="1" lang="en-US" altLang="zh-CN" sz="2000">
              <a:latin typeface="Calibri" pitchFamily="34" charset="0"/>
            </a:endParaRPr>
          </a:p>
          <a:p>
            <a:pPr marL="742950" lvl="1" indent="-285750" eaLnBrk="0" hangingPunct="0">
              <a:spcBef>
                <a:spcPct val="20000"/>
              </a:spcBef>
              <a:buFont typeface="Arial" charset="0"/>
              <a:buChar char="–"/>
            </a:pPr>
            <a:r>
              <a:rPr kumimoji="1" lang="zh-CN" altLang="en-US" sz="2400">
                <a:latin typeface="Calibri" pitchFamily="34" charset="0"/>
              </a:rPr>
              <a:t>其他均值</a:t>
            </a:r>
            <a:endParaRPr kumimoji="1" lang="en-US" altLang="zh-CN" sz="2400">
              <a:latin typeface="Calibri" pitchFamily="34" charset="0"/>
            </a:endParaRPr>
          </a:p>
          <a:p>
            <a:pPr marL="1143000" lvl="2" indent="-228600" eaLnBrk="0" hangingPunct="0">
              <a:spcBef>
                <a:spcPct val="20000"/>
              </a:spcBef>
              <a:buFont typeface="Arial" charset="0"/>
              <a:buChar char="•"/>
            </a:pPr>
            <a:r>
              <a:rPr kumimoji="1" lang="en-US" altLang="zh-CN" sz="2000">
                <a:latin typeface="Calibri" pitchFamily="34" charset="0"/>
              </a:rPr>
              <a:t>spfilt</a:t>
            </a:r>
            <a:r>
              <a:rPr kumimoji="1" lang="zh-CN" altLang="en-US" sz="2000">
                <a:latin typeface="Calibri" pitchFamily="34" charset="0"/>
              </a:rPr>
              <a:t>以及各种参数</a:t>
            </a:r>
            <a:endParaRPr kumimoji="1" lang="en-US" altLang="zh-CN" sz="2000">
              <a:latin typeface="Calibri" pitchFamily="34" charset="0"/>
            </a:endParaRPr>
          </a:p>
          <a:p>
            <a:pPr marL="742950" lvl="1" indent="-285750" eaLnBrk="0" hangingPunct="0">
              <a:spcBef>
                <a:spcPct val="20000"/>
              </a:spcBef>
              <a:buFont typeface="Arial" charset="0"/>
              <a:buChar char="–"/>
            </a:pPr>
            <a:r>
              <a:rPr kumimoji="1" lang="zh-CN" altLang="en-US" sz="2400">
                <a:latin typeface="Calibri" pitchFamily="34" charset="0"/>
              </a:rPr>
              <a:t>中值滤波</a:t>
            </a:r>
            <a:endParaRPr kumimoji="1" lang="en-US" altLang="zh-CN" sz="2400">
              <a:latin typeface="Calibri" pitchFamily="34" charset="0"/>
            </a:endParaRPr>
          </a:p>
          <a:p>
            <a:pPr marL="1143000" lvl="2" indent="-228600" eaLnBrk="0" hangingPunct="0">
              <a:spcBef>
                <a:spcPct val="20000"/>
              </a:spcBef>
              <a:buFont typeface="Arial" charset="0"/>
              <a:buChar char="•"/>
            </a:pPr>
            <a:r>
              <a:rPr kumimoji="1" lang="en-US" altLang="zh-CN" sz="2000">
                <a:latin typeface="Calibri" pitchFamily="34" charset="0"/>
              </a:rPr>
              <a:t>medfilt2</a:t>
            </a:r>
          </a:p>
          <a:p>
            <a:pPr marL="742950" lvl="1" indent="-285750" eaLnBrk="0" hangingPunct="0">
              <a:spcBef>
                <a:spcPct val="20000"/>
              </a:spcBef>
              <a:buFont typeface="Arial" charset="0"/>
              <a:buChar char="–"/>
            </a:pPr>
            <a:r>
              <a:rPr kumimoji="1" lang="zh-CN" altLang="en-US" sz="2400">
                <a:latin typeface="Calibri" pitchFamily="34" charset="0"/>
              </a:rPr>
              <a:t>极值滤波</a:t>
            </a:r>
            <a:endParaRPr kumimoji="1" lang="en-US" altLang="zh-CN" sz="2400">
              <a:latin typeface="Calibri" pitchFamily="34" charset="0"/>
            </a:endParaRPr>
          </a:p>
          <a:p>
            <a:pPr marL="1143000" lvl="2" indent="-228600" eaLnBrk="0" hangingPunct="0">
              <a:spcBef>
                <a:spcPct val="20000"/>
              </a:spcBef>
              <a:buFont typeface="Arial" charset="0"/>
              <a:buChar char="•"/>
            </a:pPr>
            <a:r>
              <a:rPr kumimoji="1" lang="en-US" altLang="zh-CN" sz="2000">
                <a:latin typeface="Calibri" pitchFamily="34" charset="0"/>
              </a:rPr>
              <a:t>ordfilt2</a:t>
            </a:r>
            <a:endParaRPr kumimoji="1" lang="zh-CN" altLang="en-US" sz="2000">
              <a:latin typeface="Calibri" pitchFamily="34"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smtClean="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6.1</a:t>
            </a:r>
            <a:r>
              <a:rPr b="1" spc="50" smtClean="0">
                <a:ln w="11430"/>
                <a:solidFill>
                  <a:srgbClr val="FF0000"/>
                </a:solidFill>
                <a:effectLst>
                  <a:outerShdw blurRad="76200" dist="50800" dir="5400000" algn="tl" rotWithShape="0">
                    <a:srgbClr val="000000">
                      <a:alpha val="65000"/>
                    </a:srgbClr>
                  </a:outerShdw>
                </a:effectLst>
              </a:rPr>
              <a:t>关于实验内容</a:t>
            </a:r>
            <a:r>
              <a:rPr lang="en-US" altLang="zh-CN" b="1" spc="50" smtClean="0">
                <a:ln w="11430"/>
                <a:solidFill>
                  <a:srgbClr val="FF0000"/>
                </a:solidFill>
                <a:effectLst>
                  <a:outerShdw blurRad="76200" dist="50800" dir="5400000" algn="tl" rotWithShape="0">
                    <a:srgbClr val="000000">
                      <a:alpha val="65000"/>
                    </a:srgbClr>
                  </a:outerShdw>
                </a:effectLst>
              </a:rPr>
              <a:t>1</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3" name="内容占位符 2"/>
          <p:cNvSpPr>
            <a:spLocks noGrp="1"/>
          </p:cNvSpPr>
          <p:nvPr>
            <p:ph idx="1"/>
          </p:nvPr>
        </p:nvSpPr>
        <p:spPr>
          <a:xfrm>
            <a:off x="457200" y="1125538"/>
            <a:ext cx="4114800" cy="5327650"/>
          </a:xfrm>
          <a:solidFill>
            <a:schemeClr val="bg2"/>
          </a:solidFill>
          <a:ln>
            <a:solidFill>
              <a:schemeClr val="accent2">
                <a:lumMod val="60000"/>
                <a:lumOff val="40000"/>
              </a:schemeClr>
            </a:solidFill>
          </a:ln>
        </p:spPr>
        <p:txBody>
          <a:bodyPr/>
          <a:lstStyle/>
          <a:p>
            <a:pPr>
              <a:defRPr/>
            </a:pPr>
            <a:r>
              <a:rPr kumimoji="1" lang="zh-CN" altLang="en-US" sz="2800" dirty="0" smtClean="0"/>
              <a:t>参考程序</a:t>
            </a:r>
            <a:endParaRPr kumimoji="1" lang="en-US" altLang="zh-CN" sz="2800" dirty="0" smtClean="0"/>
          </a:p>
          <a:p>
            <a:pPr lvl="1">
              <a:defRPr/>
            </a:pPr>
            <a:r>
              <a:rPr lang="zh-CN" altLang="en-US" sz="2000" dirty="0" smtClean="0">
                <a:cs typeface="宋体" charset="0"/>
              </a:rPr>
              <a:t>叠加高斯噪声</a:t>
            </a:r>
            <a:endParaRPr lang="en-US" altLang="zh-CN" sz="2000" dirty="0">
              <a:cs typeface="宋体" charset="0"/>
            </a:endParaRPr>
          </a:p>
          <a:p>
            <a:pPr marL="0" indent="0">
              <a:buFont typeface="Arial" charset="0"/>
              <a:buNone/>
              <a:defRPr/>
            </a:pPr>
            <a:r>
              <a:rPr lang="en-US" altLang="zh-CN" sz="1800" dirty="0"/>
              <a:t>f = </a:t>
            </a:r>
            <a:r>
              <a:rPr lang="en-US" altLang="zh-CN" sz="1800" dirty="0" err="1"/>
              <a:t>imread</a:t>
            </a:r>
            <a:r>
              <a:rPr lang="en-US" altLang="zh-CN" sz="1800" dirty="0" smtClean="0"/>
              <a:t>(‘</a:t>
            </a:r>
            <a:r>
              <a:rPr lang="zh-CN" altLang="en-US" sz="1800" dirty="0" smtClean="0"/>
              <a:t>图像名</a:t>
            </a:r>
            <a:r>
              <a:rPr lang="en-US" altLang="zh-CN" sz="1800" dirty="0" smtClean="0"/>
              <a:t>'</a:t>
            </a:r>
            <a:r>
              <a:rPr lang="en-US" altLang="zh-CN" sz="1800" dirty="0"/>
              <a:t>)</a:t>
            </a:r>
            <a:r>
              <a:rPr lang="en-US" altLang="zh-CN" sz="1800" dirty="0" smtClean="0"/>
              <a:t>;</a:t>
            </a:r>
            <a:endParaRPr lang="en-US" altLang="zh-CN" sz="1800" dirty="0"/>
          </a:p>
          <a:p>
            <a:pPr marL="0" indent="0">
              <a:buFont typeface="Arial" charset="0"/>
              <a:buNone/>
              <a:defRPr/>
            </a:pPr>
            <a:r>
              <a:rPr lang="nl-NL" altLang="zh-CN" sz="1800" dirty="0" smtClean="0"/>
              <a:t> </a:t>
            </a:r>
            <a:r>
              <a:rPr lang="nl-NL" altLang="zh-CN" sz="1800" dirty="0"/>
              <a:t>f0 = </a:t>
            </a:r>
            <a:r>
              <a:rPr lang="nl-NL" altLang="zh-CN" sz="1800" dirty="0" err="1"/>
              <a:t>imnoise</a:t>
            </a:r>
            <a:r>
              <a:rPr lang="nl-NL" altLang="zh-CN" sz="1800" dirty="0"/>
              <a:t>(f,'gaussian',0,.005)</a:t>
            </a:r>
            <a:r>
              <a:rPr lang="nl-NL" altLang="zh-CN" sz="1800" dirty="0" smtClean="0"/>
              <a:t>;</a:t>
            </a:r>
          </a:p>
          <a:p>
            <a:pPr lvl="1">
              <a:defRPr/>
            </a:pPr>
            <a:r>
              <a:rPr lang="zh-CN" altLang="en-US" sz="2000" dirty="0" smtClean="0">
                <a:cs typeface="宋体" charset="0"/>
              </a:rPr>
              <a:t>叠加椒</a:t>
            </a:r>
            <a:r>
              <a:rPr lang="zh-CN" altLang="zh-CN" sz="2000" dirty="0">
                <a:cs typeface="宋体" charset="0"/>
              </a:rPr>
              <a:t>、</a:t>
            </a:r>
            <a:r>
              <a:rPr lang="zh-CN" altLang="en-US" sz="2000" dirty="0" smtClean="0">
                <a:cs typeface="宋体" charset="0"/>
              </a:rPr>
              <a:t>盐噪声</a:t>
            </a:r>
            <a:endParaRPr lang="en-US" altLang="zh-CN" sz="2000" dirty="0">
              <a:cs typeface="宋体" charset="0"/>
            </a:endParaRPr>
          </a:p>
          <a:p>
            <a:pPr marL="0" indent="0">
              <a:buFont typeface="Arial" charset="0"/>
              <a:buNone/>
              <a:defRPr/>
            </a:pPr>
            <a:r>
              <a:rPr lang="en-US" altLang="zh-CN" sz="1800" dirty="0"/>
              <a:t>f = </a:t>
            </a:r>
            <a:r>
              <a:rPr lang="en-US" altLang="zh-CN" sz="1800" dirty="0" err="1"/>
              <a:t>imread</a:t>
            </a:r>
            <a:r>
              <a:rPr lang="en-US" altLang="zh-CN" sz="1800" dirty="0"/>
              <a:t>(</a:t>
            </a:r>
            <a:r>
              <a:rPr lang="en-US" altLang="zh-CN" sz="1800" dirty="0" smtClean="0"/>
              <a:t>'</a:t>
            </a:r>
            <a:r>
              <a:rPr lang="zh-CN" altLang="en-US" sz="1800" dirty="0" smtClean="0"/>
              <a:t>图像名</a:t>
            </a:r>
            <a:r>
              <a:rPr lang="en-US" altLang="zh-CN" sz="1800" dirty="0"/>
              <a:t>'</a:t>
            </a:r>
            <a:r>
              <a:rPr lang="en-US" altLang="zh-CN" sz="1800" dirty="0" smtClean="0"/>
              <a:t>)</a:t>
            </a:r>
            <a:r>
              <a:rPr lang="en-US" altLang="zh-CN" sz="1800" dirty="0"/>
              <a:t>;</a:t>
            </a:r>
          </a:p>
          <a:p>
            <a:pPr marL="0" indent="0">
              <a:buFont typeface="Arial" charset="0"/>
              <a:buNone/>
              <a:defRPr/>
            </a:pPr>
            <a:r>
              <a:rPr lang="en-US" altLang="zh-CN" sz="1800" dirty="0" smtClean="0"/>
              <a:t>[</a:t>
            </a:r>
            <a:r>
              <a:rPr lang="en-US" altLang="zh-CN" sz="1800" dirty="0"/>
              <a:t>M,N] = size(f)</a:t>
            </a:r>
            <a:r>
              <a:rPr lang="en-US" altLang="zh-CN" sz="1800" dirty="0" smtClean="0"/>
              <a:t>;</a:t>
            </a:r>
            <a:endParaRPr lang="en-US" altLang="zh-CN" sz="1800" dirty="0"/>
          </a:p>
          <a:p>
            <a:pPr marL="0" indent="0">
              <a:buFont typeface="Arial" charset="0"/>
              <a:buNone/>
              <a:defRPr/>
            </a:pPr>
            <a:r>
              <a:rPr lang="hr-HR" altLang="zh-CN" sz="1800" dirty="0" smtClean="0"/>
              <a:t>R </a:t>
            </a:r>
            <a:r>
              <a:rPr lang="hr-HR" altLang="zh-CN" sz="1800" dirty="0"/>
              <a:t>= imnoise2('salt &amp; pepper',M,N,0.1,0);</a:t>
            </a:r>
          </a:p>
          <a:p>
            <a:pPr marL="0" indent="0">
              <a:buFont typeface="Arial" charset="0"/>
              <a:buNone/>
              <a:defRPr/>
            </a:pPr>
            <a:r>
              <a:rPr lang="de-DE" altLang="zh-CN" sz="1800" dirty="0" smtClean="0"/>
              <a:t>c </a:t>
            </a:r>
            <a:r>
              <a:rPr lang="de-DE" altLang="zh-CN" sz="1800" dirty="0"/>
              <a:t>= find(R == 0)</a:t>
            </a:r>
            <a:r>
              <a:rPr lang="de-DE" altLang="zh-CN" sz="1800" dirty="0" smtClean="0"/>
              <a:t>;</a:t>
            </a:r>
          </a:p>
          <a:p>
            <a:pPr marL="0" indent="0">
              <a:buFont typeface="Arial" charset="0"/>
              <a:buNone/>
              <a:defRPr/>
            </a:pPr>
            <a:r>
              <a:rPr lang="nl-NL" altLang="zh-CN" sz="1800" dirty="0" err="1" smtClean="0"/>
              <a:t>fp</a:t>
            </a:r>
            <a:r>
              <a:rPr lang="nl-NL" altLang="zh-CN" sz="1800" dirty="0" smtClean="0"/>
              <a:t> </a:t>
            </a:r>
            <a:r>
              <a:rPr lang="nl-NL" altLang="zh-CN" sz="1800" dirty="0"/>
              <a:t>= f;</a:t>
            </a:r>
          </a:p>
          <a:p>
            <a:pPr marL="0" indent="0">
              <a:buFont typeface="Arial" charset="0"/>
              <a:buNone/>
              <a:defRPr/>
            </a:pPr>
            <a:r>
              <a:rPr lang="de-DE" altLang="zh-CN" sz="1800" dirty="0" err="1" smtClean="0"/>
              <a:t>fp</a:t>
            </a:r>
            <a:r>
              <a:rPr lang="de-DE" altLang="zh-CN" sz="1800" dirty="0"/>
              <a:t>(c) = 0;     % </a:t>
            </a:r>
            <a:r>
              <a:rPr lang="zh-CN" altLang="de-DE" sz="1800" dirty="0"/>
              <a:t>椒噪声</a:t>
            </a:r>
          </a:p>
          <a:p>
            <a:pPr marL="0" indent="0">
              <a:buFont typeface="Arial" charset="0"/>
              <a:buNone/>
              <a:defRPr/>
            </a:pPr>
            <a:r>
              <a:rPr lang="hr-HR" altLang="zh-CN" sz="1800" dirty="0" smtClean="0"/>
              <a:t>R </a:t>
            </a:r>
            <a:r>
              <a:rPr lang="hr-HR" altLang="zh-CN" sz="1800" dirty="0"/>
              <a:t>= imnoise2('salt &amp; pepper',M,N,0,0.1);</a:t>
            </a:r>
          </a:p>
          <a:p>
            <a:pPr marL="0" indent="0">
              <a:buFont typeface="Arial" charset="0"/>
              <a:buNone/>
              <a:defRPr/>
            </a:pPr>
            <a:r>
              <a:rPr lang="is-IS" altLang="zh-CN" sz="1800" dirty="0" smtClean="0"/>
              <a:t>c </a:t>
            </a:r>
            <a:r>
              <a:rPr lang="is-IS" altLang="zh-CN" sz="1800" dirty="0"/>
              <a:t>= find(R == 1);</a:t>
            </a:r>
          </a:p>
          <a:p>
            <a:pPr marL="0" indent="0">
              <a:buFont typeface="Arial" charset="0"/>
              <a:buNone/>
              <a:defRPr/>
            </a:pPr>
            <a:r>
              <a:rPr lang="de-DE" altLang="zh-CN" sz="1800" dirty="0" err="1" smtClean="0"/>
              <a:t>fs</a:t>
            </a:r>
            <a:r>
              <a:rPr lang="de-DE" altLang="zh-CN" sz="1800" dirty="0" smtClean="0"/>
              <a:t> </a:t>
            </a:r>
            <a:r>
              <a:rPr lang="de-DE" altLang="zh-CN" sz="1800" dirty="0"/>
              <a:t>= f;</a:t>
            </a:r>
          </a:p>
          <a:p>
            <a:pPr marL="0" indent="0">
              <a:buFont typeface="Arial" charset="0"/>
              <a:buNone/>
              <a:defRPr/>
            </a:pPr>
            <a:r>
              <a:rPr lang="fr-FR" altLang="zh-CN" sz="1800" dirty="0" err="1" smtClean="0"/>
              <a:t>fs</a:t>
            </a:r>
            <a:r>
              <a:rPr lang="fr-FR" altLang="zh-CN" sz="1800" dirty="0"/>
              <a:t>(c) = 255;  % </a:t>
            </a:r>
            <a:r>
              <a:rPr lang="zh-CN" altLang="fr-FR" sz="1800" dirty="0"/>
              <a:t>盐噪声</a:t>
            </a:r>
          </a:p>
          <a:p>
            <a:pPr marL="0" indent="0">
              <a:buFont typeface="Arial" charset="0"/>
              <a:buNone/>
              <a:defRPr/>
            </a:pPr>
            <a:endParaRPr lang="nl-NL" altLang="zh-CN" sz="2000" dirty="0"/>
          </a:p>
          <a:p>
            <a:pPr lvl="1">
              <a:defRPr/>
            </a:pPr>
            <a:endParaRPr lang="zh-CN" altLang="en-US" dirty="0">
              <a:cs typeface="宋体" charset="0"/>
            </a:endParaRPr>
          </a:p>
        </p:txBody>
      </p:sp>
      <p:sp>
        <p:nvSpPr>
          <p:cNvPr id="96259"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DF98A32-60BC-41FC-9080-3F911EC7B6D2}" type="datetime1">
              <a:rPr lang="zh-CN" altLang="en-US"/>
              <a:pPr fontAlgn="base">
                <a:spcBef>
                  <a:spcPct val="0"/>
                </a:spcBef>
                <a:spcAft>
                  <a:spcPct val="0"/>
                </a:spcAft>
              </a:pPr>
              <a:t>2018-2-1</a:t>
            </a:fld>
            <a:endParaRPr lang="en-US" altLang="zh-CN"/>
          </a:p>
        </p:txBody>
      </p:sp>
      <p:sp>
        <p:nvSpPr>
          <p:cNvPr id="96260"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6</a:t>
            </a:r>
            <a:r>
              <a:t>讲</a:t>
            </a:r>
          </a:p>
        </p:txBody>
      </p:sp>
      <p:sp>
        <p:nvSpPr>
          <p:cNvPr id="96261"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2E79074-D572-4DED-AE8A-A15A421E2A65}" type="slidenum">
              <a:rPr/>
              <a:pPr fontAlgn="base">
                <a:spcBef>
                  <a:spcPct val="0"/>
                </a:spcBef>
                <a:spcAft>
                  <a:spcPct val="0"/>
                </a:spcAft>
              </a:pPr>
              <a:t>63</a:t>
            </a:fld>
            <a:endParaRPr lang="en-US" altLang="zh-CN"/>
          </a:p>
        </p:txBody>
      </p:sp>
      <p:sp>
        <p:nvSpPr>
          <p:cNvPr id="8" name="内容占位符 2"/>
          <p:cNvSpPr txBox="1">
            <a:spLocks/>
          </p:cNvSpPr>
          <p:nvPr/>
        </p:nvSpPr>
        <p:spPr bwMode="auto">
          <a:xfrm>
            <a:off x="4572000" y="1125538"/>
            <a:ext cx="4114800" cy="5327650"/>
          </a:xfrm>
          <a:prstGeom prst="rect">
            <a:avLst/>
          </a:prstGeom>
          <a:solidFill>
            <a:schemeClr val="accent5">
              <a:lumMod val="20000"/>
              <a:lumOff val="80000"/>
            </a:schemeClr>
          </a:solidFill>
          <a:ln w="9525">
            <a:solidFill>
              <a:srgbClr val="4F81BD"/>
            </a:solidFill>
            <a:miter lim="800000"/>
            <a:headEnd/>
            <a:tailEnd/>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kumimoji="1" lang="zh-CN" altLang="en-US" sz="2800" dirty="0" smtClean="0"/>
              <a:t>参考程序</a:t>
            </a:r>
            <a:endParaRPr kumimoji="1" lang="en-US" altLang="zh-CN" sz="2800" dirty="0" smtClean="0"/>
          </a:p>
          <a:p>
            <a:pPr marL="0" indent="0">
              <a:buFont typeface="Arial" pitchFamily="34" charset="0"/>
              <a:buNone/>
              <a:defRPr/>
            </a:pPr>
            <a:r>
              <a:rPr lang="en-US" altLang="zh-CN" sz="1800" dirty="0" smtClean="0"/>
              <a:t>f </a:t>
            </a:r>
            <a:r>
              <a:rPr lang="en-US" altLang="zh-CN" sz="1800" dirty="0"/>
              <a:t>= </a:t>
            </a:r>
            <a:r>
              <a:rPr lang="en-US" altLang="zh-CN" sz="1800" dirty="0" err="1"/>
              <a:t>imread</a:t>
            </a:r>
            <a:r>
              <a:rPr lang="en-US" altLang="zh-CN" sz="1800" dirty="0" smtClean="0"/>
              <a:t>(‘</a:t>
            </a:r>
            <a:r>
              <a:rPr lang="zh-CN" altLang="en-US" sz="1800" dirty="0" smtClean="0"/>
              <a:t>图像名</a:t>
            </a:r>
            <a:r>
              <a:rPr lang="en-US" altLang="zh-CN" sz="1800" dirty="0" smtClean="0"/>
              <a:t>'</a:t>
            </a:r>
            <a:r>
              <a:rPr lang="en-US" altLang="zh-CN" sz="1800" dirty="0"/>
              <a:t>);</a:t>
            </a:r>
          </a:p>
          <a:p>
            <a:pPr marL="0" indent="0">
              <a:buFont typeface="Arial" pitchFamily="34" charset="0"/>
              <a:buNone/>
              <a:defRPr/>
            </a:pPr>
            <a:r>
              <a:rPr lang="en-US" altLang="zh-CN" sz="1800" dirty="0"/>
              <a:t>[M,N] = size(f)</a:t>
            </a:r>
            <a:r>
              <a:rPr lang="en-US" altLang="zh-CN" sz="1800" dirty="0" smtClean="0"/>
              <a:t>;</a:t>
            </a:r>
          </a:p>
          <a:p>
            <a:pPr marL="0" indent="0">
              <a:buFont typeface="Arial" pitchFamily="34" charset="0"/>
              <a:buNone/>
              <a:defRPr/>
            </a:pPr>
            <a:r>
              <a:rPr lang="de-DE" altLang="zh-CN" sz="2000" dirty="0"/>
              <a:t> % -</a:t>
            </a:r>
            <a:r>
              <a:rPr lang="zh-CN" altLang="en-US" sz="1800" dirty="0" smtClean="0"/>
              <a:t>加</a:t>
            </a:r>
            <a:r>
              <a:rPr lang="en-US" altLang="zh-CN" sz="1800" dirty="0" smtClean="0"/>
              <a:t>-50</a:t>
            </a:r>
            <a:r>
              <a:rPr lang="zh-CN" altLang="en-US" sz="1800" dirty="0" smtClean="0"/>
              <a:t>到</a:t>
            </a:r>
            <a:r>
              <a:rPr lang="en-US" altLang="zh-CN" sz="1800" dirty="0" smtClean="0"/>
              <a:t>50</a:t>
            </a:r>
            <a:r>
              <a:rPr lang="zh-CN" altLang="de-DE" sz="1800" dirty="0" smtClean="0"/>
              <a:t>均匀噪声</a:t>
            </a:r>
            <a:endParaRPr lang="en-US" altLang="zh-CN" sz="1800" dirty="0"/>
          </a:p>
          <a:p>
            <a:pPr marL="0" indent="0">
              <a:buFont typeface="Arial" pitchFamily="34" charset="0"/>
              <a:buNone/>
              <a:defRPr/>
            </a:pPr>
            <a:r>
              <a:rPr lang="fr-FR" altLang="zh-CN" sz="1800" dirty="0"/>
              <a:t>u = imnoise2('uniform',M,N,-50,50)</a:t>
            </a:r>
            <a:r>
              <a:rPr lang="fr-FR" altLang="zh-CN" sz="1800" dirty="0" smtClean="0"/>
              <a:t>;</a:t>
            </a:r>
            <a:endParaRPr lang="fr-FR" altLang="zh-CN" sz="1800" dirty="0"/>
          </a:p>
          <a:p>
            <a:pPr marL="0" indent="0">
              <a:buFont typeface="Arial" pitchFamily="34" charset="0"/>
              <a:buNone/>
              <a:defRPr/>
            </a:pPr>
            <a:r>
              <a:rPr lang="de-DE" altLang="zh-CN" sz="1800" dirty="0" err="1"/>
              <a:t>fu</a:t>
            </a:r>
            <a:r>
              <a:rPr lang="de-DE" altLang="zh-CN" sz="1800" dirty="0"/>
              <a:t>=uint8(double(f)+</a:t>
            </a:r>
            <a:r>
              <a:rPr lang="de-DE" altLang="zh-CN" sz="1800" dirty="0" err="1"/>
              <a:t>u</a:t>
            </a:r>
            <a:r>
              <a:rPr lang="de-DE" altLang="zh-CN" sz="1800" dirty="0"/>
              <a:t>)</a:t>
            </a:r>
            <a:r>
              <a:rPr lang="de-DE" altLang="zh-CN" sz="1800" dirty="0" smtClean="0"/>
              <a:t>;</a:t>
            </a:r>
            <a:endParaRPr lang="zh-CN" altLang="de-DE" sz="1800" dirty="0"/>
          </a:p>
          <a:p>
            <a:pPr marL="0" indent="0">
              <a:buFont typeface="Arial" pitchFamily="34" charset="0"/>
              <a:buNone/>
              <a:defRPr/>
            </a:pPr>
            <a:r>
              <a:rPr lang="hr-HR" altLang="zh-CN" sz="1800" dirty="0"/>
              <a:t> % </a:t>
            </a:r>
            <a:r>
              <a:rPr lang="zh-CN" altLang="en-US" sz="1800" dirty="0" smtClean="0"/>
              <a:t>加</a:t>
            </a:r>
            <a:r>
              <a:rPr lang="hr-HR" altLang="zh-CN" sz="1800" dirty="0" smtClean="0"/>
              <a:t>0.1</a:t>
            </a:r>
            <a:r>
              <a:rPr lang="zh-CN" altLang="hr-HR" sz="1800" dirty="0"/>
              <a:t>椒盐噪声</a:t>
            </a:r>
            <a:endParaRPr lang="hr-HR" altLang="zh-CN" sz="1800" dirty="0" smtClean="0"/>
          </a:p>
          <a:p>
            <a:pPr marL="0" indent="0">
              <a:buFont typeface="Arial" pitchFamily="34" charset="0"/>
              <a:buNone/>
              <a:defRPr/>
            </a:pPr>
            <a:r>
              <a:rPr lang="hr-HR" altLang="zh-CN" sz="1800" dirty="0" smtClean="0"/>
              <a:t>fps</a:t>
            </a:r>
            <a:r>
              <a:rPr lang="hr-HR" altLang="zh-CN" sz="1800" dirty="0"/>
              <a:t>=imnoise(fu,'salt &amp; pepper',0.1); </a:t>
            </a:r>
            <a:endParaRPr lang="zh-CN" altLang="hr-HR" sz="1800" dirty="0"/>
          </a:p>
          <a:p>
            <a:pPr marL="0" indent="0">
              <a:buFont typeface="Arial" pitchFamily="34" charset="0"/>
              <a:buNone/>
              <a:defRPr/>
            </a:pPr>
            <a:r>
              <a:rPr lang="en-US" altLang="zh-CN" sz="1800" dirty="0" smtClean="0"/>
              <a:t>%</a:t>
            </a:r>
            <a:r>
              <a:rPr lang="zh-CN" altLang="en-US" sz="1800" dirty="0" smtClean="0"/>
              <a:t>各种处理算法 </a:t>
            </a:r>
            <a:r>
              <a:rPr lang="pt-BR" altLang="zh-CN" sz="1800" dirty="0" smtClean="0"/>
              <a:t> </a:t>
            </a:r>
            <a:endParaRPr lang="pt-BR" altLang="zh-CN" sz="1800" dirty="0"/>
          </a:p>
          <a:p>
            <a:pPr marL="0" indent="0">
              <a:buFont typeface="Arial" pitchFamily="34" charset="0"/>
              <a:buNone/>
              <a:defRPr/>
            </a:pPr>
            <a:r>
              <a:rPr lang="is-IS" altLang="zh-CN" sz="1800" dirty="0"/>
              <a:t>w=ones(3)./9;</a:t>
            </a:r>
          </a:p>
          <a:p>
            <a:pPr marL="0" indent="0">
              <a:buFont typeface="Arial" pitchFamily="34" charset="0"/>
              <a:buNone/>
              <a:defRPr/>
            </a:pPr>
            <a:r>
              <a:rPr lang="en-US" altLang="zh-CN" sz="1800" dirty="0"/>
              <a:t>I1=uint8(filter2(</a:t>
            </a:r>
            <a:r>
              <a:rPr lang="en-US" altLang="zh-CN" sz="1800" dirty="0" err="1"/>
              <a:t>w,fps</a:t>
            </a:r>
            <a:r>
              <a:rPr lang="en-US" altLang="zh-CN" sz="1800" dirty="0"/>
              <a:t>))</a:t>
            </a:r>
            <a:r>
              <a:rPr lang="en-US" altLang="zh-CN" sz="1800" dirty="0" smtClean="0"/>
              <a:t>;</a:t>
            </a:r>
            <a:endParaRPr lang="en-US" altLang="zh-CN" sz="1800" dirty="0"/>
          </a:p>
          <a:p>
            <a:pPr marL="0" indent="0">
              <a:buFont typeface="Arial" pitchFamily="34" charset="0"/>
              <a:buNone/>
              <a:defRPr/>
            </a:pPr>
            <a:r>
              <a:rPr lang="nl-NL" altLang="zh-CN" sz="1800" dirty="0"/>
              <a:t>I2 = </a:t>
            </a:r>
            <a:r>
              <a:rPr lang="nl-NL" altLang="zh-CN" sz="1800" dirty="0" err="1"/>
              <a:t>spfilt</a:t>
            </a:r>
            <a:r>
              <a:rPr lang="nl-NL" altLang="zh-CN" sz="1800" dirty="0"/>
              <a:t>(fps,'gmean',3,3)</a:t>
            </a:r>
            <a:r>
              <a:rPr lang="nl-NL" altLang="zh-CN" sz="1800" dirty="0" smtClean="0"/>
              <a:t>;</a:t>
            </a:r>
            <a:endParaRPr lang="nl-NL" altLang="zh-CN" sz="1800" dirty="0"/>
          </a:p>
          <a:p>
            <a:pPr marL="0" indent="0">
              <a:buFont typeface="Arial" pitchFamily="34" charset="0"/>
              <a:buNone/>
              <a:defRPr/>
            </a:pPr>
            <a:r>
              <a:rPr lang="nl-NL" altLang="zh-CN" sz="1800" dirty="0"/>
              <a:t>I3 =medfilt2(</a:t>
            </a:r>
            <a:r>
              <a:rPr lang="nl-NL" altLang="zh-CN" sz="1800" dirty="0" err="1"/>
              <a:t>fps</a:t>
            </a:r>
            <a:r>
              <a:rPr lang="nl-NL" altLang="zh-CN" sz="1800" dirty="0"/>
              <a:t>)</a:t>
            </a:r>
            <a:r>
              <a:rPr lang="nl-NL" altLang="zh-CN" sz="1800" dirty="0" smtClean="0"/>
              <a:t>;</a:t>
            </a:r>
            <a:endParaRPr lang="nl-NL" altLang="zh-CN" sz="1800" dirty="0"/>
          </a:p>
          <a:p>
            <a:pPr marL="0" indent="0">
              <a:buFont typeface="Arial" pitchFamily="34" charset="0"/>
              <a:buNone/>
              <a:defRPr/>
            </a:pPr>
            <a:r>
              <a:rPr lang="nl-NL" altLang="zh-CN" sz="1800" dirty="0"/>
              <a:t>I4 = </a:t>
            </a:r>
            <a:r>
              <a:rPr lang="nl-NL" altLang="zh-CN" sz="1800" dirty="0" err="1"/>
              <a:t>spfilt</a:t>
            </a:r>
            <a:r>
              <a:rPr lang="nl-NL" altLang="zh-CN" sz="1800" dirty="0"/>
              <a:t>(fps,'atrimmed',5,5,6);</a:t>
            </a:r>
          </a:p>
          <a:p>
            <a:pPr marL="0" indent="0">
              <a:buFont typeface="Arial" pitchFamily="34" charset="0"/>
              <a:buNone/>
              <a:defRPr/>
            </a:pPr>
            <a:endParaRPr lang="nl-NL" altLang="zh-CN" sz="2000" dirty="0" smtClean="0"/>
          </a:p>
          <a:p>
            <a:pPr lvl="1">
              <a:defRPr/>
            </a:pPr>
            <a:endParaRPr kumimoji="1" lang="zh-CN" alt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smtClean="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6.2</a:t>
            </a:r>
            <a:r>
              <a:rPr b="1" spc="50" smtClean="0">
                <a:ln w="11430"/>
                <a:solidFill>
                  <a:srgbClr val="FF0000"/>
                </a:solidFill>
                <a:effectLst>
                  <a:outerShdw blurRad="76200" dist="50800" dir="5400000" algn="tl" rotWithShape="0">
                    <a:srgbClr val="000000">
                      <a:alpha val="65000"/>
                    </a:srgbClr>
                  </a:outerShdw>
                </a:effectLst>
              </a:rPr>
              <a:t>关于实验内容</a:t>
            </a:r>
            <a:r>
              <a:rPr lang="en-US" altLang="zh-CN" b="1" spc="50" smtClean="0">
                <a:ln w="11430"/>
                <a:solidFill>
                  <a:srgbClr val="FF0000"/>
                </a:solidFill>
                <a:effectLst>
                  <a:outerShdw blurRad="76200" dist="50800" dir="5400000" algn="tl" rotWithShape="0">
                    <a:srgbClr val="000000">
                      <a:alpha val="65000"/>
                    </a:srgbClr>
                  </a:outerShdw>
                </a:effectLst>
              </a:rPr>
              <a:t>2</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97282" name="内容占位符 2"/>
          <p:cNvSpPr>
            <a:spLocks noGrp="1"/>
          </p:cNvSpPr>
          <p:nvPr>
            <p:ph idx="1"/>
          </p:nvPr>
        </p:nvSpPr>
        <p:spPr>
          <a:xfrm>
            <a:off x="457200" y="1268413"/>
            <a:ext cx="4114800" cy="5329237"/>
          </a:xfrm>
        </p:spPr>
        <p:txBody>
          <a:bodyPr/>
          <a:lstStyle/>
          <a:p>
            <a:r>
              <a:rPr kumimoji="1" lang="zh-CN" altLang="en-US" sz="2400" smtClean="0"/>
              <a:t>基于退化模型的频域恢复滤波算法实验</a:t>
            </a:r>
            <a:endParaRPr kumimoji="1" lang="en-US" altLang="zh-CN" sz="2400" smtClean="0"/>
          </a:p>
          <a:p>
            <a:pPr lvl="1"/>
            <a:r>
              <a:rPr lang="zh-CN" altLang="en-US" sz="2400" smtClean="0"/>
              <a:t>选定图像，叠加运动、散焦退化</a:t>
            </a:r>
            <a:endParaRPr lang="en-US" altLang="zh-CN" sz="2400" smtClean="0"/>
          </a:p>
          <a:p>
            <a:pPr lvl="1"/>
            <a:r>
              <a:rPr lang="zh-CN" altLang="en-US" sz="2400" smtClean="0"/>
              <a:t>验证逆滤波处理效果</a:t>
            </a:r>
            <a:endParaRPr lang="en-US" altLang="zh-CN" sz="2400" smtClean="0"/>
          </a:p>
          <a:p>
            <a:pPr lvl="1"/>
            <a:r>
              <a:rPr lang="zh-CN" altLang="en-US" sz="2400" smtClean="0"/>
              <a:t>验证不同参数下的维纳滤波效果</a:t>
            </a:r>
            <a:endParaRPr lang="en-US" altLang="zh-CN" sz="2400" smtClean="0"/>
          </a:p>
          <a:p>
            <a:endParaRPr kumimoji="1" lang="en-US" altLang="zh-CN" sz="2400" smtClean="0"/>
          </a:p>
          <a:p>
            <a:pPr lvl="1"/>
            <a:endParaRPr lang="zh-CN" altLang="en-US" smtClean="0"/>
          </a:p>
        </p:txBody>
      </p:sp>
      <p:sp>
        <p:nvSpPr>
          <p:cNvPr id="97283"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31C4755-295C-4240-B00A-42C7ED2A96AF}" type="datetime1">
              <a:rPr lang="zh-CN" altLang="en-US"/>
              <a:pPr fontAlgn="base">
                <a:spcBef>
                  <a:spcPct val="0"/>
                </a:spcBef>
                <a:spcAft>
                  <a:spcPct val="0"/>
                </a:spcAft>
              </a:pPr>
              <a:t>2018-2-1</a:t>
            </a:fld>
            <a:endParaRPr lang="en-US" altLang="zh-CN"/>
          </a:p>
        </p:txBody>
      </p:sp>
      <p:sp>
        <p:nvSpPr>
          <p:cNvPr id="97284"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6</a:t>
            </a:r>
            <a:r>
              <a:t>讲</a:t>
            </a:r>
          </a:p>
        </p:txBody>
      </p:sp>
      <p:sp>
        <p:nvSpPr>
          <p:cNvPr id="97285"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A97E9B3-16BE-4211-A591-7519F71D5FD5}" type="slidenum">
              <a:rPr/>
              <a:pPr fontAlgn="base">
                <a:spcBef>
                  <a:spcPct val="0"/>
                </a:spcBef>
                <a:spcAft>
                  <a:spcPct val="0"/>
                </a:spcAft>
              </a:pPr>
              <a:t>64</a:t>
            </a:fld>
            <a:endParaRPr lang="en-US" altLang="zh-CN"/>
          </a:p>
        </p:txBody>
      </p:sp>
      <p:sp>
        <p:nvSpPr>
          <p:cNvPr id="7" name="内容占位符 2"/>
          <p:cNvSpPr txBox="1">
            <a:spLocks/>
          </p:cNvSpPr>
          <p:nvPr/>
        </p:nvSpPr>
        <p:spPr bwMode="auto">
          <a:xfrm>
            <a:off x="4572000" y="1341438"/>
            <a:ext cx="4114800" cy="5327650"/>
          </a:xfrm>
          <a:prstGeom prst="rect">
            <a:avLst/>
          </a:prstGeom>
          <a:noFill/>
          <a:ln w="9525">
            <a:noFill/>
            <a:miter lim="800000"/>
            <a:headEnd/>
            <a:tailEnd/>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kumimoji="1" lang="en-US" altLang="zh-CN" sz="2400" dirty="0" smtClean="0"/>
              <a:t>MATLAB</a:t>
            </a:r>
            <a:r>
              <a:rPr kumimoji="1" lang="zh-CN" altLang="en-US" sz="2400" dirty="0" smtClean="0"/>
              <a:t>函数</a:t>
            </a:r>
            <a:endParaRPr kumimoji="1" lang="en-US" altLang="zh-CN" sz="2400" dirty="0" smtClean="0"/>
          </a:p>
          <a:p>
            <a:pPr lvl="1">
              <a:defRPr/>
            </a:pPr>
            <a:r>
              <a:rPr kumimoji="1" lang="zh-CN" altLang="en-US" sz="2000" dirty="0" smtClean="0"/>
              <a:t>叠加退化</a:t>
            </a:r>
            <a:endParaRPr kumimoji="1" lang="en-US" altLang="zh-CN" sz="2000" dirty="0" smtClean="0"/>
          </a:p>
          <a:p>
            <a:pPr lvl="2">
              <a:defRPr/>
            </a:pPr>
            <a:r>
              <a:rPr kumimoji="1" lang="zh-CN" altLang="en-US" sz="1800" dirty="0" smtClean="0"/>
              <a:t>生成模板</a:t>
            </a:r>
            <a:r>
              <a:rPr kumimoji="1" lang="en-US" altLang="zh-CN" sz="1800" dirty="0" err="1" smtClean="0"/>
              <a:t>fspecial</a:t>
            </a:r>
            <a:endParaRPr kumimoji="1" lang="en-US" altLang="zh-CN" sz="1800" dirty="0" smtClean="0"/>
          </a:p>
          <a:p>
            <a:pPr lvl="2">
              <a:defRPr/>
            </a:pPr>
            <a:r>
              <a:rPr kumimoji="1" lang="zh-CN" altLang="en-US" sz="1800" dirty="0" smtClean="0"/>
              <a:t>退化图像</a:t>
            </a:r>
            <a:r>
              <a:rPr kumimoji="1" lang="en-US" altLang="zh-CN" sz="1800" dirty="0" err="1" smtClean="0"/>
              <a:t>imfilter</a:t>
            </a:r>
            <a:endParaRPr kumimoji="1" lang="en-US" altLang="zh-CN" sz="1800" dirty="0" smtClean="0"/>
          </a:p>
          <a:p>
            <a:pPr lvl="1">
              <a:defRPr/>
            </a:pPr>
            <a:r>
              <a:rPr kumimoji="1" lang="zh-CN" altLang="en-US" sz="2000" dirty="0" smtClean="0"/>
              <a:t>恢复滤波</a:t>
            </a:r>
            <a:endParaRPr kumimoji="1" lang="en-US" altLang="zh-CN" sz="2000" dirty="0" smtClean="0"/>
          </a:p>
          <a:p>
            <a:pPr lvl="2">
              <a:defRPr/>
            </a:pPr>
            <a:r>
              <a:rPr kumimoji="1" lang="en-US" altLang="zh-CN" sz="1800" dirty="0" err="1" smtClean="0"/>
              <a:t>deconvwnr</a:t>
            </a:r>
            <a:endParaRPr kumimoji="1" lang="en-US" altLang="zh-CN" sz="1800" dirty="0" smtClean="0"/>
          </a:p>
          <a:p>
            <a:pPr>
              <a:defRPr/>
            </a:pPr>
            <a:r>
              <a:rPr kumimoji="1" lang="zh-CN" altLang="en-US" sz="2400" dirty="0" smtClean="0"/>
              <a:t>参考程序</a:t>
            </a:r>
            <a:endParaRPr kumimoji="1" lang="en-US" altLang="zh-CN" sz="2400" dirty="0" smtClean="0"/>
          </a:p>
          <a:p>
            <a:pPr marL="400050" lvl="1" indent="0">
              <a:buFont typeface="Arial" pitchFamily="34" charset="0"/>
              <a:buNone/>
              <a:defRPr/>
            </a:pPr>
            <a:r>
              <a:rPr lang="en-US" altLang="zh-CN" sz="1400" dirty="0" smtClean="0"/>
              <a:t>f </a:t>
            </a:r>
            <a:r>
              <a:rPr lang="en-US" altLang="zh-CN" sz="1400" dirty="0"/>
              <a:t>= checkerboard(8)</a:t>
            </a:r>
            <a:r>
              <a:rPr lang="en-US" altLang="zh-CN" sz="1400" dirty="0" smtClean="0"/>
              <a:t>; </a:t>
            </a:r>
            <a:endParaRPr lang="en-US" altLang="zh-CN" sz="1400" dirty="0"/>
          </a:p>
          <a:p>
            <a:pPr marL="400050" lvl="1" indent="0">
              <a:buFont typeface="Arial" pitchFamily="34" charset="0"/>
              <a:buNone/>
              <a:defRPr/>
            </a:pPr>
            <a:r>
              <a:rPr lang="en-US" altLang="zh-CN" sz="1400" dirty="0"/>
              <a:t>PSF = </a:t>
            </a:r>
            <a:r>
              <a:rPr lang="en-US" altLang="zh-CN" sz="1400" dirty="0" err="1"/>
              <a:t>fspecial</a:t>
            </a:r>
            <a:r>
              <a:rPr lang="en-US" altLang="zh-CN" sz="1400" dirty="0"/>
              <a:t>('motion',50,30);</a:t>
            </a:r>
          </a:p>
          <a:p>
            <a:pPr marL="400050" lvl="1" indent="0">
              <a:buFont typeface="Arial" pitchFamily="34" charset="0"/>
              <a:buNone/>
              <a:defRPr/>
            </a:pPr>
            <a:r>
              <a:rPr lang="en-US" altLang="zh-CN" sz="1400" dirty="0" err="1" smtClean="0"/>
              <a:t>gb</a:t>
            </a:r>
            <a:r>
              <a:rPr lang="en-US" altLang="zh-CN" sz="1400" dirty="0" smtClean="0"/>
              <a:t> </a:t>
            </a:r>
            <a:r>
              <a:rPr lang="en-US" altLang="zh-CN" sz="1400" dirty="0"/>
              <a:t>= </a:t>
            </a:r>
            <a:r>
              <a:rPr lang="en-US" altLang="zh-CN" sz="1400" dirty="0" err="1"/>
              <a:t>imfilter</a:t>
            </a:r>
            <a:r>
              <a:rPr lang="en-US" altLang="zh-CN" sz="1400" dirty="0"/>
              <a:t>(</a:t>
            </a:r>
            <a:r>
              <a:rPr lang="en-US" altLang="zh-CN" sz="1400" dirty="0" err="1"/>
              <a:t>f,PSF,'circular</a:t>
            </a:r>
            <a:r>
              <a:rPr lang="en-US" altLang="zh-CN" sz="1400" dirty="0"/>
              <a:t>')</a:t>
            </a:r>
            <a:r>
              <a:rPr lang="en-US" altLang="zh-CN" sz="1400" dirty="0" smtClean="0"/>
              <a:t>;</a:t>
            </a:r>
            <a:endParaRPr lang="en-US" altLang="zh-CN" sz="1400" dirty="0"/>
          </a:p>
          <a:p>
            <a:pPr marL="400050" lvl="1" indent="0">
              <a:buFont typeface="Arial" pitchFamily="34" charset="0"/>
              <a:buNone/>
              <a:defRPr/>
            </a:pPr>
            <a:r>
              <a:rPr lang="en-US" altLang="zh-CN" sz="1400" dirty="0"/>
              <a:t>noise = </a:t>
            </a:r>
            <a:r>
              <a:rPr lang="en-US" altLang="zh-CN" sz="1400" dirty="0" err="1"/>
              <a:t>imnoise</a:t>
            </a:r>
            <a:r>
              <a:rPr lang="en-US" altLang="zh-CN" sz="1400" dirty="0"/>
              <a:t>(zeros(size(f)),'gaussian',0,0.001)</a:t>
            </a:r>
            <a:r>
              <a:rPr lang="en-US" altLang="zh-CN" sz="1400" dirty="0" smtClean="0"/>
              <a:t>;</a:t>
            </a:r>
            <a:endParaRPr lang="en-US" altLang="zh-CN" sz="1400" dirty="0"/>
          </a:p>
          <a:p>
            <a:pPr marL="400050" lvl="1" indent="0">
              <a:buFont typeface="Arial" pitchFamily="34" charset="0"/>
              <a:buNone/>
              <a:defRPr/>
            </a:pPr>
            <a:r>
              <a:rPr lang="en-US" altLang="zh-CN" sz="1400" dirty="0"/>
              <a:t>g = double(</a:t>
            </a:r>
            <a:r>
              <a:rPr lang="en-US" altLang="zh-CN" sz="1400" dirty="0" err="1"/>
              <a:t>gb</a:t>
            </a:r>
            <a:r>
              <a:rPr lang="en-US" altLang="zh-CN" sz="1400" dirty="0"/>
              <a:t>) + noise</a:t>
            </a:r>
            <a:r>
              <a:rPr lang="en-US" altLang="zh-CN" sz="1400" dirty="0" smtClean="0"/>
              <a:t>;</a:t>
            </a:r>
          </a:p>
          <a:p>
            <a:pPr marL="400050" lvl="1" indent="0">
              <a:buFont typeface="Arial" pitchFamily="34" charset="0"/>
              <a:buNone/>
              <a:defRPr/>
            </a:pPr>
            <a:r>
              <a:rPr lang="en-US" altLang="zh-CN" sz="1400" dirty="0" smtClean="0"/>
              <a:t>fr1 = </a:t>
            </a:r>
            <a:r>
              <a:rPr lang="en-US" altLang="zh-CN" sz="1400" dirty="0" err="1" smtClean="0"/>
              <a:t>deconvwnr</a:t>
            </a:r>
            <a:r>
              <a:rPr lang="en-US" altLang="zh-CN" sz="1400" dirty="0" smtClean="0"/>
              <a:t>(</a:t>
            </a:r>
            <a:r>
              <a:rPr lang="en-US" altLang="zh-CN" sz="1400" dirty="0" err="1" smtClean="0"/>
              <a:t>g,PSF</a:t>
            </a:r>
            <a:r>
              <a:rPr lang="en-US" altLang="zh-CN" sz="1400" dirty="0" smtClean="0"/>
              <a:t>);</a:t>
            </a:r>
            <a:endParaRPr lang="en-US" altLang="zh-CN" sz="1400" dirty="0"/>
          </a:p>
          <a:p>
            <a:pPr marL="400050" lvl="1" indent="0">
              <a:buFont typeface="Arial" pitchFamily="34" charset="0"/>
              <a:buNone/>
              <a:defRPr/>
            </a:pPr>
            <a:r>
              <a:rPr lang="en-US" altLang="zh-CN" sz="1400" dirty="0"/>
              <a:t>NCORR = </a:t>
            </a:r>
            <a:r>
              <a:rPr lang="en-US" altLang="zh-CN" sz="1400" dirty="0" err="1"/>
              <a:t>fftshift</a:t>
            </a:r>
            <a:r>
              <a:rPr lang="en-US" altLang="zh-CN" sz="1400" dirty="0"/>
              <a:t>(real(</a:t>
            </a:r>
            <a:r>
              <a:rPr lang="en-US" altLang="zh-CN" sz="1400" dirty="0" err="1"/>
              <a:t>ifft</a:t>
            </a:r>
            <a:r>
              <a:rPr lang="en-US" altLang="zh-CN" sz="1400" dirty="0"/>
              <a:t>(</a:t>
            </a:r>
            <a:r>
              <a:rPr lang="en-US" altLang="zh-CN" sz="1400" dirty="0" err="1"/>
              <a:t>Sn</a:t>
            </a:r>
            <a:r>
              <a:rPr lang="en-US" altLang="zh-CN" sz="1400" dirty="0"/>
              <a:t>)));</a:t>
            </a:r>
          </a:p>
          <a:p>
            <a:pPr marL="400050" lvl="1" indent="0">
              <a:buFont typeface="Arial" pitchFamily="34" charset="0"/>
              <a:buNone/>
              <a:defRPr/>
            </a:pPr>
            <a:r>
              <a:rPr lang="en-US" altLang="zh-CN" sz="1400" dirty="0"/>
              <a:t>ICORR = </a:t>
            </a:r>
            <a:r>
              <a:rPr lang="en-US" altLang="zh-CN" sz="1400" dirty="0" err="1"/>
              <a:t>fftshift</a:t>
            </a:r>
            <a:r>
              <a:rPr lang="en-US" altLang="zh-CN" sz="1400" dirty="0"/>
              <a:t>(real(</a:t>
            </a:r>
            <a:r>
              <a:rPr lang="en-US" altLang="zh-CN" sz="1400" dirty="0" err="1"/>
              <a:t>ifft</a:t>
            </a:r>
            <a:r>
              <a:rPr lang="en-US" altLang="zh-CN" sz="1400" dirty="0"/>
              <a:t>(</a:t>
            </a:r>
            <a:r>
              <a:rPr lang="en-US" altLang="zh-CN" sz="1400" dirty="0" err="1"/>
              <a:t>Sf</a:t>
            </a:r>
            <a:r>
              <a:rPr lang="en-US" altLang="zh-CN" sz="1400" dirty="0"/>
              <a:t>)));</a:t>
            </a:r>
          </a:p>
          <a:p>
            <a:pPr marL="400050" lvl="1" indent="0">
              <a:buFont typeface="Arial" pitchFamily="34" charset="0"/>
              <a:buNone/>
              <a:defRPr/>
            </a:pPr>
            <a:r>
              <a:rPr lang="en-US" altLang="zh-CN" sz="1400" dirty="0" smtClean="0"/>
              <a:t>fr2= </a:t>
            </a:r>
            <a:r>
              <a:rPr lang="en-US" altLang="zh-CN" sz="1400" dirty="0" err="1"/>
              <a:t>deconvwnr</a:t>
            </a:r>
            <a:r>
              <a:rPr lang="en-US" altLang="zh-CN" sz="1400" dirty="0"/>
              <a:t>(</a:t>
            </a:r>
            <a:r>
              <a:rPr lang="en-US" altLang="zh-CN" sz="1400" dirty="0" err="1"/>
              <a:t>g,PSF,NCORR,ICORR</a:t>
            </a:r>
            <a:r>
              <a:rPr lang="en-US" altLang="zh-CN" sz="1400" dirty="0"/>
              <a:t>);</a:t>
            </a:r>
          </a:p>
          <a:p>
            <a:pPr>
              <a:defRPr/>
            </a:pPr>
            <a:endParaRPr kumimoji="1" lang="en-US" altLang="zh-CN" sz="2400"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smtClean="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6.3</a:t>
            </a:r>
            <a:r>
              <a:rPr b="1" spc="50" smtClean="0">
                <a:ln w="11430"/>
                <a:solidFill>
                  <a:srgbClr val="FF0000"/>
                </a:solidFill>
                <a:effectLst>
                  <a:outerShdw blurRad="76200" dist="50800" dir="5400000" algn="tl" rotWithShape="0">
                    <a:srgbClr val="000000">
                      <a:alpha val="65000"/>
                    </a:srgbClr>
                  </a:outerShdw>
                </a:effectLst>
              </a:rPr>
              <a:t>关于实验内容</a:t>
            </a:r>
            <a:r>
              <a:rPr lang="en-US" altLang="zh-CN" b="1" spc="50" smtClean="0">
                <a:ln w="11430"/>
                <a:solidFill>
                  <a:srgbClr val="FF0000"/>
                </a:solidFill>
                <a:effectLst>
                  <a:outerShdw blurRad="76200" dist="50800" dir="5400000" algn="tl" rotWithShape="0">
                    <a:srgbClr val="000000">
                      <a:alpha val="65000"/>
                    </a:srgbClr>
                  </a:outerShdw>
                </a:effectLst>
              </a:rPr>
              <a:t>3</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98306" name="内容占位符 2"/>
          <p:cNvSpPr>
            <a:spLocks noGrp="1"/>
          </p:cNvSpPr>
          <p:nvPr>
            <p:ph idx="1"/>
          </p:nvPr>
        </p:nvSpPr>
        <p:spPr>
          <a:xfrm>
            <a:off x="323850" y="1412875"/>
            <a:ext cx="3970338" cy="5040313"/>
          </a:xfrm>
        </p:spPr>
        <p:txBody>
          <a:bodyPr/>
          <a:lstStyle/>
          <a:p>
            <a:pPr>
              <a:lnSpc>
                <a:spcPct val="120000"/>
              </a:lnSpc>
            </a:pPr>
            <a:r>
              <a:rPr kumimoji="1" lang="zh-CN" altLang="en-US" sz="2400" smtClean="0"/>
              <a:t>实际退化图像的恢复</a:t>
            </a:r>
            <a:endParaRPr kumimoji="1" lang="en-US" altLang="zh-CN" sz="2400" smtClean="0"/>
          </a:p>
          <a:p>
            <a:pPr lvl="1">
              <a:lnSpc>
                <a:spcPct val="250000"/>
              </a:lnSpc>
            </a:pPr>
            <a:r>
              <a:rPr lang="zh-CN" altLang="en-US" sz="2000" smtClean="0"/>
              <a:t>给定一幅图像，存在退化</a:t>
            </a:r>
            <a:endParaRPr lang="en-US" altLang="zh-CN" sz="2000" smtClean="0"/>
          </a:p>
          <a:p>
            <a:pPr lvl="1">
              <a:lnSpc>
                <a:spcPct val="250000"/>
              </a:lnSpc>
            </a:pPr>
            <a:r>
              <a:rPr lang="zh-CN" altLang="en-US" sz="2000" smtClean="0"/>
              <a:t>判断退化类型</a:t>
            </a:r>
            <a:endParaRPr lang="en-US" altLang="zh-CN" sz="2000" smtClean="0"/>
          </a:p>
          <a:p>
            <a:pPr lvl="1">
              <a:lnSpc>
                <a:spcPct val="250000"/>
              </a:lnSpc>
            </a:pPr>
            <a:r>
              <a:rPr lang="zh-CN" altLang="en-US" sz="2000" smtClean="0"/>
              <a:t>选择滤波方法处理</a:t>
            </a:r>
            <a:endParaRPr lang="en-US" altLang="zh-CN" sz="2000" smtClean="0"/>
          </a:p>
          <a:p>
            <a:pPr lvl="1">
              <a:lnSpc>
                <a:spcPct val="250000"/>
              </a:lnSpc>
            </a:pPr>
            <a:r>
              <a:rPr lang="zh-CN" altLang="en-US" sz="2000" smtClean="0"/>
              <a:t>最终通过处理能从退化图像获得必要的信息</a:t>
            </a:r>
            <a:endParaRPr lang="en-US" altLang="zh-CN" sz="2000" smtClean="0"/>
          </a:p>
          <a:p>
            <a:endParaRPr kumimoji="1" lang="zh-CN" altLang="en-US" smtClean="0"/>
          </a:p>
        </p:txBody>
      </p:sp>
      <p:sp>
        <p:nvSpPr>
          <p:cNvPr id="98307"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0C0E530-3070-489A-B13A-4EFE96D4E60C}" type="datetime1">
              <a:rPr lang="zh-CN" altLang="en-US"/>
              <a:pPr fontAlgn="base">
                <a:spcBef>
                  <a:spcPct val="0"/>
                </a:spcBef>
                <a:spcAft>
                  <a:spcPct val="0"/>
                </a:spcAft>
              </a:pPr>
              <a:t>2018-2-1</a:t>
            </a:fld>
            <a:endParaRPr lang="en-US" altLang="zh-CN"/>
          </a:p>
        </p:txBody>
      </p:sp>
      <p:sp>
        <p:nvSpPr>
          <p:cNvPr id="98308"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6</a:t>
            </a:r>
            <a:r>
              <a:t>讲</a:t>
            </a:r>
          </a:p>
        </p:txBody>
      </p:sp>
      <p:sp>
        <p:nvSpPr>
          <p:cNvPr id="98309"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DAE88D4-AF02-4255-840A-A690A2E3BF96}" type="slidenum">
              <a:rPr/>
              <a:pPr fontAlgn="base">
                <a:spcBef>
                  <a:spcPct val="0"/>
                </a:spcBef>
                <a:spcAft>
                  <a:spcPct val="0"/>
                </a:spcAft>
              </a:pPr>
              <a:t>65</a:t>
            </a:fld>
            <a:endParaRPr lang="en-US" altLang="zh-CN"/>
          </a:p>
        </p:txBody>
      </p:sp>
      <p:pic>
        <p:nvPicPr>
          <p:cNvPr id="98310" name="图片 6" descr="writing.bmp"/>
          <p:cNvPicPr>
            <a:picLocks noChangeAspect="1"/>
          </p:cNvPicPr>
          <p:nvPr/>
        </p:nvPicPr>
        <p:blipFill>
          <a:blip r:embed="rId2"/>
          <a:srcRect/>
          <a:stretch>
            <a:fillRect/>
          </a:stretch>
        </p:blipFill>
        <p:spPr bwMode="auto">
          <a:xfrm>
            <a:off x="5508625" y="476250"/>
            <a:ext cx="3095625" cy="4362450"/>
          </a:xfrm>
          <a:prstGeom prst="rect">
            <a:avLst/>
          </a:prstGeom>
          <a:noFill/>
          <a:ln w="9525">
            <a:noFill/>
            <a:miter lim="800000"/>
            <a:headEnd/>
            <a:tailEnd/>
          </a:ln>
        </p:spPr>
      </p:pic>
      <p:pic>
        <p:nvPicPr>
          <p:cNvPr id="8" name="图片 7"/>
          <p:cNvPicPr>
            <a:picLocks noChangeAspect="1"/>
          </p:cNvPicPr>
          <p:nvPr/>
        </p:nvPicPr>
        <p:blipFill>
          <a:blip r:embed="rId3">
            <a:duotone>
              <a:prstClr val="black"/>
              <a:srgbClr val="D9C3A5">
                <a:tint val="50000"/>
                <a:satMod val="180000"/>
              </a:srgbClr>
            </a:duotone>
            <a:extLst>
              <a:ext uri="{BEBA8EAE-BF5A-486C-A8C5-ECC9F3942E4B}"/>
            </a:extLst>
          </a:blip>
          <a:stretch>
            <a:fillRect/>
          </a:stretch>
        </p:blipFill>
        <p:spPr>
          <a:xfrm>
            <a:off x="5652120" y="4941168"/>
            <a:ext cx="2705285" cy="1584176"/>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78098"/>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课</a:t>
            </a:r>
            <a:r>
              <a:rPr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后练习</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99330" name="内容占位符 3"/>
          <p:cNvSpPr>
            <a:spLocks noGrp="1"/>
          </p:cNvSpPr>
          <p:nvPr>
            <p:ph sz="half" idx="2"/>
          </p:nvPr>
        </p:nvSpPr>
        <p:spPr>
          <a:xfrm>
            <a:off x="539750" y="1196975"/>
            <a:ext cx="8147050" cy="4929188"/>
          </a:xfrm>
          <a:ln>
            <a:solidFill>
              <a:srgbClr val="000090"/>
            </a:solidFill>
          </a:ln>
        </p:spPr>
        <p:txBody>
          <a:bodyPr/>
          <a:lstStyle/>
          <a:p>
            <a:r>
              <a:rPr kumimoji="1" lang="zh-CN" altLang="en-US" smtClean="0"/>
              <a:t>实验</a:t>
            </a:r>
            <a:endParaRPr kumimoji="1" lang="en-US" altLang="zh-CN" smtClean="0"/>
          </a:p>
          <a:p>
            <a:pPr lvl="1"/>
            <a:r>
              <a:rPr lang="zh-CN" altLang="en-US" smtClean="0"/>
              <a:t>选择一幅退化图像，将图像退化的恢复与图像增强结合一起，使得处理结果既能够消除退化的影响，又能够有好的视觉效果</a:t>
            </a:r>
            <a:endParaRPr lang="en-US" altLang="zh-CN" smtClean="0"/>
          </a:p>
          <a:p>
            <a:pPr lvl="1"/>
            <a:r>
              <a:rPr lang="zh-CN" altLang="en-US" smtClean="0"/>
              <a:t>让我们在恢复后的图像上能清晰看见钟楼显示的时间</a:t>
            </a:r>
          </a:p>
        </p:txBody>
      </p:sp>
      <p:sp>
        <p:nvSpPr>
          <p:cNvPr id="99331" name="日期占位符 4"/>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0178AB0-7D5C-4D44-AAEE-BD126E4B21AB}" type="datetime1">
              <a:rPr lang="zh-CN" altLang="en-US"/>
              <a:pPr fontAlgn="base">
                <a:spcBef>
                  <a:spcPct val="0"/>
                </a:spcBef>
                <a:spcAft>
                  <a:spcPct val="0"/>
                </a:spcAft>
              </a:pPr>
              <a:t>2018-2-1</a:t>
            </a:fld>
            <a:endParaRPr lang="en-US" altLang="zh-CN"/>
          </a:p>
        </p:txBody>
      </p:sp>
      <p:sp>
        <p:nvSpPr>
          <p:cNvPr id="99332" name="页脚占位符 5"/>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6</a:t>
            </a:r>
            <a:r>
              <a:t>讲</a:t>
            </a:r>
          </a:p>
        </p:txBody>
      </p:sp>
      <p:sp>
        <p:nvSpPr>
          <p:cNvPr id="99333" name="幻灯片编号占位符 6"/>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21025D8-8E1E-47B3-B564-3CE405CE0868}" type="slidenum">
              <a:rPr/>
              <a:pPr fontAlgn="base">
                <a:spcBef>
                  <a:spcPct val="0"/>
                </a:spcBef>
                <a:spcAft>
                  <a:spcPct val="0"/>
                </a:spcAft>
              </a:pPr>
              <a:t>66</a:t>
            </a:fld>
            <a:endParaRPr lang="en-US" altLang="zh-CN"/>
          </a:p>
        </p:txBody>
      </p:sp>
      <p:pic>
        <p:nvPicPr>
          <p:cNvPr id="99334" name="图片 7" descr="sygc20.bmp"/>
          <p:cNvPicPr>
            <a:picLocks noChangeAspect="1"/>
          </p:cNvPicPr>
          <p:nvPr/>
        </p:nvPicPr>
        <p:blipFill>
          <a:blip r:embed="rId2"/>
          <a:srcRect/>
          <a:stretch>
            <a:fillRect/>
          </a:stretch>
        </p:blipFill>
        <p:spPr bwMode="auto">
          <a:xfrm>
            <a:off x="2700338" y="3357563"/>
            <a:ext cx="3995737" cy="2663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rPr>
              <a:t>课堂实验</a:t>
            </a:r>
            <a:r>
              <a:rPr lang="en-US" altLang="zh-CN"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rPr>
              <a:t>7</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100354" name="内容占位符 2"/>
          <p:cNvSpPr>
            <a:spLocks noGrp="1"/>
          </p:cNvSpPr>
          <p:nvPr>
            <p:ph idx="1"/>
          </p:nvPr>
        </p:nvSpPr>
        <p:spPr>
          <a:xfrm>
            <a:off x="457200" y="1268413"/>
            <a:ext cx="8229600" cy="5329237"/>
          </a:xfrm>
        </p:spPr>
        <p:txBody>
          <a:bodyPr/>
          <a:lstStyle/>
          <a:p>
            <a:r>
              <a:rPr kumimoji="1" lang="zh-CN" altLang="en-US" smtClean="0"/>
              <a:t>实验目的</a:t>
            </a:r>
            <a:endParaRPr kumimoji="1" lang="en-US" altLang="zh-CN" smtClean="0"/>
          </a:p>
          <a:p>
            <a:pPr lvl="1"/>
            <a:r>
              <a:rPr lang="zh-CN" altLang="en-US" sz="2400" smtClean="0"/>
              <a:t>了解数字图像分割的方法和用途</a:t>
            </a:r>
            <a:endParaRPr lang="en-US" altLang="zh-CN" sz="2400" smtClean="0"/>
          </a:p>
          <a:p>
            <a:pPr lvl="1"/>
            <a:r>
              <a:rPr lang="zh-CN" altLang="en-US" sz="2400" smtClean="0"/>
              <a:t>掌握基于边界检测的图像分割方法</a:t>
            </a:r>
            <a:endParaRPr lang="en-US" altLang="zh-CN" sz="2400" smtClean="0"/>
          </a:p>
          <a:p>
            <a:pPr lvl="1"/>
            <a:r>
              <a:rPr lang="zh-CN" altLang="en-US" sz="2400" smtClean="0"/>
              <a:t>掌握基于阈值处理的图形分割方法</a:t>
            </a:r>
            <a:endParaRPr lang="en-US" altLang="zh-CN" sz="2400" smtClean="0"/>
          </a:p>
          <a:p>
            <a:r>
              <a:rPr kumimoji="1" lang="zh-CN" altLang="en-US" sz="2800" smtClean="0"/>
              <a:t>实验内容</a:t>
            </a:r>
            <a:endParaRPr kumimoji="1" lang="en-US" altLang="zh-CN" sz="2800" smtClean="0"/>
          </a:p>
          <a:p>
            <a:pPr lvl="1"/>
            <a:r>
              <a:rPr lang="zh-CN" altLang="en-US" sz="2400" smtClean="0"/>
              <a:t>2阶梯度算子和马尔算子用于噪声影响下图像边界检测的效果验证</a:t>
            </a:r>
            <a:endParaRPr lang="en-US" altLang="zh-CN" sz="2400" smtClean="0"/>
          </a:p>
          <a:p>
            <a:pPr lvl="1"/>
            <a:r>
              <a:rPr lang="zh-CN" altLang="en-US" sz="2400" smtClean="0"/>
              <a:t>全局阈值、局部阈值对图像分割效果的验证</a:t>
            </a:r>
            <a:endParaRPr lang="en-US" altLang="zh-CN" sz="2400" smtClean="0"/>
          </a:p>
          <a:p>
            <a:pPr lvl="1"/>
            <a:r>
              <a:rPr lang="zh-CN" altLang="en-US" sz="2400" smtClean="0"/>
              <a:t>简单噪声影响下的实际图像分割应用</a:t>
            </a:r>
            <a:endParaRPr lang="en-US" altLang="zh-CN" sz="2400" smtClean="0"/>
          </a:p>
          <a:p>
            <a:r>
              <a:rPr kumimoji="1" lang="zh-CN" altLang="en-US" sz="2800" smtClean="0"/>
              <a:t>验收要求</a:t>
            </a:r>
            <a:endParaRPr kumimoji="1" lang="en-US" altLang="zh-CN" sz="2800" smtClean="0"/>
          </a:p>
          <a:p>
            <a:pPr lvl="1"/>
            <a:r>
              <a:rPr lang="zh-CN" altLang="en-US" sz="2400" smtClean="0"/>
              <a:t>根据实验内容，编程实现并演示成果</a:t>
            </a:r>
            <a:endParaRPr lang="en-US" altLang="zh-CN" sz="2400" smtClean="0"/>
          </a:p>
          <a:p>
            <a:endParaRPr kumimoji="1" lang="zh-CN" altLang="en-US" smtClean="0"/>
          </a:p>
        </p:txBody>
      </p:sp>
      <p:sp>
        <p:nvSpPr>
          <p:cNvPr id="100355"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B949E84-2471-46C2-9DB8-FE12236E8FC6}" type="datetime1">
              <a:rPr lang="zh-CN" altLang="en-US"/>
              <a:pPr fontAlgn="base">
                <a:spcBef>
                  <a:spcPct val="0"/>
                </a:spcBef>
                <a:spcAft>
                  <a:spcPct val="0"/>
                </a:spcAft>
              </a:pPr>
              <a:t>2018-2-1</a:t>
            </a:fld>
            <a:endParaRPr lang="en-US" altLang="zh-CN"/>
          </a:p>
        </p:txBody>
      </p:sp>
      <p:sp>
        <p:nvSpPr>
          <p:cNvPr id="100356"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7</a:t>
            </a:r>
            <a:r>
              <a:t>讲</a:t>
            </a:r>
          </a:p>
        </p:txBody>
      </p:sp>
      <p:sp>
        <p:nvSpPr>
          <p:cNvPr id="100357"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8632602-2AF0-4DCF-A83C-F300F4450E56}" type="slidenum">
              <a:rPr/>
              <a:pPr fontAlgn="base">
                <a:spcBef>
                  <a:spcPct val="0"/>
                </a:spcBef>
                <a:spcAft>
                  <a:spcPct val="0"/>
                </a:spcAft>
              </a:pPr>
              <a:t>67</a:t>
            </a:fld>
            <a:endParaRPr lang="en-US" altLang="zh-C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smtClean="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7.1</a:t>
            </a:r>
            <a:r>
              <a:rPr b="1" spc="50" smtClean="0">
                <a:ln w="11430"/>
                <a:solidFill>
                  <a:srgbClr val="FF0000"/>
                </a:solidFill>
                <a:effectLst>
                  <a:outerShdw blurRad="76200" dist="50800" dir="5400000" algn="tl" rotWithShape="0">
                    <a:srgbClr val="000000">
                      <a:alpha val="65000"/>
                    </a:srgbClr>
                  </a:outerShdw>
                </a:effectLst>
              </a:rPr>
              <a:t>关于实验内容</a:t>
            </a:r>
            <a:r>
              <a:rPr lang="en-US" altLang="zh-CN" b="1" spc="50" smtClean="0">
                <a:ln w="11430"/>
                <a:solidFill>
                  <a:srgbClr val="FF0000"/>
                </a:solidFill>
                <a:effectLst>
                  <a:outerShdw blurRad="76200" dist="50800" dir="5400000" algn="tl" rotWithShape="0">
                    <a:srgbClr val="000000">
                      <a:alpha val="65000"/>
                    </a:srgbClr>
                  </a:outerShdw>
                </a:effectLst>
              </a:rPr>
              <a:t>1</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101378" name="内容占位符 2"/>
          <p:cNvSpPr>
            <a:spLocks noGrp="1"/>
          </p:cNvSpPr>
          <p:nvPr>
            <p:ph idx="1"/>
          </p:nvPr>
        </p:nvSpPr>
        <p:spPr>
          <a:xfrm>
            <a:off x="457200" y="1268413"/>
            <a:ext cx="4186238" cy="5329237"/>
          </a:xfrm>
        </p:spPr>
        <p:txBody>
          <a:bodyPr/>
          <a:lstStyle/>
          <a:p>
            <a:r>
              <a:rPr kumimoji="1" lang="zh-CN" altLang="en-US" sz="2800" smtClean="0"/>
              <a:t>边界检测算法验证</a:t>
            </a:r>
            <a:endParaRPr kumimoji="1" lang="en-US" altLang="zh-CN" sz="2800" smtClean="0"/>
          </a:p>
          <a:p>
            <a:pPr lvl="1"/>
            <a:r>
              <a:rPr lang="zh-CN" altLang="en-US" sz="2400" smtClean="0"/>
              <a:t>选择一幅目标独立性简单的图像</a:t>
            </a:r>
            <a:endParaRPr lang="en-US" altLang="zh-CN" sz="2400" smtClean="0"/>
          </a:p>
          <a:p>
            <a:pPr lvl="1"/>
            <a:r>
              <a:rPr lang="zh-CN" altLang="en-US" sz="2400" smtClean="0"/>
              <a:t>用拉普拉斯算子检测边界，观察受噪声影响情况</a:t>
            </a:r>
            <a:endParaRPr lang="en-US" altLang="zh-CN" sz="2400" smtClean="0"/>
          </a:p>
          <a:p>
            <a:pPr lvl="1"/>
            <a:r>
              <a:rPr lang="zh-CN" altLang="en-US" sz="2400" smtClean="0"/>
              <a:t>构造马尔算子进行边界检测，比较受噪声影响的情况</a:t>
            </a:r>
            <a:endParaRPr lang="en-US" altLang="zh-CN" sz="2400" smtClean="0"/>
          </a:p>
          <a:p>
            <a:pPr lvl="1"/>
            <a:r>
              <a:rPr lang="zh-CN" altLang="en-US" sz="2400" smtClean="0"/>
              <a:t>选取不同阈值进行边界提取</a:t>
            </a:r>
            <a:endParaRPr lang="en-US" altLang="zh-CN" sz="2400" smtClean="0"/>
          </a:p>
          <a:p>
            <a:pPr lvl="1"/>
            <a:r>
              <a:rPr lang="zh-CN" altLang="en-US" sz="2400" b="1" smtClean="0">
                <a:solidFill>
                  <a:srgbClr val="FF00FF"/>
                </a:solidFill>
              </a:rPr>
              <a:t>零交叉进行边界提取</a:t>
            </a:r>
            <a:endParaRPr lang="en-US" altLang="zh-CN" sz="2400" b="1" smtClean="0">
              <a:solidFill>
                <a:srgbClr val="FF00FF"/>
              </a:solidFill>
            </a:endParaRPr>
          </a:p>
          <a:p>
            <a:pPr lvl="1"/>
            <a:endParaRPr lang="en-US" altLang="zh-CN" sz="2400" smtClean="0"/>
          </a:p>
          <a:p>
            <a:pPr lvl="1"/>
            <a:endParaRPr lang="zh-CN" altLang="en-US" sz="2400" smtClean="0"/>
          </a:p>
        </p:txBody>
      </p:sp>
      <p:sp>
        <p:nvSpPr>
          <p:cNvPr id="101379"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C3796A1-A40E-4ABD-8197-5D887B5DA42F}" type="datetime1">
              <a:rPr lang="zh-CN" altLang="en-US"/>
              <a:pPr fontAlgn="base">
                <a:spcBef>
                  <a:spcPct val="0"/>
                </a:spcBef>
                <a:spcAft>
                  <a:spcPct val="0"/>
                </a:spcAft>
              </a:pPr>
              <a:t>2018-2-1</a:t>
            </a:fld>
            <a:endParaRPr lang="en-US" altLang="zh-CN"/>
          </a:p>
        </p:txBody>
      </p:sp>
      <p:sp>
        <p:nvSpPr>
          <p:cNvPr id="101380"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7</a:t>
            </a:r>
            <a:r>
              <a:t>讲</a:t>
            </a:r>
          </a:p>
        </p:txBody>
      </p:sp>
      <p:sp>
        <p:nvSpPr>
          <p:cNvPr id="101381"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0907799-B6FF-416B-BB6D-CB7B1498F6A1}" type="slidenum">
              <a:rPr/>
              <a:pPr fontAlgn="base">
                <a:spcBef>
                  <a:spcPct val="0"/>
                </a:spcBef>
                <a:spcAft>
                  <a:spcPct val="0"/>
                </a:spcAft>
              </a:pPr>
              <a:t>68</a:t>
            </a:fld>
            <a:endParaRPr lang="en-US" altLang="zh-CN"/>
          </a:p>
        </p:txBody>
      </p:sp>
      <p:sp>
        <p:nvSpPr>
          <p:cNvPr id="7" name="内容占位符 2"/>
          <p:cNvSpPr txBox="1">
            <a:spLocks/>
          </p:cNvSpPr>
          <p:nvPr/>
        </p:nvSpPr>
        <p:spPr bwMode="auto">
          <a:xfrm>
            <a:off x="4643438" y="1268413"/>
            <a:ext cx="4187825" cy="5329237"/>
          </a:xfrm>
          <a:prstGeom prst="rect">
            <a:avLst/>
          </a:prstGeom>
          <a:noFill/>
          <a:ln w="9525">
            <a:noFill/>
            <a:miter lim="800000"/>
            <a:headEnd/>
            <a:tailEnd/>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kumimoji="1" lang="en-US" altLang="zh-CN" sz="2400" dirty="0" smtClean="0"/>
              <a:t>MATLAB</a:t>
            </a:r>
            <a:r>
              <a:rPr kumimoji="1" lang="zh-CN" altLang="en-US" sz="2400" dirty="0" smtClean="0"/>
              <a:t>参考函数</a:t>
            </a:r>
            <a:endParaRPr kumimoji="1" lang="en-US" altLang="zh-CN" sz="2400" dirty="0" smtClean="0"/>
          </a:p>
          <a:p>
            <a:pPr lvl="1">
              <a:defRPr/>
            </a:pPr>
            <a:r>
              <a:rPr kumimoji="1" lang="zh-CN" altLang="en-US" sz="2400" dirty="0"/>
              <a:t>边界检测</a:t>
            </a:r>
            <a:r>
              <a:rPr kumimoji="1" lang="zh-CN" altLang="en-US" sz="2400" dirty="0" smtClean="0"/>
              <a:t>函数</a:t>
            </a:r>
            <a:r>
              <a:rPr kumimoji="1" lang="en-US" altLang="zh-CN" sz="2400" dirty="0" smtClean="0"/>
              <a:t>edge</a:t>
            </a:r>
          </a:p>
          <a:p>
            <a:pPr lvl="2">
              <a:defRPr/>
            </a:pPr>
            <a:r>
              <a:rPr kumimoji="1" lang="zh-CN" altLang="en-US" sz="2000" dirty="0" smtClean="0"/>
              <a:t>改变参数选择不同算子</a:t>
            </a:r>
            <a:endParaRPr kumimoji="1" lang="en-US" altLang="zh-CN" sz="2000" dirty="0" smtClean="0"/>
          </a:p>
          <a:p>
            <a:pPr lvl="2">
              <a:defRPr/>
            </a:pPr>
            <a:r>
              <a:rPr kumimoji="1" lang="zh-CN" altLang="en-US" sz="2000" dirty="0" smtClean="0"/>
              <a:t>零交叉</a:t>
            </a:r>
            <a:r>
              <a:rPr kumimoji="1" lang="en-US" altLang="zh-CN" sz="2000" dirty="0" smtClean="0"/>
              <a:t>-</a:t>
            </a:r>
            <a:r>
              <a:rPr kumimoji="1" lang="en-US" altLang="zh-CN" sz="2000" dirty="0" err="1" smtClean="0"/>
              <a:t>zerocross</a:t>
            </a:r>
            <a:endParaRPr kumimoji="1" lang="en-US" altLang="zh-CN" sz="2000" dirty="0" smtClean="0"/>
          </a:p>
          <a:p>
            <a:pPr lvl="2">
              <a:defRPr/>
            </a:pPr>
            <a:r>
              <a:rPr kumimoji="1" lang="en-US" altLang="zh-CN" sz="2000" dirty="0" err="1" smtClean="0"/>
              <a:t>sobel-sobel</a:t>
            </a:r>
            <a:endParaRPr kumimoji="1" lang="en-US" altLang="zh-CN" sz="2000" dirty="0" smtClean="0"/>
          </a:p>
          <a:p>
            <a:pPr lvl="2">
              <a:defRPr/>
            </a:pPr>
            <a:r>
              <a:rPr kumimoji="1" lang="zh-CN" altLang="en-US" sz="2000" dirty="0" smtClean="0"/>
              <a:t>马尔算子</a:t>
            </a:r>
            <a:r>
              <a:rPr kumimoji="1" lang="en-US" altLang="zh-CN" sz="2000" dirty="0" smtClean="0"/>
              <a:t>-log</a:t>
            </a:r>
          </a:p>
          <a:p>
            <a:pPr lvl="2">
              <a:defRPr/>
            </a:pPr>
            <a:r>
              <a:rPr kumimoji="1" lang="zh-CN" altLang="en-US" sz="2000" dirty="0" smtClean="0"/>
              <a:t>坎尼算子</a:t>
            </a:r>
            <a:r>
              <a:rPr kumimoji="1" lang="en-US" altLang="zh-CN" sz="2000" dirty="0" smtClean="0"/>
              <a:t>-canny</a:t>
            </a:r>
          </a:p>
          <a:p>
            <a:pPr>
              <a:defRPr/>
            </a:pPr>
            <a:r>
              <a:rPr kumimoji="1" lang="zh-CN" altLang="en-US" sz="2400" dirty="0" smtClean="0"/>
              <a:t>参考程序</a:t>
            </a:r>
            <a:endParaRPr kumimoji="1" lang="en-US" altLang="zh-CN" sz="2400" dirty="0"/>
          </a:p>
          <a:p>
            <a:pPr marL="457200" lvl="1" indent="0">
              <a:buFont typeface="Arial" pitchFamily="34" charset="0"/>
              <a:buNone/>
              <a:defRPr/>
            </a:pPr>
            <a:r>
              <a:rPr lang="en-US" altLang="zh-CN" sz="1600" dirty="0" smtClean="0"/>
              <a:t>f </a:t>
            </a:r>
            <a:r>
              <a:rPr lang="en-US" altLang="zh-CN" sz="1600" dirty="0"/>
              <a:t>= </a:t>
            </a:r>
            <a:r>
              <a:rPr lang="en-US" altLang="zh-CN" sz="1600" dirty="0" err="1"/>
              <a:t>imread</a:t>
            </a:r>
            <a:r>
              <a:rPr lang="en-US" altLang="zh-CN" sz="1600" dirty="0"/>
              <a:t>('lena_gray_256.tif');</a:t>
            </a:r>
          </a:p>
          <a:p>
            <a:pPr marL="457200" lvl="1" indent="0">
              <a:buFont typeface="Arial" pitchFamily="34" charset="0"/>
              <a:buNone/>
              <a:defRPr/>
            </a:pPr>
            <a:r>
              <a:rPr lang="nl-NL" altLang="zh-CN" sz="1600" dirty="0" smtClean="0"/>
              <a:t>f </a:t>
            </a:r>
            <a:r>
              <a:rPr lang="nl-NL" altLang="zh-CN" sz="1600" dirty="0"/>
              <a:t>= </a:t>
            </a:r>
            <a:r>
              <a:rPr lang="nl-NL" altLang="zh-CN" sz="1600" dirty="0" err="1"/>
              <a:t>imnoise</a:t>
            </a:r>
            <a:r>
              <a:rPr lang="nl-NL" altLang="zh-CN" sz="1600" dirty="0"/>
              <a:t>(f,'gaussian',0,.001)</a:t>
            </a:r>
            <a:r>
              <a:rPr lang="nl-NL" altLang="zh-CN" sz="1600" dirty="0" smtClean="0"/>
              <a:t>;</a:t>
            </a:r>
            <a:r>
              <a:rPr lang="en-US" altLang="zh-CN" sz="1600" dirty="0" smtClean="0"/>
              <a:t> </a:t>
            </a:r>
            <a:endParaRPr lang="en-US" altLang="zh-CN" sz="1600" dirty="0"/>
          </a:p>
          <a:p>
            <a:pPr marL="457200" lvl="1" indent="0">
              <a:buFont typeface="Arial" pitchFamily="34" charset="0"/>
              <a:buNone/>
              <a:defRPr/>
            </a:pPr>
            <a:r>
              <a:rPr lang="de-DE" altLang="zh-CN" sz="1600" dirty="0" err="1"/>
              <a:t>w</a:t>
            </a:r>
            <a:r>
              <a:rPr lang="de-DE" altLang="zh-CN" sz="1600" dirty="0"/>
              <a:t>=[-1 -1 -1;-1 8 -1;-1 -1 -1];</a:t>
            </a:r>
          </a:p>
          <a:p>
            <a:pPr marL="457200" lvl="1" indent="0">
              <a:buFont typeface="Arial" pitchFamily="34" charset="0"/>
              <a:buNone/>
              <a:defRPr/>
            </a:pPr>
            <a:r>
              <a:rPr lang="de-DE" altLang="zh-CN" sz="1600" dirty="0" smtClean="0"/>
              <a:t>g_laplace_0cross= </a:t>
            </a:r>
            <a:r>
              <a:rPr lang="de-DE" altLang="zh-CN" sz="1600" dirty="0" err="1"/>
              <a:t>edge</a:t>
            </a:r>
            <a:r>
              <a:rPr lang="de-DE" altLang="zh-CN" sz="1600" dirty="0"/>
              <a:t>(f,'</a:t>
            </a:r>
            <a:r>
              <a:rPr lang="de-DE" altLang="zh-CN" sz="1600" dirty="0" err="1"/>
              <a:t>zerocross</a:t>
            </a:r>
            <a:r>
              <a:rPr lang="de-DE" altLang="zh-CN" sz="1600" dirty="0"/>
              <a:t>',</a:t>
            </a:r>
            <a:r>
              <a:rPr lang="de-DE" altLang="zh-CN" sz="1600" dirty="0" err="1"/>
              <a:t>w</a:t>
            </a:r>
            <a:r>
              <a:rPr lang="de-DE" altLang="zh-CN" sz="1600" dirty="0"/>
              <a:t>);</a:t>
            </a:r>
          </a:p>
          <a:p>
            <a:pPr marL="457200" lvl="1" indent="0">
              <a:buFont typeface="Arial" pitchFamily="34" charset="0"/>
              <a:buNone/>
              <a:defRPr/>
            </a:pPr>
            <a:r>
              <a:rPr lang="de-DE" altLang="zh-CN" sz="1600" dirty="0" err="1" smtClean="0"/>
              <a:t>imshow</a:t>
            </a:r>
            <a:r>
              <a:rPr lang="de-DE" altLang="zh-CN" sz="1600" dirty="0"/>
              <a:t>(g_laplace_0cross</a:t>
            </a:r>
            <a:r>
              <a:rPr lang="de-DE" altLang="zh-CN" sz="1600" dirty="0" smtClean="0"/>
              <a:t>)</a:t>
            </a:r>
            <a:r>
              <a:rPr lang="zh-CN" altLang="en-US" sz="1600" dirty="0" smtClean="0"/>
              <a:t>；</a:t>
            </a:r>
            <a:endParaRPr lang="de-DE" altLang="zh-CN" sz="1600" dirty="0"/>
          </a:p>
          <a:p>
            <a:pPr marL="457200" lvl="1" indent="0">
              <a:buFont typeface="Arial" pitchFamily="34" charset="0"/>
              <a:buNone/>
              <a:defRPr/>
            </a:pPr>
            <a:r>
              <a:rPr lang="en-US" altLang="zh-CN" sz="1600" dirty="0"/>
              <a:t>title('[</a:t>
            </a:r>
            <a:r>
              <a:rPr lang="en-US" altLang="zh-CN" sz="1600" dirty="0" err="1"/>
              <a:t>laplace</a:t>
            </a:r>
            <a:r>
              <a:rPr lang="en-US" altLang="zh-CN" sz="1600" dirty="0"/>
              <a:t>]</a:t>
            </a:r>
            <a:r>
              <a:rPr lang="zh-CN" altLang="en-US" sz="1600" dirty="0"/>
              <a:t>边缘检测器使用零交叉产生的结果</a:t>
            </a:r>
            <a:r>
              <a:rPr lang="en-US" altLang="zh-CN" sz="1600" dirty="0"/>
              <a:t>')</a:t>
            </a:r>
          </a:p>
          <a:p>
            <a:pPr lvl="1">
              <a:defRPr/>
            </a:pPr>
            <a:endParaRPr kumimoji="1" lang="en-US" altLang="zh-CN" sz="2400" dirty="0" smtClean="0"/>
          </a:p>
          <a:p>
            <a:pPr lvl="1">
              <a:defRPr/>
            </a:pPr>
            <a:endParaRPr kumimoji="1" lang="zh-CN" alt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smtClean="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7.2</a:t>
            </a:r>
            <a:r>
              <a:rPr b="1" spc="50" smtClean="0">
                <a:ln w="11430"/>
                <a:solidFill>
                  <a:srgbClr val="FF0000"/>
                </a:solidFill>
                <a:effectLst>
                  <a:outerShdw blurRad="76200" dist="50800" dir="5400000" algn="tl" rotWithShape="0">
                    <a:srgbClr val="000000">
                      <a:alpha val="65000"/>
                    </a:srgbClr>
                  </a:outerShdw>
                </a:effectLst>
              </a:rPr>
              <a:t>关于实验内容</a:t>
            </a:r>
            <a:r>
              <a:rPr lang="en-US" altLang="zh-CN" b="1" spc="50" smtClean="0">
                <a:ln w="11430"/>
                <a:solidFill>
                  <a:srgbClr val="FF0000"/>
                </a:solidFill>
                <a:effectLst>
                  <a:outerShdw blurRad="76200" dist="50800" dir="5400000" algn="tl" rotWithShape="0">
                    <a:srgbClr val="000000">
                      <a:alpha val="65000"/>
                    </a:srgbClr>
                  </a:outerShdw>
                </a:effectLst>
              </a:rPr>
              <a:t>2</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102402" name="内容占位符 2"/>
          <p:cNvSpPr>
            <a:spLocks noGrp="1"/>
          </p:cNvSpPr>
          <p:nvPr>
            <p:ph idx="1"/>
          </p:nvPr>
        </p:nvSpPr>
        <p:spPr>
          <a:xfrm>
            <a:off x="457200" y="1268413"/>
            <a:ext cx="4114800" cy="5329237"/>
          </a:xfrm>
        </p:spPr>
        <p:txBody>
          <a:bodyPr/>
          <a:lstStyle/>
          <a:p>
            <a:r>
              <a:rPr kumimoji="1" lang="zh-CN" altLang="en-US" sz="2800" smtClean="0"/>
              <a:t>基于阈值图像分割</a:t>
            </a:r>
            <a:endParaRPr kumimoji="1" lang="en-US" altLang="zh-CN" sz="2800" smtClean="0"/>
          </a:p>
          <a:p>
            <a:pPr lvl="1"/>
            <a:r>
              <a:rPr lang="zh-CN" altLang="en-US" sz="2400" smtClean="0"/>
              <a:t>选择多幅目标明确的图像</a:t>
            </a:r>
            <a:endParaRPr lang="en-US" altLang="zh-CN" sz="2400" smtClean="0"/>
          </a:p>
          <a:p>
            <a:pPr lvl="1"/>
            <a:r>
              <a:rPr lang="zh-CN" altLang="en-US" sz="2400" smtClean="0"/>
              <a:t>编程实现迭代式自动阈值计算并分割图像</a:t>
            </a:r>
            <a:endParaRPr lang="en-US" altLang="zh-CN" sz="2400" smtClean="0"/>
          </a:p>
          <a:p>
            <a:pPr lvl="1"/>
            <a:r>
              <a:rPr lang="zh-CN" altLang="en-US" sz="2400" smtClean="0">
                <a:solidFill>
                  <a:srgbClr val="E440DB"/>
                </a:solidFill>
              </a:rPr>
              <a:t>给定背景不均匀光照图像</a:t>
            </a:r>
            <a:endParaRPr lang="en-US" altLang="zh-CN" sz="2400" smtClean="0">
              <a:solidFill>
                <a:srgbClr val="E440DB"/>
              </a:solidFill>
            </a:endParaRPr>
          </a:p>
          <a:p>
            <a:pPr lvl="1"/>
            <a:r>
              <a:rPr lang="zh-CN" altLang="en-US" sz="2400" smtClean="0">
                <a:solidFill>
                  <a:srgbClr val="E440DB"/>
                </a:solidFill>
              </a:rPr>
              <a:t>通过全局阈值进行图像目标分割</a:t>
            </a:r>
            <a:endParaRPr lang="en-US" altLang="zh-CN" sz="2400" smtClean="0">
              <a:solidFill>
                <a:srgbClr val="E440DB"/>
              </a:solidFill>
            </a:endParaRPr>
          </a:p>
          <a:p>
            <a:pPr lvl="1"/>
            <a:r>
              <a:rPr lang="zh-CN" altLang="en-US" sz="2400" smtClean="0">
                <a:solidFill>
                  <a:srgbClr val="E440DB"/>
                </a:solidFill>
              </a:rPr>
              <a:t>通过局部阈值方法对上述图像进行分割处理</a:t>
            </a:r>
            <a:endParaRPr lang="en-US" altLang="zh-CN" sz="2400" smtClean="0">
              <a:solidFill>
                <a:srgbClr val="E440DB"/>
              </a:solidFill>
            </a:endParaRPr>
          </a:p>
          <a:p>
            <a:pPr lvl="1"/>
            <a:r>
              <a:rPr lang="zh-CN" altLang="en-US" sz="2400" smtClean="0">
                <a:solidFill>
                  <a:srgbClr val="E440DB"/>
                </a:solidFill>
              </a:rPr>
              <a:t>分析各种算法的分割效果</a:t>
            </a:r>
            <a:endParaRPr lang="en-US" altLang="zh-CN" sz="2400" smtClean="0">
              <a:solidFill>
                <a:srgbClr val="E440DB"/>
              </a:solidFill>
            </a:endParaRPr>
          </a:p>
          <a:p>
            <a:pPr lvl="1"/>
            <a:endParaRPr lang="zh-CN" altLang="en-US" sz="2400" smtClean="0"/>
          </a:p>
        </p:txBody>
      </p:sp>
      <p:sp>
        <p:nvSpPr>
          <p:cNvPr id="102403"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12CEF2F-1446-4268-90C3-BFABDC6A9115}" type="datetime1">
              <a:rPr lang="zh-CN" altLang="en-US"/>
              <a:pPr fontAlgn="base">
                <a:spcBef>
                  <a:spcPct val="0"/>
                </a:spcBef>
                <a:spcAft>
                  <a:spcPct val="0"/>
                </a:spcAft>
              </a:pPr>
              <a:t>2018-2-1</a:t>
            </a:fld>
            <a:endParaRPr lang="en-US" altLang="zh-CN"/>
          </a:p>
        </p:txBody>
      </p:sp>
      <p:sp>
        <p:nvSpPr>
          <p:cNvPr id="102404"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7</a:t>
            </a:r>
            <a:r>
              <a:t>讲</a:t>
            </a:r>
          </a:p>
        </p:txBody>
      </p:sp>
      <p:sp>
        <p:nvSpPr>
          <p:cNvPr id="102405"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5470B72-F814-4CE0-B4A5-96C680E48F46}" type="slidenum">
              <a:rPr/>
              <a:pPr fontAlgn="base">
                <a:spcBef>
                  <a:spcPct val="0"/>
                </a:spcBef>
                <a:spcAft>
                  <a:spcPct val="0"/>
                </a:spcAft>
              </a:pPr>
              <a:t>69</a:t>
            </a:fld>
            <a:endParaRPr lang="en-US" altLang="zh-CN"/>
          </a:p>
        </p:txBody>
      </p:sp>
      <p:sp>
        <p:nvSpPr>
          <p:cNvPr id="7" name="内容占位符 2"/>
          <p:cNvSpPr txBox="1">
            <a:spLocks/>
          </p:cNvSpPr>
          <p:nvPr/>
        </p:nvSpPr>
        <p:spPr bwMode="auto">
          <a:xfrm>
            <a:off x="4572000" y="1268413"/>
            <a:ext cx="4114800" cy="5329237"/>
          </a:xfrm>
          <a:prstGeom prst="rect">
            <a:avLst/>
          </a:prstGeom>
          <a:noFill/>
          <a:ln w="9525">
            <a:noFill/>
            <a:miter lim="800000"/>
            <a:headEnd/>
            <a:tailEnd/>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kumimoji="1" lang="en-US" altLang="zh-CN" sz="2800" dirty="0" smtClean="0"/>
              <a:t>MATLAB</a:t>
            </a:r>
            <a:r>
              <a:rPr kumimoji="1" lang="zh-CN" altLang="en-US" sz="2800" dirty="0" smtClean="0"/>
              <a:t>函数</a:t>
            </a:r>
            <a:endParaRPr kumimoji="1" lang="en-US" altLang="zh-CN" sz="2800" dirty="0" smtClean="0"/>
          </a:p>
          <a:p>
            <a:pPr lvl="1">
              <a:defRPr/>
            </a:pPr>
            <a:r>
              <a:rPr kumimoji="1" lang="zh-CN" altLang="en-US" sz="2400" dirty="0" smtClean="0"/>
              <a:t>根据算法</a:t>
            </a:r>
            <a:r>
              <a:rPr kumimoji="1" lang="en-US" altLang="zh-CN" sz="2400" dirty="0" smtClean="0"/>
              <a:t>Otsu</a:t>
            </a:r>
            <a:r>
              <a:rPr kumimoji="1" lang="zh-CN" altLang="en-US" sz="2400" dirty="0" smtClean="0"/>
              <a:t>产生阈值</a:t>
            </a:r>
            <a:endParaRPr kumimoji="1" lang="en-US" altLang="zh-CN" sz="2400" dirty="0" smtClean="0"/>
          </a:p>
          <a:p>
            <a:pPr lvl="2">
              <a:defRPr/>
            </a:pPr>
            <a:r>
              <a:rPr kumimoji="1" lang="en-US" altLang="zh-CN" sz="2000" dirty="0" err="1" smtClean="0"/>
              <a:t>graythresh</a:t>
            </a:r>
            <a:endParaRPr kumimoji="1" lang="en-US" altLang="zh-CN" sz="2000" dirty="0" smtClean="0"/>
          </a:p>
          <a:p>
            <a:pPr lvl="2">
              <a:defRPr/>
            </a:pPr>
            <a:r>
              <a:rPr kumimoji="1" lang="zh-CN" altLang="en-US" sz="2000" dirty="0" smtClean="0"/>
              <a:t>结果在</a:t>
            </a:r>
            <a:r>
              <a:rPr kumimoji="1" lang="zh-CN" altLang="zh-CN" sz="2000" dirty="0" smtClean="0"/>
              <a:t>0</a:t>
            </a:r>
            <a:r>
              <a:rPr kumimoji="1" lang="en-US" altLang="zh-CN" sz="2000" dirty="0" smtClean="0"/>
              <a:t>-1</a:t>
            </a:r>
            <a:r>
              <a:rPr kumimoji="1" lang="zh-CN" altLang="en-US" sz="2000" dirty="0" smtClean="0"/>
              <a:t>之间取值</a:t>
            </a:r>
            <a:endParaRPr kumimoji="1" lang="en-US" altLang="zh-CN" sz="2000" dirty="0" smtClean="0"/>
          </a:p>
          <a:p>
            <a:pPr>
              <a:defRPr/>
            </a:pPr>
            <a:r>
              <a:rPr kumimoji="1" lang="zh-CN" altLang="en-US" sz="2400" dirty="0" smtClean="0"/>
              <a:t>参考程序</a:t>
            </a:r>
            <a:endParaRPr kumimoji="1" lang="en-US" altLang="zh-CN" sz="2400" dirty="0" smtClean="0"/>
          </a:p>
          <a:p>
            <a:pPr marL="57150" indent="0">
              <a:buFont typeface="Arial" pitchFamily="34" charset="0"/>
              <a:buNone/>
              <a:defRPr/>
            </a:pPr>
            <a:r>
              <a:rPr lang="en-US" altLang="zh-CN" sz="1600" dirty="0"/>
              <a:t>f = </a:t>
            </a:r>
            <a:r>
              <a:rPr lang="en-US" altLang="zh-CN" sz="1600" dirty="0" err="1"/>
              <a:t>imread</a:t>
            </a:r>
            <a:r>
              <a:rPr lang="en-US" altLang="zh-CN" sz="1600" dirty="0" smtClean="0"/>
              <a:t>(‘</a:t>
            </a:r>
            <a:r>
              <a:rPr lang="zh-CN" altLang="en-US" sz="1600" dirty="0" smtClean="0"/>
              <a:t>图像名</a:t>
            </a:r>
            <a:r>
              <a:rPr lang="en-US" altLang="zh-CN" sz="1600" dirty="0" smtClean="0"/>
              <a:t>’);</a:t>
            </a:r>
          </a:p>
          <a:p>
            <a:pPr marL="57150" indent="0">
              <a:buFont typeface="Arial" pitchFamily="34" charset="0"/>
              <a:buNone/>
              <a:defRPr/>
            </a:pPr>
            <a:r>
              <a:rPr lang="en-US" altLang="zh-CN" sz="1600" dirty="0" smtClean="0"/>
              <a:t>T </a:t>
            </a:r>
            <a:r>
              <a:rPr lang="en-US" altLang="zh-CN" sz="1600" dirty="0"/>
              <a:t>= 0.5*(double(min(f(:))) + double(max(f(:))));</a:t>
            </a:r>
          </a:p>
          <a:p>
            <a:pPr marL="57150" indent="0">
              <a:buFont typeface="Arial" pitchFamily="34" charset="0"/>
              <a:buNone/>
              <a:defRPr/>
            </a:pPr>
            <a:r>
              <a:rPr lang="en-US" altLang="zh-CN" sz="1600" dirty="0"/>
              <a:t>done = false;</a:t>
            </a:r>
          </a:p>
          <a:p>
            <a:pPr marL="57150" indent="0">
              <a:buFont typeface="Arial" pitchFamily="34" charset="0"/>
              <a:buNone/>
              <a:defRPr/>
            </a:pPr>
            <a:r>
              <a:rPr lang="en-US" altLang="zh-CN" sz="1600" dirty="0"/>
              <a:t>while ~done</a:t>
            </a:r>
          </a:p>
          <a:p>
            <a:pPr marL="57150" indent="0">
              <a:buFont typeface="Arial" pitchFamily="34" charset="0"/>
              <a:buNone/>
              <a:defRPr/>
            </a:pPr>
            <a:r>
              <a:rPr lang="ro-RO" altLang="zh-CN" sz="1600" dirty="0"/>
              <a:t>    g = f&gt;=T;</a:t>
            </a:r>
          </a:p>
          <a:p>
            <a:pPr marL="57150" indent="0">
              <a:buFont typeface="Arial" pitchFamily="34" charset="0"/>
              <a:buNone/>
              <a:defRPr/>
            </a:pPr>
            <a:r>
              <a:rPr lang="en-US" altLang="zh-CN" sz="1600" dirty="0"/>
              <a:t>    </a:t>
            </a:r>
            <a:r>
              <a:rPr lang="en-US" altLang="zh-CN" sz="1600" dirty="0" err="1"/>
              <a:t>Tnext</a:t>
            </a:r>
            <a:r>
              <a:rPr lang="en-US" altLang="zh-CN" sz="1600" dirty="0"/>
              <a:t> = 0.5*(mean(f(g)) + mean(f(~g)));</a:t>
            </a:r>
          </a:p>
          <a:p>
            <a:pPr marL="57150" indent="0">
              <a:buFont typeface="Arial" pitchFamily="34" charset="0"/>
              <a:buNone/>
              <a:defRPr/>
            </a:pPr>
            <a:r>
              <a:rPr lang="en-US" altLang="zh-CN" sz="1600" dirty="0"/>
              <a:t>    done = abs(T - </a:t>
            </a:r>
            <a:r>
              <a:rPr lang="en-US" altLang="zh-CN" sz="1600" dirty="0" err="1"/>
              <a:t>Tnext</a:t>
            </a:r>
            <a:r>
              <a:rPr lang="en-US" altLang="zh-CN" sz="1600" dirty="0"/>
              <a:t>) &lt; 0.5;</a:t>
            </a:r>
          </a:p>
          <a:p>
            <a:pPr marL="57150" indent="0">
              <a:buFont typeface="Arial" pitchFamily="34" charset="0"/>
              <a:buNone/>
              <a:defRPr/>
            </a:pPr>
            <a:r>
              <a:rPr lang="en-US" altLang="zh-CN" sz="1600" dirty="0"/>
              <a:t>    T = </a:t>
            </a:r>
            <a:r>
              <a:rPr lang="en-US" altLang="zh-CN" sz="1600" dirty="0" err="1"/>
              <a:t>Tnext</a:t>
            </a:r>
            <a:r>
              <a:rPr lang="en-US" altLang="zh-CN" sz="1600" dirty="0"/>
              <a:t>;</a:t>
            </a:r>
          </a:p>
          <a:p>
            <a:pPr marL="57150" indent="0">
              <a:buFont typeface="Arial" pitchFamily="34" charset="0"/>
              <a:buNone/>
              <a:defRPr/>
            </a:pPr>
            <a:r>
              <a:rPr lang="en-US" altLang="zh-CN" sz="1600" dirty="0" smtClean="0"/>
              <a:t>end</a:t>
            </a:r>
          </a:p>
          <a:p>
            <a:pPr marL="57150" indent="0">
              <a:buFont typeface="Arial" pitchFamily="34" charset="0"/>
              <a:buNone/>
              <a:defRPr/>
            </a:pPr>
            <a:r>
              <a:rPr lang="hr-HR" altLang="zh-CN" sz="1600" dirty="0"/>
              <a:t>g = f&lt;=T</a:t>
            </a:r>
            <a:r>
              <a:rPr lang="hr-HR" altLang="zh-CN" sz="1600" dirty="0" smtClean="0"/>
              <a:t>;</a:t>
            </a:r>
            <a:r>
              <a:rPr lang="zh-CN" altLang="en-US" sz="1600" dirty="0" smtClean="0"/>
              <a:t> </a:t>
            </a:r>
            <a:r>
              <a:rPr lang="en-US" altLang="zh-CN" sz="1600" dirty="0" smtClean="0"/>
              <a:t>%</a:t>
            </a:r>
            <a:r>
              <a:rPr lang="zh-CN" altLang="en-US" sz="1600" dirty="0" smtClean="0"/>
              <a:t>分割结果</a:t>
            </a:r>
            <a:endParaRPr lang="en-US" altLang="zh-CN" sz="1600" dirty="0"/>
          </a:p>
          <a:p>
            <a:pPr lvl="1">
              <a:defRPr/>
            </a:pPr>
            <a:endParaRPr kumimoji="1" lang="en-US" altLang="zh-CN" sz="2400" dirty="0" smtClean="0"/>
          </a:p>
          <a:p>
            <a:pPr lvl="1">
              <a:defRPr/>
            </a:pPr>
            <a:endParaRPr kumimoji="1" lang="zh-CN" alt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1.2matlab</a:t>
            </a:r>
            <a:r>
              <a:rPr b="1" spc="50" smtClean="0">
                <a:ln w="11430"/>
                <a:solidFill>
                  <a:srgbClr val="FF0000"/>
                </a:solidFill>
                <a:effectLst>
                  <a:outerShdw blurRad="76200" dist="50800" dir="5400000" algn="tl" rotWithShape="0">
                    <a:srgbClr val="000000">
                      <a:alpha val="65000"/>
                    </a:srgbClr>
                  </a:outerShdw>
                </a:effectLst>
              </a:rPr>
              <a:t>主要功能</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3" name="内容占位符 2"/>
          <p:cNvSpPr>
            <a:spLocks noGrp="1"/>
          </p:cNvSpPr>
          <p:nvPr>
            <p:ph idx="1"/>
          </p:nvPr>
        </p:nvSpPr>
        <p:spPr>
          <a:xfrm>
            <a:off x="457200" y="1341438"/>
            <a:ext cx="8229600" cy="5256212"/>
          </a:xfrm>
        </p:spPr>
        <p:txBody>
          <a:bodyPr/>
          <a:lstStyle/>
          <a:p>
            <a:pPr marL="457200" indent="-457200">
              <a:buFont typeface="+mj-lt"/>
              <a:buAutoNum type="arabicPeriod" startAt="3"/>
              <a:defRPr/>
            </a:pPr>
            <a:r>
              <a:rPr lang="zh-CN" altLang="en-US" sz="2400" dirty="0"/>
              <a:t>程序设计语言功能</a:t>
            </a:r>
            <a:endParaRPr lang="en-US" altLang="zh-CN" sz="2400" dirty="0"/>
          </a:p>
          <a:p>
            <a:pPr>
              <a:defRPr/>
            </a:pPr>
            <a:r>
              <a:rPr lang="en-US" altLang="zh-CN" sz="2400" dirty="0"/>
              <a:t>MATLAB</a:t>
            </a:r>
            <a:r>
              <a:rPr lang="zh-CN" altLang="en-US" sz="2400" dirty="0"/>
              <a:t>是解释性语言，程序执行速度较慢，而且不能脱离</a:t>
            </a:r>
            <a:r>
              <a:rPr lang="en-US" altLang="zh-CN" sz="2400" dirty="0"/>
              <a:t>MATLAB</a:t>
            </a:r>
            <a:r>
              <a:rPr lang="zh-CN" altLang="en-US" sz="2400" dirty="0"/>
              <a:t>环境而独立运行。</a:t>
            </a:r>
            <a:r>
              <a:rPr lang="en-US" altLang="zh-CN" sz="2400" dirty="0" err="1"/>
              <a:t>MathWorks</a:t>
            </a:r>
            <a:r>
              <a:rPr lang="zh-CN" altLang="en-US" sz="2400" dirty="0"/>
              <a:t>公司提供了将</a:t>
            </a:r>
            <a:r>
              <a:rPr lang="en-US" altLang="zh-CN" sz="2400" dirty="0"/>
              <a:t>MATLAB</a:t>
            </a:r>
            <a:r>
              <a:rPr lang="zh-CN" altLang="en-US" sz="2400" dirty="0"/>
              <a:t>源程序编译为独立于</a:t>
            </a:r>
            <a:r>
              <a:rPr lang="en-US" altLang="zh-CN" sz="2400" dirty="0"/>
              <a:t>MATLAB</a:t>
            </a:r>
            <a:r>
              <a:rPr lang="zh-CN" altLang="en-US" sz="2400" dirty="0"/>
              <a:t>集成环境运行的</a:t>
            </a:r>
            <a:r>
              <a:rPr lang="en-US" altLang="zh-CN" sz="2400" dirty="0"/>
              <a:t>EXE</a:t>
            </a:r>
            <a:r>
              <a:rPr lang="zh-CN" altLang="en-US" sz="2400" dirty="0"/>
              <a:t>文件以及将</a:t>
            </a:r>
            <a:r>
              <a:rPr lang="en-US" altLang="zh-CN" sz="2400" dirty="0"/>
              <a:t>MATLAB</a:t>
            </a:r>
            <a:r>
              <a:rPr lang="zh-CN" altLang="en-US" sz="2400" dirty="0"/>
              <a:t>程序转化为</a:t>
            </a:r>
            <a:r>
              <a:rPr lang="en-US" altLang="zh-CN" sz="2400" dirty="0"/>
              <a:t>C</a:t>
            </a:r>
            <a:r>
              <a:rPr lang="zh-CN" altLang="en-US" sz="2400" dirty="0"/>
              <a:t>语言程序的编译器。</a:t>
            </a:r>
            <a:endParaRPr lang="en-US" altLang="zh-CN" sz="2400" dirty="0"/>
          </a:p>
          <a:p>
            <a:pPr marL="514350" indent="-514350">
              <a:buFont typeface="+mj-lt"/>
              <a:buAutoNum type="arabicPeriod" startAt="4"/>
              <a:defRPr/>
            </a:pPr>
            <a:r>
              <a:rPr lang="zh-CN" altLang="en-US" sz="2400" dirty="0" smtClean="0"/>
              <a:t>扩展</a:t>
            </a:r>
            <a:r>
              <a:rPr lang="zh-CN" altLang="en-US" sz="2400" dirty="0"/>
              <a:t>功能</a:t>
            </a:r>
            <a:endParaRPr lang="en-US" altLang="zh-CN" sz="2400" dirty="0"/>
          </a:p>
          <a:p>
            <a:pPr>
              <a:defRPr/>
            </a:pPr>
            <a:r>
              <a:rPr lang="en-US" altLang="zh-CN" sz="2400" dirty="0"/>
              <a:t>MATLAB</a:t>
            </a:r>
            <a:r>
              <a:rPr lang="zh-CN" altLang="en-US" sz="2400" dirty="0"/>
              <a:t>包含两部分内容</a:t>
            </a:r>
            <a:r>
              <a:rPr lang="zh-CN" altLang="en-US" sz="2400" dirty="0" smtClean="0"/>
              <a:t>：</a:t>
            </a:r>
          </a:p>
          <a:p>
            <a:pPr lvl="1">
              <a:defRPr/>
            </a:pPr>
            <a:r>
              <a:rPr lang="zh-CN" altLang="en-US" sz="2400" dirty="0" smtClean="0">
                <a:cs typeface="宋体" charset="0"/>
              </a:rPr>
              <a:t>基本部分和各种可选</a:t>
            </a:r>
            <a:r>
              <a:rPr lang="zh-CN" altLang="en-US" sz="2400" dirty="0">
                <a:cs typeface="宋体" charset="0"/>
              </a:rPr>
              <a:t>的工具箱。</a:t>
            </a:r>
            <a:endParaRPr lang="en-US" altLang="zh-CN" sz="2400" dirty="0">
              <a:cs typeface="宋体" charset="0"/>
            </a:endParaRPr>
          </a:p>
          <a:p>
            <a:pPr lvl="2">
              <a:defRPr/>
            </a:pPr>
            <a:r>
              <a:rPr lang="zh-CN" altLang="en-US" sz="1800" dirty="0">
                <a:cs typeface="+mn-cs"/>
              </a:rPr>
              <a:t>基本部分构成了</a:t>
            </a:r>
            <a:r>
              <a:rPr lang="en-US" altLang="zh-CN" sz="1800" dirty="0">
                <a:cs typeface="+mn-cs"/>
              </a:rPr>
              <a:t>MATLAB</a:t>
            </a:r>
            <a:r>
              <a:rPr lang="zh-CN" altLang="en-US" sz="1800" dirty="0">
                <a:cs typeface="+mn-cs"/>
              </a:rPr>
              <a:t>的核心内容，也是使用和构造工具箱的基础。</a:t>
            </a:r>
            <a:endParaRPr lang="en-US" altLang="zh-CN" sz="1800" dirty="0">
              <a:cs typeface="+mn-cs"/>
            </a:endParaRPr>
          </a:p>
          <a:p>
            <a:pPr lvl="2">
              <a:defRPr/>
            </a:pPr>
            <a:r>
              <a:rPr lang="zh-CN" altLang="en-US" sz="1800" dirty="0">
                <a:cs typeface="+mn-cs"/>
              </a:rPr>
              <a:t>工具箱扩展了</a:t>
            </a:r>
            <a:r>
              <a:rPr lang="en-US" altLang="zh-CN" sz="1800" dirty="0">
                <a:cs typeface="+mn-cs"/>
              </a:rPr>
              <a:t>MATLAB</a:t>
            </a:r>
            <a:r>
              <a:rPr lang="zh-CN" altLang="en-US" sz="1800" dirty="0">
                <a:cs typeface="+mn-cs"/>
              </a:rPr>
              <a:t>的功能。</a:t>
            </a:r>
            <a:endParaRPr lang="en-US" altLang="zh-CN" sz="1800" dirty="0">
              <a:cs typeface="+mn-cs"/>
            </a:endParaRPr>
          </a:p>
          <a:p>
            <a:pPr lvl="3">
              <a:buFontTx/>
              <a:buChar char="•"/>
              <a:defRPr/>
            </a:pPr>
            <a:r>
              <a:rPr lang="zh-CN" altLang="en-US" sz="1400" dirty="0">
                <a:cs typeface="+mn-cs"/>
              </a:rPr>
              <a:t>功能性工具箱</a:t>
            </a:r>
            <a:endParaRPr lang="en-US" altLang="zh-CN" sz="1400" dirty="0">
              <a:cs typeface="+mn-cs"/>
            </a:endParaRPr>
          </a:p>
          <a:p>
            <a:pPr lvl="3">
              <a:buFontTx/>
              <a:buChar char="•"/>
              <a:defRPr/>
            </a:pPr>
            <a:r>
              <a:rPr lang="zh-CN" altLang="en-US" sz="1400" dirty="0">
                <a:cs typeface="+mn-cs"/>
              </a:rPr>
              <a:t>学科性工具箱</a:t>
            </a:r>
          </a:p>
          <a:p>
            <a:pPr marL="400050" lvl="1" indent="0">
              <a:buFont typeface="Arial" charset="0"/>
              <a:buNone/>
              <a:defRPr/>
            </a:pPr>
            <a:endParaRPr lang="en-US" altLang="zh-CN" sz="2000" dirty="0">
              <a:cs typeface="宋体" charset="0"/>
            </a:endParaRPr>
          </a:p>
          <a:p>
            <a:pPr lvl="2" indent="0">
              <a:lnSpc>
                <a:spcPct val="150000"/>
              </a:lnSpc>
              <a:buFont typeface="Arial" charset="0"/>
              <a:buNone/>
              <a:defRPr/>
            </a:pPr>
            <a:endParaRPr lang="zh-CN" altLang="en-US" sz="1200" b="1" dirty="0">
              <a:solidFill>
                <a:srgbClr val="000000"/>
              </a:solidFill>
              <a:latin typeface="微软雅黑" charset="0"/>
              <a:cs typeface="+mn-cs"/>
            </a:endParaRPr>
          </a:p>
        </p:txBody>
      </p:sp>
      <p:sp>
        <p:nvSpPr>
          <p:cNvPr id="33796"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8E1601A-2A09-436D-B190-8B01EC45B9E9}" type="datetime1">
              <a:rPr lang="zh-CN" altLang="en-US"/>
              <a:pPr fontAlgn="base">
                <a:spcBef>
                  <a:spcPct val="0"/>
                </a:spcBef>
                <a:spcAft>
                  <a:spcPct val="0"/>
                </a:spcAft>
              </a:pPr>
              <a:t>2018-2-1</a:t>
            </a:fld>
            <a:endParaRPr lang="en-US" altLang="zh-CN"/>
          </a:p>
        </p:txBody>
      </p:sp>
      <p:sp>
        <p:nvSpPr>
          <p:cNvPr id="33797"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33798"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95EB4D8-490E-4975-A778-11D307C8415A}" type="slidenum">
              <a:rPr/>
              <a:pPr fontAlgn="base">
                <a:spcBef>
                  <a:spcPct val="0"/>
                </a:spcBef>
                <a:spcAft>
                  <a:spcPct val="0"/>
                </a:spcAft>
              </a:pPr>
              <a:t>7</a:t>
            </a:fld>
            <a:endParaRPr lang="en-US" altLang="zh-CN"/>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smtClean="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7.2</a:t>
            </a:r>
            <a:r>
              <a:rPr b="1" spc="50" smtClean="0">
                <a:ln w="11430"/>
                <a:solidFill>
                  <a:srgbClr val="FF0000"/>
                </a:solidFill>
                <a:effectLst>
                  <a:outerShdw blurRad="76200" dist="50800" dir="5400000" algn="tl" rotWithShape="0">
                    <a:srgbClr val="000000">
                      <a:alpha val="65000"/>
                    </a:srgbClr>
                  </a:outerShdw>
                </a:effectLst>
              </a:rPr>
              <a:t>关于实验内容</a:t>
            </a:r>
            <a:r>
              <a:rPr lang="en-US" altLang="zh-CN" b="1" spc="50" smtClean="0">
                <a:ln w="11430"/>
                <a:solidFill>
                  <a:srgbClr val="FF0000"/>
                </a:solidFill>
                <a:effectLst>
                  <a:outerShdw blurRad="76200" dist="50800" dir="5400000" algn="tl" rotWithShape="0">
                    <a:srgbClr val="000000">
                      <a:alpha val="65000"/>
                    </a:srgbClr>
                  </a:outerShdw>
                </a:effectLst>
              </a:rPr>
              <a:t>2</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3" name="内容占位符 2"/>
          <p:cNvSpPr>
            <a:spLocks noGrp="1"/>
          </p:cNvSpPr>
          <p:nvPr>
            <p:ph idx="1"/>
          </p:nvPr>
        </p:nvSpPr>
        <p:spPr>
          <a:xfrm>
            <a:off x="457200" y="1268413"/>
            <a:ext cx="8218488" cy="5040312"/>
          </a:xfrm>
        </p:spPr>
        <p:txBody>
          <a:bodyPr/>
          <a:lstStyle/>
          <a:p>
            <a:pPr>
              <a:defRPr/>
            </a:pPr>
            <a:r>
              <a:rPr kumimoji="1" lang="zh-CN" altLang="en-US" sz="2800" dirty="0" smtClean="0"/>
              <a:t>基于阈值图像分割</a:t>
            </a:r>
            <a:endParaRPr kumimoji="1" lang="en-US" altLang="zh-CN" sz="2800" dirty="0" smtClean="0"/>
          </a:p>
          <a:p>
            <a:pPr lvl="1">
              <a:defRPr/>
            </a:pPr>
            <a:r>
              <a:rPr lang="zh-CN" altLang="en-US" sz="2400" dirty="0" smtClean="0">
                <a:cs typeface="宋体" charset="0"/>
              </a:rPr>
              <a:t>给定有高斯噪声和不均匀光照图像</a:t>
            </a:r>
            <a:endParaRPr lang="en-US" altLang="zh-CN" sz="2400" dirty="0" smtClean="0">
              <a:cs typeface="宋体" charset="0"/>
            </a:endParaRPr>
          </a:p>
          <a:p>
            <a:pPr marL="457200" lvl="1" indent="0">
              <a:buFont typeface="Arial" charset="0"/>
              <a:buNone/>
              <a:defRPr/>
            </a:pPr>
            <a:endParaRPr lang="en-US" altLang="zh-CN" sz="2400" dirty="0" smtClean="0">
              <a:cs typeface="宋体" charset="0"/>
            </a:endParaRPr>
          </a:p>
          <a:p>
            <a:pPr lvl="1">
              <a:defRPr/>
            </a:pPr>
            <a:r>
              <a:rPr lang="zh-CN" altLang="en-US" sz="2400" dirty="0" smtClean="0">
                <a:cs typeface="宋体" charset="0"/>
              </a:rPr>
              <a:t>希望通过局部阈值处理达到效果</a:t>
            </a:r>
            <a:endParaRPr lang="en-US" altLang="zh-CN" sz="2400" dirty="0" smtClean="0">
              <a:cs typeface="宋体" charset="0"/>
            </a:endParaRPr>
          </a:p>
          <a:p>
            <a:pPr lvl="1">
              <a:defRPr/>
            </a:pPr>
            <a:endParaRPr lang="zh-CN" altLang="en-US" sz="2400" dirty="0">
              <a:cs typeface="宋体" charset="0"/>
            </a:endParaRPr>
          </a:p>
        </p:txBody>
      </p:sp>
      <p:sp>
        <p:nvSpPr>
          <p:cNvPr id="103427"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E67F42B-570E-48E3-A21A-C7239432720C}" type="datetime1">
              <a:rPr lang="zh-CN" altLang="en-US"/>
              <a:pPr fontAlgn="base">
                <a:spcBef>
                  <a:spcPct val="0"/>
                </a:spcBef>
                <a:spcAft>
                  <a:spcPct val="0"/>
                </a:spcAft>
              </a:pPr>
              <a:t>2018-2-1</a:t>
            </a:fld>
            <a:endParaRPr lang="en-US" altLang="zh-CN"/>
          </a:p>
        </p:txBody>
      </p:sp>
      <p:sp>
        <p:nvSpPr>
          <p:cNvPr id="103428"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7</a:t>
            </a:r>
            <a:r>
              <a:t>讲</a:t>
            </a:r>
          </a:p>
        </p:txBody>
      </p:sp>
      <p:sp>
        <p:nvSpPr>
          <p:cNvPr id="103429"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4853850-0C0A-48EA-90F7-238C587EAA9D}" type="slidenum">
              <a:rPr/>
              <a:pPr fontAlgn="base">
                <a:spcBef>
                  <a:spcPct val="0"/>
                </a:spcBef>
                <a:spcAft>
                  <a:spcPct val="0"/>
                </a:spcAft>
              </a:pPr>
              <a:t>70</a:t>
            </a:fld>
            <a:endParaRPr lang="en-US" altLang="zh-CN"/>
          </a:p>
        </p:txBody>
      </p:sp>
      <p:pic>
        <p:nvPicPr>
          <p:cNvPr id="103430" name="图片 6" descr="for_segment.bmp"/>
          <p:cNvPicPr>
            <a:picLocks noChangeAspect="1"/>
          </p:cNvPicPr>
          <p:nvPr/>
        </p:nvPicPr>
        <p:blipFill>
          <a:blip r:embed="rId2"/>
          <a:srcRect/>
          <a:stretch>
            <a:fillRect/>
          </a:stretch>
        </p:blipFill>
        <p:spPr bwMode="auto">
          <a:xfrm>
            <a:off x="971550" y="3141663"/>
            <a:ext cx="2879725" cy="2879725"/>
          </a:xfrm>
          <a:prstGeom prst="rect">
            <a:avLst/>
          </a:prstGeom>
          <a:noFill/>
          <a:ln w="9525">
            <a:noFill/>
            <a:miter lim="800000"/>
            <a:headEnd/>
            <a:tailEnd/>
          </a:ln>
        </p:spPr>
      </p:pic>
      <p:pic>
        <p:nvPicPr>
          <p:cNvPr id="103431" name="图片 7"/>
          <p:cNvPicPr>
            <a:picLocks noChangeAspect="1"/>
          </p:cNvPicPr>
          <p:nvPr/>
        </p:nvPicPr>
        <p:blipFill>
          <a:blip r:embed="rId3"/>
          <a:srcRect/>
          <a:stretch>
            <a:fillRect/>
          </a:stretch>
        </p:blipFill>
        <p:spPr bwMode="auto">
          <a:xfrm>
            <a:off x="5003800" y="3357563"/>
            <a:ext cx="2636838" cy="2636837"/>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smtClean="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7.3</a:t>
            </a:r>
            <a:r>
              <a:rPr b="1" spc="50" smtClean="0">
                <a:ln w="11430"/>
                <a:solidFill>
                  <a:srgbClr val="FF0000"/>
                </a:solidFill>
                <a:effectLst>
                  <a:outerShdw blurRad="76200" dist="50800" dir="5400000" algn="tl" rotWithShape="0">
                    <a:srgbClr val="000000">
                      <a:alpha val="65000"/>
                    </a:srgbClr>
                  </a:outerShdw>
                </a:effectLst>
              </a:rPr>
              <a:t>关于实验内容</a:t>
            </a:r>
            <a:r>
              <a:rPr lang="en-US" altLang="zh-CN" b="1" spc="50" smtClean="0">
                <a:ln w="11430"/>
                <a:solidFill>
                  <a:srgbClr val="FF0000"/>
                </a:solidFill>
                <a:effectLst>
                  <a:outerShdw blurRad="76200" dist="50800" dir="5400000" algn="tl" rotWithShape="0">
                    <a:srgbClr val="000000">
                      <a:alpha val="65000"/>
                    </a:srgbClr>
                  </a:outerShdw>
                </a:effectLst>
              </a:rPr>
              <a:t>3</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104450" name="内容占位符 2"/>
          <p:cNvSpPr>
            <a:spLocks noGrp="1"/>
          </p:cNvSpPr>
          <p:nvPr>
            <p:ph idx="1"/>
          </p:nvPr>
        </p:nvSpPr>
        <p:spPr>
          <a:xfrm>
            <a:off x="457200" y="1268413"/>
            <a:ext cx="4114800" cy="5329237"/>
          </a:xfrm>
        </p:spPr>
        <p:txBody>
          <a:bodyPr/>
          <a:lstStyle/>
          <a:p>
            <a:r>
              <a:rPr kumimoji="1" lang="zh-CN" altLang="en-US" sz="2800" smtClean="0"/>
              <a:t>实际图像分割</a:t>
            </a:r>
            <a:endParaRPr kumimoji="1" lang="en-US" altLang="zh-CN" sz="2800" smtClean="0"/>
          </a:p>
          <a:p>
            <a:pPr lvl="1"/>
            <a:r>
              <a:rPr lang="zh-CN" altLang="en-US" sz="2400" smtClean="0"/>
              <a:t>给定实际图像，其受到一定干扰的影响</a:t>
            </a:r>
            <a:endParaRPr lang="en-US" altLang="zh-CN" sz="2400" smtClean="0"/>
          </a:p>
          <a:p>
            <a:pPr lvl="1"/>
            <a:r>
              <a:rPr lang="zh-CN" altLang="en-US" sz="2400" smtClean="0"/>
              <a:t>根据分析了解的干扰类型，选择合适的分割方式进行分割</a:t>
            </a:r>
            <a:endParaRPr lang="en-US" altLang="zh-CN" sz="2400" smtClean="0"/>
          </a:p>
          <a:p>
            <a:pPr lvl="1"/>
            <a:r>
              <a:rPr lang="zh-CN" altLang="en-US" sz="2400" smtClean="0"/>
              <a:t>并对分割出的目标采用指定色彩进行显示</a:t>
            </a:r>
            <a:endParaRPr lang="en-US" altLang="zh-CN" sz="2400" smtClean="0"/>
          </a:p>
          <a:p>
            <a:pPr lvl="1"/>
            <a:endParaRPr lang="zh-CN" altLang="en-US" sz="2400" smtClean="0"/>
          </a:p>
        </p:txBody>
      </p:sp>
      <p:sp>
        <p:nvSpPr>
          <p:cNvPr id="104451"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4900DEE-583E-4875-B1BA-1D38E825D3F1}" type="datetime1">
              <a:rPr lang="zh-CN" altLang="en-US"/>
              <a:pPr fontAlgn="base">
                <a:spcBef>
                  <a:spcPct val="0"/>
                </a:spcBef>
                <a:spcAft>
                  <a:spcPct val="0"/>
                </a:spcAft>
              </a:pPr>
              <a:t>2018-2-1</a:t>
            </a:fld>
            <a:endParaRPr lang="en-US" altLang="zh-CN"/>
          </a:p>
        </p:txBody>
      </p:sp>
      <p:sp>
        <p:nvSpPr>
          <p:cNvPr id="104452"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7</a:t>
            </a:r>
            <a:r>
              <a:t>讲</a:t>
            </a:r>
          </a:p>
        </p:txBody>
      </p:sp>
      <p:sp>
        <p:nvSpPr>
          <p:cNvPr id="104453"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9927D64-48D0-4D92-B9EB-A6F57EF3220E}" type="slidenum">
              <a:rPr/>
              <a:pPr fontAlgn="base">
                <a:spcBef>
                  <a:spcPct val="0"/>
                </a:spcBef>
                <a:spcAft>
                  <a:spcPct val="0"/>
                </a:spcAft>
              </a:pPr>
              <a:t>71</a:t>
            </a:fld>
            <a:endParaRPr lang="en-US" altLang="zh-CN"/>
          </a:p>
        </p:txBody>
      </p:sp>
      <p:pic>
        <p:nvPicPr>
          <p:cNvPr id="104454" name="图片 6" descr="rice.png"/>
          <p:cNvPicPr>
            <a:picLocks noChangeAspect="1"/>
          </p:cNvPicPr>
          <p:nvPr/>
        </p:nvPicPr>
        <p:blipFill>
          <a:blip r:embed="rId2"/>
          <a:srcRect/>
          <a:stretch>
            <a:fillRect/>
          </a:stretch>
        </p:blipFill>
        <p:spPr bwMode="auto">
          <a:xfrm>
            <a:off x="5651500" y="549275"/>
            <a:ext cx="2671763" cy="2670175"/>
          </a:xfrm>
          <a:prstGeom prst="rect">
            <a:avLst/>
          </a:prstGeom>
          <a:noFill/>
          <a:ln w="9525">
            <a:noFill/>
            <a:miter lim="800000"/>
            <a:headEnd/>
            <a:tailEnd/>
          </a:ln>
        </p:spPr>
      </p:pic>
      <p:pic>
        <p:nvPicPr>
          <p:cNvPr id="104455" name="图片 7"/>
          <p:cNvPicPr>
            <a:picLocks noChangeAspect="1"/>
          </p:cNvPicPr>
          <p:nvPr/>
        </p:nvPicPr>
        <p:blipFill>
          <a:blip r:embed="rId3"/>
          <a:srcRect/>
          <a:stretch>
            <a:fillRect/>
          </a:stretch>
        </p:blipFill>
        <p:spPr bwMode="auto">
          <a:xfrm>
            <a:off x="5651500" y="3500438"/>
            <a:ext cx="2616200" cy="2609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78098"/>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课</a:t>
            </a:r>
            <a:r>
              <a:rPr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后练习</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05474" name="内容占位符 3"/>
          <p:cNvSpPr>
            <a:spLocks noGrp="1"/>
          </p:cNvSpPr>
          <p:nvPr>
            <p:ph sz="half" idx="2"/>
          </p:nvPr>
        </p:nvSpPr>
        <p:spPr>
          <a:xfrm>
            <a:off x="611188" y="1196975"/>
            <a:ext cx="8075612" cy="4929188"/>
          </a:xfrm>
          <a:ln>
            <a:solidFill>
              <a:srgbClr val="000090"/>
            </a:solidFill>
          </a:ln>
        </p:spPr>
        <p:txBody>
          <a:bodyPr/>
          <a:lstStyle/>
          <a:p>
            <a:r>
              <a:rPr kumimoji="1" lang="zh-CN" altLang="en-US" smtClean="0"/>
              <a:t>实验</a:t>
            </a:r>
            <a:endParaRPr kumimoji="1" lang="en-US" altLang="zh-CN" smtClean="0"/>
          </a:p>
          <a:p>
            <a:pPr lvl="1"/>
            <a:r>
              <a:rPr lang="zh-CN" altLang="en-US" smtClean="0"/>
              <a:t>一幅实际的交通监控图像</a:t>
            </a:r>
            <a:endParaRPr lang="en-US" altLang="zh-CN" smtClean="0"/>
          </a:p>
          <a:p>
            <a:pPr lvl="1"/>
            <a:r>
              <a:rPr lang="zh-CN" altLang="en-US" smtClean="0"/>
              <a:t>对其进行预处理，然后将其中的车牌进行提取，以供后续的车牌号码检测使用</a:t>
            </a:r>
          </a:p>
        </p:txBody>
      </p:sp>
      <p:sp>
        <p:nvSpPr>
          <p:cNvPr id="105475" name="日期占位符 4"/>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FF8F259-FF6E-40B6-9E5D-BD8BDC6AB636}" type="datetime1">
              <a:rPr lang="zh-CN" altLang="en-US"/>
              <a:pPr fontAlgn="base">
                <a:spcBef>
                  <a:spcPct val="0"/>
                </a:spcBef>
                <a:spcAft>
                  <a:spcPct val="0"/>
                </a:spcAft>
              </a:pPr>
              <a:t>2018-2-1</a:t>
            </a:fld>
            <a:endParaRPr lang="en-US" altLang="zh-CN"/>
          </a:p>
        </p:txBody>
      </p:sp>
      <p:sp>
        <p:nvSpPr>
          <p:cNvPr id="105476" name="页脚占位符 5"/>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7</a:t>
            </a:r>
            <a:r>
              <a:t>讲</a:t>
            </a:r>
          </a:p>
        </p:txBody>
      </p:sp>
      <p:sp>
        <p:nvSpPr>
          <p:cNvPr id="105477" name="幻灯片编号占位符 6"/>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FD5CF70-C90D-4236-A0C8-2871D2D51041}" type="slidenum">
              <a:rPr/>
              <a:pPr fontAlgn="base">
                <a:spcBef>
                  <a:spcPct val="0"/>
                </a:spcBef>
                <a:spcAft>
                  <a:spcPct val="0"/>
                </a:spcAft>
              </a:pPr>
              <a:t>72</a:t>
            </a:fld>
            <a:endParaRPr lang="en-US" altLang="zh-CN"/>
          </a:p>
        </p:txBody>
      </p:sp>
      <p:pic>
        <p:nvPicPr>
          <p:cNvPr id="105478" name="图片 7" descr="car13.jpg"/>
          <p:cNvPicPr>
            <a:picLocks noChangeAspect="1"/>
          </p:cNvPicPr>
          <p:nvPr/>
        </p:nvPicPr>
        <p:blipFill>
          <a:blip r:embed="rId2"/>
          <a:srcRect/>
          <a:stretch>
            <a:fillRect/>
          </a:stretch>
        </p:blipFill>
        <p:spPr bwMode="auto">
          <a:xfrm>
            <a:off x="5364163" y="3573463"/>
            <a:ext cx="1763712" cy="2011362"/>
          </a:xfrm>
          <a:prstGeom prst="rect">
            <a:avLst/>
          </a:prstGeom>
          <a:noFill/>
          <a:ln w="9525">
            <a:noFill/>
            <a:miter lim="800000"/>
            <a:headEnd/>
            <a:tailEnd/>
          </a:ln>
        </p:spPr>
      </p:pic>
      <p:pic>
        <p:nvPicPr>
          <p:cNvPr id="105479" name="图片 8" descr="car04.jpg"/>
          <p:cNvPicPr>
            <a:picLocks noChangeAspect="1"/>
          </p:cNvPicPr>
          <p:nvPr/>
        </p:nvPicPr>
        <p:blipFill>
          <a:blip r:embed="rId3"/>
          <a:srcRect/>
          <a:stretch>
            <a:fillRect/>
          </a:stretch>
        </p:blipFill>
        <p:spPr bwMode="auto">
          <a:xfrm>
            <a:off x="1547813" y="3573463"/>
            <a:ext cx="2087562" cy="2016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rPr>
              <a:t>课堂实验</a:t>
            </a:r>
            <a:r>
              <a:rPr lang="en-US" altLang="zh-CN"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rPr>
              <a:t>8</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106498" name="内容占位符 2"/>
          <p:cNvSpPr>
            <a:spLocks noGrp="1"/>
          </p:cNvSpPr>
          <p:nvPr>
            <p:ph idx="1"/>
          </p:nvPr>
        </p:nvSpPr>
        <p:spPr>
          <a:xfrm>
            <a:off x="457200" y="1268413"/>
            <a:ext cx="8229600" cy="5329237"/>
          </a:xfrm>
        </p:spPr>
        <p:txBody>
          <a:bodyPr/>
          <a:lstStyle/>
          <a:p>
            <a:r>
              <a:rPr kumimoji="1" lang="zh-CN" altLang="en-US" smtClean="0"/>
              <a:t>实验目的</a:t>
            </a:r>
            <a:endParaRPr kumimoji="1" lang="en-US" altLang="zh-CN" smtClean="0"/>
          </a:p>
          <a:p>
            <a:pPr lvl="1"/>
            <a:r>
              <a:rPr lang="zh-CN" altLang="en-US" sz="2400" smtClean="0"/>
              <a:t>了解彩色图像各种成像模型以及差异</a:t>
            </a:r>
            <a:endParaRPr lang="en-US" altLang="zh-CN" sz="2400" smtClean="0"/>
          </a:p>
          <a:p>
            <a:pPr lvl="1"/>
            <a:r>
              <a:rPr lang="zh-CN" altLang="en-US" sz="2400" smtClean="0"/>
              <a:t>掌握伪彩色、真彩色图像处理方法</a:t>
            </a:r>
            <a:endParaRPr lang="en-US" altLang="zh-CN" sz="2400" smtClean="0"/>
          </a:p>
          <a:p>
            <a:r>
              <a:rPr kumimoji="1" lang="zh-CN" altLang="en-US" sz="2800" smtClean="0"/>
              <a:t>实验内容</a:t>
            </a:r>
            <a:endParaRPr kumimoji="1" lang="en-US" altLang="zh-CN" sz="2800" smtClean="0"/>
          </a:p>
          <a:p>
            <a:pPr lvl="1"/>
            <a:r>
              <a:rPr lang="zh-CN" altLang="en-US" sz="2400" smtClean="0"/>
              <a:t>灰度图像的伪彩色处理实现</a:t>
            </a:r>
            <a:endParaRPr lang="en-US" altLang="zh-CN" sz="2400" smtClean="0"/>
          </a:p>
          <a:p>
            <a:pPr lvl="1"/>
            <a:r>
              <a:rPr lang="zh-CN" altLang="en-US" sz="2400" smtClean="0"/>
              <a:t>基于感知模型的真彩色图像处理</a:t>
            </a:r>
            <a:endParaRPr lang="en-US" altLang="zh-CN" sz="2400" smtClean="0"/>
          </a:p>
          <a:p>
            <a:r>
              <a:rPr kumimoji="1" lang="zh-CN" altLang="en-US" sz="2800" smtClean="0"/>
              <a:t>验收要求</a:t>
            </a:r>
            <a:endParaRPr kumimoji="1" lang="en-US" altLang="zh-CN" sz="2800" smtClean="0"/>
          </a:p>
          <a:p>
            <a:pPr lvl="1"/>
            <a:r>
              <a:rPr lang="zh-CN" altLang="en-US" sz="2400" smtClean="0"/>
              <a:t>根据实验内容，编程实现并演示成果</a:t>
            </a:r>
            <a:endParaRPr lang="en-US" altLang="zh-CN" sz="2400" smtClean="0"/>
          </a:p>
          <a:p>
            <a:endParaRPr kumimoji="1" lang="zh-CN" altLang="en-US" smtClean="0"/>
          </a:p>
        </p:txBody>
      </p:sp>
      <p:sp>
        <p:nvSpPr>
          <p:cNvPr id="106499" name="日期占位符 6"/>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4B5A340-E663-4066-B541-C007B2528720}" type="datetime1">
              <a:rPr lang="zh-CN" altLang="en-US"/>
              <a:pPr fontAlgn="base">
                <a:spcBef>
                  <a:spcPct val="0"/>
                </a:spcBef>
                <a:spcAft>
                  <a:spcPct val="0"/>
                </a:spcAft>
              </a:pPr>
              <a:t>2018-2-1</a:t>
            </a:fld>
            <a:endParaRPr lang="en-US" altLang="zh-CN"/>
          </a:p>
        </p:txBody>
      </p:sp>
      <p:sp>
        <p:nvSpPr>
          <p:cNvPr id="106500" name="页脚占位符 7"/>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8</a:t>
            </a:r>
            <a:r>
              <a:t>讲</a:t>
            </a:r>
          </a:p>
        </p:txBody>
      </p:sp>
      <p:sp>
        <p:nvSpPr>
          <p:cNvPr id="106501" name="幻灯片编号占位符 8"/>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8F75DB0-8B19-428C-9F69-36D3B6546750}" type="slidenum">
              <a:rPr/>
              <a:pPr fontAlgn="base">
                <a:spcBef>
                  <a:spcPct val="0"/>
                </a:spcBef>
                <a:spcAft>
                  <a:spcPct val="0"/>
                </a:spcAft>
              </a:pPr>
              <a:t>73</a:t>
            </a:fld>
            <a:endParaRPr lang="en-US" altLang="zh-CN"/>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smtClean="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8.1</a:t>
            </a:r>
            <a:r>
              <a:rPr b="1" spc="50" smtClean="0">
                <a:ln w="11430"/>
                <a:solidFill>
                  <a:srgbClr val="FF0000"/>
                </a:solidFill>
                <a:effectLst>
                  <a:outerShdw blurRad="76200" dist="50800" dir="5400000" algn="tl" rotWithShape="0">
                    <a:srgbClr val="000000">
                      <a:alpha val="65000"/>
                    </a:srgbClr>
                  </a:outerShdw>
                </a:effectLst>
              </a:rPr>
              <a:t>关于实验内容</a:t>
            </a:r>
            <a:r>
              <a:rPr lang="en-US" altLang="zh-CN" b="1" spc="50" smtClean="0">
                <a:ln w="11430"/>
                <a:solidFill>
                  <a:srgbClr val="FF0000"/>
                </a:solidFill>
                <a:effectLst>
                  <a:outerShdw blurRad="76200" dist="50800" dir="5400000" algn="tl" rotWithShape="0">
                    <a:srgbClr val="000000">
                      <a:alpha val="65000"/>
                    </a:srgbClr>
                  </a:outerShdw>
                </a:effectLst>
              </a:rPr>
              <a:t>1</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107522" name="内容占位符 2"/>
          <p:cNvSpPr>
            <a:spLocks noGrp="1"/>
          </p:cNvSpPr>
          <p:nvPr>
            <p:ph idx="1"/>
          </p:nvPr>
        </p:nvSpPr>
        <p:spPr>
          <a:xfrm>
            <a:off x="457200" y="1268413"/>
            <a:ext cx="4186238" cy="5329237"/>
          </a:xfrm>
        </p:spPr>
        <p:txBody>
          <a:bodyPr/>
          <a:lstStyle/>
          <a:p>
            <a:r>
              <a:rPr kumimoji="1" lang="zh-CN" altLang="en-US" sz="2800" smtClean="0"/>
              <a:t>灰度图像的伪彩色处理</a:t>
            </a:r>
          </a:p>
          <a:p>
            <a:pPr lvl="1"/>
            <a:r>
              <a:rPr lang="zh-CN" altLang="en-US" sz="2400" smtClean="0"/>
              <a:t>读取一幅灰度图像</a:t>
            </a:r>
          </a:p>
          <a:p>
            <a:pPr lvl="1"/>
            <a:r>
              <a:rPr lang="zh-CN" altLang="en-US" sz="2400" smtClean="0"/>
              <a:t>设置对应</a:t>
            </a:r>
            <a:r>
              <a:rPr lang="en-US" altLang="zh-CN" sz="2400" smtClean="0"/>
              <a:t>RGB</a:t>
            </a:r>
            <a:r>
              <a:rPr lang="zh-CN" altLang="en-US" sz="2400" smtClean="0"/>
              <a:t>的三个变换</a:t>
            </a:r>
          </a:p>
          <a:p>
            <a:pPr lvl="1"/>
            <a:r>
              <a:rPr lang="zh-CN" altLang="en-US" sz="2400" smtClean="0"/>
              <a:t>实施变换并组合为彩色图像</a:t>
            </a:r>
          </a:p>
          <a:p>
            <a:pPr lvl="1"/>
            <a:r>
              <a:rPr lang="zh-CN" altLang="en-US" sz="2400" smtClean="0"/>
              <a:t>显示结果</a:t>
            </a:r>
          </a:p>
          <a:p>
            <a:pPr lvl="1"/>
            <a:r>
              <a:rPr lang="zh-CN" altLang="en-US" sz="2400" smtClean="0"/>
              <a:t>调整变换函数，使得图像中的制定目标能按照设想的色彩呈现出来</a:t>
            </a:r>
          </a:p>
        </p:txBody>
      </p:sp>
      <p:sp>
        <p:nvSpPr>
          <p:cNvPr id="107523" name="日期占位符 6"/>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24C4842-1872-477C-B107-D6EF0E15F10B}" type="datetime1">
              <a:rPr lang="zh-CN" altLang="en-US"/>
              <a:pPr fontAlgn="base">
                <a:spcBef>
                  <a:spcPct val="0"/>
                </a:spcBef>
                <a:spcAft>
                  <a:spcPct val="0"/>
                </a:spcAft>
              </a:pPr>
              <a:t>2018-2-1</a:t>
            </a:fld>
            <a:endParaRPr lang="en-US" altLang="zh-CN"/>
          </a:p>
        </p:txBody>
      </p:sp>
      <p:sp>
        <p:nvSpPr>
          <p:cNvPr id="107524" name="页脚占位符 7"/>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8</a:t>
            </a:r>
            <a:r>
              <a:t>讲</a:t>
            </a:r>
          </a:p>
        </p:txBody>
      </p:sp>
      <p:sp>
        <p:nvSpPr>
          <p:cNvPr id="107525" name="幻灯片编号占位符 8"/>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3D96672-4E9A-4EB7-820A-B2CF4B6EE660}" type="slidenum">
              <a:rPr/>
              <a:pPr fontAlgn="base">
                <a:spcBef>
                  <a:spcPct val="0"/>
                </a:spcBef>
                <a:spcAft>
                  <a:spcPct val="0"/>
                </a:spcAft>
              </a:pPr>
              <a:t>74</a:t>
            </a:fld>
            <a:endParaRPr lang="en-US" altLang="zh-CN"/>
          </a:p>
        </p:txBody>
      </p:sp>
      <p:sp>
        <p:nvSpPr>
          <p:cNvPr id="10" name="内容占位符 2"/>
          <p:cNvSpPr txBox="1">
            <a:spLocks/>
          </p:cNvSpPr>
          <p:nvPr/>
        </p:nvSpPr>
        <p:spPr bwMode="auto">
          <a:xfrm>
            <a:off x="4643438" y="1268413"/>
            <a:ext cx="4187825" cy="5329237"/>
          </a:xfrm>
          <a:prstGeom prst="rect">
            <a:avLst/>
          </a:prstGeom>
          <a:noFill/>
          <a:ln w="9525">
            <a:noFill/>
            <a:miter lim="800000"/>
            <a:headEnd/>
            <a:tailEnd/>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kumimoji="1" lang="zh-CN" altLang="en-US" sz="2000" dirty="0" smtClean="0"/>
              <a:t>参考程序</a:t>
            </a:r>
          </a:p>
          <a:p>
            <a:pPr marL="457200" lvl="1" indent="0">
              <a:buFont typeface="Arial" pitchFamily="34" charset="0"/>
              <a:buNone/>
              <a:defRPr/>
            </a:pPr>
            <a:r>
              <a:rPr lang="en-US" altLang="zh-CN" sz="1200" dirty="0"/>
              <a:t>A=</a:t>
            </a:r>
            <a:r>
              <a:rPr lang="en-US" altLang="zh-CN" sz="1200" dirty="0" err="1"/>
              <a:t>imread</a:t>
            </a:r>
            <a:r>
              <a:rPr lang="en-US" altLang="zh-CN" sz="1200" dirty="0" smtClean="0"/>
              <a:t>(‘</a:t>
            </a:r>
            <a:r>
              <a:rPr lang="zh-CN" altLang="en-US" sz="1200" dirty="0" smtClean="0"/>
              <a:t>图像名</a:t>
            </a:r>
            <a:r>
              <a:rPr lang="en-US" altLang="zh-CN" sz="1200" dirty="0" smtClean="0"/>
              <a:t>’)</a:t>
            </a:r>
            <a:r>
              <a:rPr lang="en-US" altLang="zh-CN" sz="1200" dirty="0"/>
              <a:t>;   %</a:t>
            </a:r>
            <a:r>
              <a:rPr lang="zh-CN" altLang="en-US" sz="1200" dirty="0"/>
              <a:t>读入图像</a:t>
            </a:r>
          </a:p>
          <a:p>
            <a:pPr marL="457200" lvl="1" indent="0">
              <a:buFont typeface="Arial" pitchFamily="34" charset="0"/>
              <a:buNone/>
              <a:defRPr/>
            </a:pPr>
            <a:r>
              <a:rPr lang="en-US" altLang="zh-CN" sz="1200" dirty="0" smtClean="0"/>
              <a:t>[</a:t>
            </a:r>
            <a:r>
              <a:rPr lang="en-US" altLang="zh-CN" sz="1200" dirty="0" err="1"/>
              <a:t>m,n</a:t>
            </a:r>
            <a:r>
              <a:rPr lang="en-US" altLang="zh-CN" sz="1200" dirty="0"/>
              <a:t>]=size(A)</a:t>
            </a:r>
            <a:r>
              <a:rPr lang="en-US" altLang="zh-CN" sz="1200" dirty="0" smtClean="0"/>
              <a:t>;</a:t>
            </a:r>
            <a:endParaRPr lang="en-US" altLang="zh-CN" sz="1200" dirty="0"/>
          </a:p>
          <a:p>
            <a:pPr marL="457200" lvl="1" indent="0">
              <a:buFont typeface="Arial" pitchFamily="34" charset="0"/>
              <a:buNone/>
              <a:defRPr/>
            </a:pPr>
            <a:r>
              <a:rPr lang="en-US" altLang="zh-CN" sz="1200" dirty="0" err="1" smtClean="0"/>
              <a:t>imshow</a:t>
            </a:r>
            <a:r>
              <a:rPr lang="en-US" altLang="zh-CN" sz="1200" dirty="0"/>
              <a:t>(A);title('</a:t>
            </a:r>
            <a:r>
              <a:rPr lang="zh-CN" altLang="en-US" sz="1200" dirty="0"/>
              <a:t>原始图像</a:t>
            </a:r>
            <a:r>
              <a:rPr lang="en-US" altLang="zh-CN" sz="1200" dirty="0"/>
              <a:t>');</a:t>
            </a:r>
          </a:p>
          <a:p>
            <a:pPr marL="457200" lvl="1" indent="0">
              <a:buFont typeface="Arial" pitchFamily="34" charset="0"/>
              <a:buNone/>
              <a:defRPr/>
            </a:pPr>
            <a:r>
              <a:rPr lang="en-US" altLang="zh-CN" sz="1200" dirty="0" smtClean="0"/>
              <a:t>%   </a:t>
            </a:r>
            <a:r>
              <a:rPr lang="zh-CN" altLang="en-US" sz="1200" dirty="0"/>
              <a:t>构造变换</a:t>
            </a:r>
            <a:r>
              <a:rPr lang="zh-CN" altLang="en-US" sz="1200" dirty="0" smtClean="0"/>
              <a:t>函数</a:t>
            </a:r>
            <a:r>
              <a:rPr lang="is-IS" altLang="zh-CN" sz="1200" dirty="0" smtClean="0"/>
              <a:t> </a:t>
            </a:r>
            <a:endParaRPr lang="is-IS" altLang="zh-CN" sz="1200" dirty="0"/>
          </a:p>
          <a:p>
            <a:pPr marL="457200" lvl="1" indent="0">
              <a:buFont typeface="Arial" pitchFamily="34" charset="0"/>
              <a:buNone/>
              <a:defRPr/>
            </a:pPr>
            <a:r>
              <a:rPr lang="de-DE" altLang="zh-CN" sz="1200" dirty="0" err="1"/>
              <a:t>sr</a:t>
            </a:r>
            <a:r>
              <a:rPr lang="de-DE" altLang="zh-CN" sz="1200" dirty="0" smtClean="0"/>
              <a:t>=</a:t>
            </a:r>
            <a:r>
              <a:rPr lang="zh-CN" altLang="de-DE" sz="1200" dirty="0" smtClean="0"/>
              <a:t>?</a:t>
            </a:r>
            <a:r>
              <a:rPr lang="en-US" altLang="zh-CN" sz="1200" dirty="0" smtClean="0"/>
              <a:t>?</a:t>
            </a:r>
            <a:r>
              <a:rPr lang="de-DE" altLang="zh-CN" sz="1200" dirty="0" smtClean="0"/>
              <a:t>;</a:t>
            </a:r>
            <a:r>
              <a:rPr lang="de-DE" altLang="zh-CN" sz="1200" dirty="0" err="1"/>
              <a:t>sg</a:t>
            </a:r>
            <a:r>
              <a:rPr lang="de-DE" altLang="zh-CN" sz="1200" dirty="0" smtClean="0"/>
              <a:t>=</a:t>
            </a:r>
            <a:r>
              <a:rPr lang="zh-CN" altLang="zh-CN" sz="1200" dirty="0" smtClean="0"/>
              <a:t>?</a:t>
            </a:r>
            <a:r>
              <a:rPr lang="en-US" altLang="zh-CN" sz="1200" dirty="0" smtClean="0"/>
              <a:t>?</a:t>
            </a:r>
            <a:r>
              <a:rPr lang="de-DE" altLang="zh-CN" sz="1200" dirty="0" smtClean="0"/>
              <a:t>;</a:t>
            </a:r>
            <a:r>
              <a:rPr lang="de-DE" altLang="zh-CN" sz="1200" dirty="0" err="1"/>
              <a:t>sb</a:t>
            </a:r>
            <a:r>
              <a:rPr lang="de-DE" altLang="zh-CN" sz="1200" dirty="0" smtClean="0"/>
              <a:t>=</a:t>
            </a:r>
            <a:r>
              <a:rPr lang="zh-CN" altLang="zh-CN" sz="1200" dirty="0" smtClean="0"/>
              <a:t>?</a:t>
            </a:r>
            <a:r>
              <a:rPr lang="en-US" altLang="zh-CN" sz="1200" dirty="0" smtClean="0"/>
              <a:t>?</a:t>
            </a:r>
            <a:r>
              <a:rPr lang="de-DE" altLang="zh-CN" sz="1200" dirty="0" smtClean="0"/>
              <a:t>;    </a:t>
            </a:r>
            <a:r>
              <a:rPr lang="de-DE" altLang="zh-CN" sz="1200" dirty="0"/>
              <a:t>% RGB</a:t>
            </a:r>
            <a:r>
              <a:rPr lang="zh-CN" altLang="de-DE" sz="1200" dirty="0"/>
              <a:t>灰度起点</a:t>
            </a:r>
          </a:p>
          <a:p>
            <a:pPr marL="457200" lvl="1" indent="0">
              <a:buFont typeface="Arial" pitchFamily="34" charset="0"/>
              <a:buNone/>
              <a:defRPr/>
            </a:pPr>
            <a:r>
              <a:rPr lang="is-IS" altLang="zh-CN" sz="1200" dirty="0"/>
              <a:t>tr</a:t>
            </a:r>
            <a:r>
              <a:rPr lang="is-IS" altLang="zh-CN" sz="1200" dirty="0" smtClean="0"/>
              <a:t>=</a:t>
            </a:r>
            <a:r>
              <a:rPr lang="zh-CN" altLang="zh-CN" sz="1200" dirty="0" smtClean="0"/>
              <a:t>?</a:t>
            </a:r>
            <a:r>
              <a:rPr lang="en-US" altLang="zh-CN" sz="1200" dirty="0" smtClean="0"/>
              <a:t>?</a:t>
            </a:r>
            <a:r>
              <a:rPr lang="is-IS" altLang="zh-CN" sz="1200" dirty="0" smtClean="0"/>
              <a:t>;</a:t>
            </a:r>
            <a:r>
              <a:rPr lang="is-IS" altLang="zh-CN" sz="1200" dirty="0"/>
              <a:t>tg</a:t>
            </a:r>
            <a:r>
              <a:rPr lang="is-IS" altLang="zh-CN" sz="1200" dirty="0" smtClean="0"/>
              <a:t>=</a:t>
            </a:r>
            <a:r>
              <a:rPr lang="zh-CN" altLang="zh-CN" sz="1200" dirty="0" smtClean="0"/>
              <a:t>?</a:t>
            </a:r>
            <a:r>
              <a:rPr lang="en-US" altLang="zh-CN" sz="1200" dirty="0" smtClean="0"/>
              <a:t>?</a:t>
            </a:r>
            <a:r>
              <a:rPr lang="is-IS" altLang="zh-CN" sz="1200" dirty="0" smtClean="0"/>
              <a:t>;</a:t>
            </a:r>
            <a:r>
              <a:rPr lang="is-IS" altLang="zh-CN" sz="1200" dirty="0"/>
              <a:t>tb</a:t>
            </a:r>
            <a:r>
              <a:rPr lang="is-IS" altLang="zh-CN" sz="1200" dirty="0" smtClean="0"/>
              <a:t>=</a:t>
            </a:r>
            <a:r>
              <a:rPr lang="zh-CN" altLang="zh-CN" sz="1200" dirty="0" smtClean="0"/>
              <a:t>?</a:t>
            </a:r>
            <a:r>
              <a:rPr lang="en-US" altLang="zh-CN" sz="1200" dirty="0" smtClean="0"/>
              <a:t>?</a:t>
            </a:r>
            <a:r>
              <a:rPr lang="is-IS" altLang="zh-CN" sz="1200" dirty="0" smtClean="0"/>
              <a:t>; </a:t>
            </a:r>
            <a:r>
              <a:rPr lang="zh-CN" altLang="en-US" sz="1200" dirty="0" smtClean="0"/>
              <a:t>    </a:t>
            </a:r>
            <a:r>
              <a:rPr lang="is-IS" altLang="zh-CN" sz="1200" dirty="0" smtClean="0"/>
              <a:t>% </a:t>
            </a:r>
            <a:r>
              <a:rPr lang="is-IS" altLang="zh-CN" sz="1200" dirty="0"/>
              <a:t>RGB</a:t>
            </a:r>
            <a:r>
              <a:rPr lang="zh-CN" altLang="is-IS" sz="1200" dirty="0"/>
              <a:t>灰度顶点</a:t>
            </a:r>
          </a:p>
          <a:p>
            <a:pPr marL="457200" lvl="1" indent="0">
              <a:buFont typeface="Arial" pitchFamily="34" charset="0"/>
              <a:buNone/>
              <a:defRPr/>
            </a:pPr>
            <a:r>
              <a:rPr lang="cs-CZ" altLang="zh-CN" sz="1200" dirty="0" err="1"/>
              <a:t>mr</a:t>
            </a:r>
            <a:r>
              <a:rPr lang="cs-CZ" altLang="zh-CN" sz="1200" dirty="0" smtClean="0"/>
              <a:t>=</a:t>
            </a:r>
            <a:r>
              <a:rPr lang="en-US" altLang="zh-CN" sz="1200" dirty="0" smtClean="0"/>
              <a:t>??</a:t>
            </a:r>
            <a:r>
              <a:rPr lang="cs-CZ" altLang="zh-CN" sz="1200" dirty="0" smtClean="0"/>
              <a:t>;</a:t>
            </a:r>
            <a:r>
              <a:rPr lang="cs-CZ" altLang="zh-CN" sz="1200" dirty="0"/>
              <a:t>mg</a:t>
            </a:r>
            <a:r>
              <a:rPr lang="cs-CZ" altLang="zh-CN" sz="1200" dirty="0" smtClean="0"/>
              <a:t>=</a:t>
            </a:r>
            <a:r>
              <a:rPr lang="en-US" altLang="zh-CN" sz="1200" dirty="0" smtClean="0"/>
              <a:t>??</a:t>
            </a:r>
            <a:r>
              <a:rPr lang="cs-CZ" altLang="zh-CN" sz="1200" dirty="0" smtClean="0"/>
              <a:t>;</a:t>
            </a:r>
            <a:r>
              <a:rPr lang="cs-CZ" altLang="zh-CN" sz="1200" dirty="0" err="1"/>
              <a:t>mb</a:t>
            </a:r>
            <a:r>
              <a:rPr lang="cs-CZ" altLang="zh-CN" sz="1200" dirty="0" smtClean="0"/>
              <a:t>=</a:t>
            </a:r>
            <a:r>
              <a:rPr lang="en-US" altLang="zh-CN" sz="1200" dirty="0" smtClean="0"/>
              <a:t>??</a:t>
            </a:r>
            <a:r>
              <a:rPr lang="cs-CZ" altLang="zh-CN" sz="1200" dirty="0" smtClean="0"/>
              <a:t>;  </a:t>
            </a:r>
            <a:r>
              <a:rPr lang="cs-CZ" altLang="zh-CN" sz="1200" dirty="0"/>
              <a:t>% RGB</a:t>
            </a:r>
            <a:r>
              <a:rPr lang="zh-CN" altLang="cs-CZ" sz="1200" dirty="0"/>
              <a:t>灰度增益</a:t>
            </a:r>
          </a:p>
          <a:p>
            <a:pPr marL="457200" lvl="1" indent="0">
              <a:buFont typeface="Arial" pitchFamily="34" charset="0"/>
              <a:buNone/>
              <a:defRPr/>
            </a:pPr>
            <a:r>
              <a:rPr lang="is-IS" altLang="zh-CN" sz="1200" dirty="0"/>
              <a:t>k=1:256;</a:t>
            </a:r>
          </a:p>
          <a:p>
            <a:pPr marL="457200" lvl="1" indent="0">
              <a:buFont typeface="Arial" pitchFamily="34" charset="0"/>
              <a:buNone/>
              <a:defRPr/>
            </a:pPr>
            <a:r>
              <a:rPr lang="is-IS" altLang="zh-CN" sz="1200" dirty="0"/>
              <a:t>yr=mr*(1-(1/(256-sr).^2)*(k-tr).^2);yr(1:sr)=0;</a:t>
            </a:r>
          </a:p>
          <a:p>
            <a:pPr marL="457200" lvl="1" indent="0">
              <a:buFont typeface="Arial" pitchFamily="34" charset="0"/>
              <a:buNone/>
              <a:defRPr/>
            </a:pPr>
            <a:r>
              <a:rPr lang="is-IS" altLang="zh-CN" sz="1200" dirty="0"/>
              <a:t>yg=mg*(1-(1/(256-sg).^2)*(k-tg).^2);yg(1:sg)=0;</a:t>
            </a:r>
          </a:p>
          <a:p>
            <a:pPr marL="457200" lvl="1" indent="0">
              <a:buFont typeface="Arial" pitchFamily="34" charset="0"/>
              <a:buNone/>
              <a:defRPr/>
            </a:pPr>
            <a:r>
              <a:rPr lang="is-IS" altLang="zh-CN" sz="1200" dirty="0"/>
              <a:t>yb=mb*(1-(1/(256-sb).^2)*(k-tb).^2);yb(1:sb)=0</a:t>
            </a:r>
            <a:r>
              <a:rPr lang="is-IS" altLang="zh-CN" sz="1200" dirty="0" smtClean="0"/>
              <a:t>;</a:t>
            </a:r>
            <a:endParaRPr lang="is-IS" altLang="zh-CN" sz="1200" dirty="0"/>
          </a:p>
          <a:p>
            <a:pPr marL="457200" lvl="1" indent="0">
              <a:buFont typeface="Arial" pitchFamily="34" charset="0"/>
              <a:buNone/>
              <a:defRPr/>
            </a:pPr>
            <a:r>
              <a:rPr lang="nl-NL" altLang="zh-CN" sz="1200" dirty="0" smtClean="0"/>
              <a:t>plot</a:t>
            </a:r>
            <a:r>
              <a:rPr lang="nl-NL" altLang="zh-CN" sz="1200" dirty="0"/>
              <a:t>(k,</a:t>
            </a:r>
            <a:r>
              <a:rPr lang="nl-NL" altLang="zh-CN" sz="1200" dirty="0" err="1"/>
              <a:t>yr</a:t>
            </a:r>
            <a:r>
              <a:rPr lang="nl-NL" altLang="zh-CN" sz="1200" dirty="0" smtClean="0"/>
              <a:t>,‘r’,</a:t>
            </a:r>
            <a:r>
              <a:rPr lang="nl-NL" altLang="zh-CN" sz="1200" dirty="0"/>
              <a:t>k,</a:t>
            </a:r>
            <a:r>
              <a:rPr lang="nl-NL" altLang="zh-CN" sz="1200" dirty="0" err="1"/>
              <a:t>yg</a:t>
            </a:r>
            <a:r>
              <a:rPr lang="nl-NL" altLang="zh-CN" sz="1200" dirty="0" smtClean="0"/>
              <a:t>,‘g’,</a:t>
            </a:r>
            <a:r>
              <a:rPr lang="nl-NL" altLang="zh-CN" sz="1200" dirty="0"/>
              <a:t>k,</a:t>
            </a:r>
            <a:r>
              <a:rPr lang="nl-NL" altLang="zh-CN" sz="1200" dirty="0" err="1"/>
              <a:t>yb</a:t>
            </a:r>
            <a:r>
              <a:rPr lang="nl-NL" altLang="zh-CN" sz="1200" dirty="0" smtClean="0"/>
              <a:t>,‘b’)</a:t>
            </a:r>
            <a:r>
              <a:rPr lang="nl-NL" altLang="zh-CN" sz="1200" dirty="0"/>
              <a:t>;</a:t>
            </a:r>
            <a:r>
              <a:rPr lang="nl-NL" altLang="zh-CN" sz="1200" dirty="0" err="1"/>
              <a:t>title</a:t>
            </a:r>
            <a:r>
              <a:rPr lang="nl-NL" altLang="zh-CN" sz="1200" dirty="0" smtClean="0"/>
              <a:t>(‘</a:t>
            </a:r>
            <a:r>
              <a:rPr lang="zh-CN" altLang="nl-NL" sz="1200" dirty="0" smtClean="0"/>
              <a:t>变换曲线</a:t>
            </a:r>
            <a:r>
              <a:rPr lang="nl-NL" altLang="zh-CN" sz="1200" dirty="0"/>
              <a:t>')</a:t>
            </a:r>
            <a:r>
              <a:rPr lang="nl-NL" altLang="zh-CN" sz="1200" dirty="0" smtClean="0"/>
              <a:t>;</a:t>
            </a:r>
            <a:endParaRPr lang="nl-NL" altLang="zh-CN" sz="1200" dirty="0"/>
          </a:p>
          <a:p>
            <a:pPr marL="457200" lvl="1" indent="0">
              <a:buFont typeface="Arial" pitchFamily="34" charset="0"/>
              <a:buNone/>
              <a:defRPr/>
            </a:pPr>
            <a:r>
              <a:rPr lang="fi-FI" altLang="zh-CN" sz="1200" dirty="0"/>
              <a:t>for j=1:n</a:t>
            </a:r>
          </a:p>
          <a:p>
            <a:pPr marL="457200" lvl="1" indent="0">
              <a:buFont typeface="Arial" pitchFamily="34" charset="0"/>
              <a:buNone/>
              <a:defRPr/>
            </a:pPr>
            <a:r>
              <a:rPr lang="ro-RO" altLang="zh-CN" sz="1200" dirty="0"/>
              <a:t>    for i=1:m</a:t>
            </a:r>
          </a:p>
          <a:p>
            <a:pPr marL="457200" lvl="1" indent="0">
              <a:buFont typeface="Arial" pitchFamily="34" charset="0"/>
              <a:buNone/>
              <a:defRPr/>
            </a:pPr>
            <a:r>
              <a:rPr lang="en-US" altLang="zh-CN" sz="1200" dirty="0"/>
              <a:t>        CC(i,j,1)=uint8(</a:t>
            </a:r>
            <a:r>
              <a:rPr lang="en-US" altLang="zh-CN" sz="1200" dirty="0" err="1"/>
              <a:t>yr</a:t>
            </a:r>
            <a:r>
              <a:rPr lang="en-US" altLang="zh-CN" sz="1200" dirty="0"/>
              <a:t>(A(</a:t>
            </a:r>
            <a:r>
              <a:rPr lang="en-US" altLang="zh-CN" sz="1200" dirty="0" err="1"/>
              <a:t>i,j</a:t>
            </a:r>
            <a:r>
              <a:rPr lang="en-US" altLang="zh-CN" sz="1200" dirty="0"/>
              <a:t>)));</a:t>
            </a:r>
          </a:p>
          <a:p>
            <a:pPr marL="457200" lvl="1" indent="0">
              <a:buFont typeface="Arial" pitchFamily="34" charset="0"/>
              <a:buNone/>
              <a:defRPr/>
            </a:pPr>
            <a:r>
              <a:rPr lang="en-US" altLang="zh-CN" sz="1200" dirty="0"/>
              <a:t>        CC(i,j,2)=uint8(</a:t>
            </a:r>
            <a:r>
              <a:rPr lang="en-US" altLang="zh-CN" sz="1200" dirty="0" err="1"/>
              <a:t>yg</a:t>
            </a:r>
            <a:r>
              <a:rPr lang="en-US" altLang="zh-CN" sz="1200" dirty="0"/>
              <a:t>(A(</a:t>
            </a:r>
            <a:r>
              <a:rPr lang="en-US" altLang="zh-CN" sz="1200" dirty="0" err="1"/>
              <a:t>i,j</a:t>
            </a:r>
            <a:r>
              <a:rPr lang="en-US" altLang="zh-CN" sz="1200" dirty="0"/>
              <a:t>)));</a:t>
            </a:r>
          </a:p>
          <a:p>
            <a:pPr marL="457200" lvl="1" indent="0">
              <a:buFont typeface="Arial" pitchFamily="34" charset="0"/>
              <a:buNone/>
              <a:defRPr/>
            </a:pPr>
            <a:r>
              <a:rPr lang="hu-HU" altLang="zh-CN" sz="1200" dirty="0"/>
              <a:t>        CC(i,j,3)=uint8(yb(A(i,j)));        </a:t>
            </a:r>
          </a:p>
          <a:p>
            <a:pPr marL="457200" lvl="1" indent="0">
              <a:buFont typeface="Arial" pitchFamily="34" charset="0"/>
              <a:buNone/>
              <a:defRPr/>
            </a:pPr>
            <a:r>
              <a:rPr lang="de-DE" altLang="zh-CN" sz="1200" dirty="0"/>
              <a:t>    end</a:t>
            </a:r>
          </a:p>
          <a:p>
            <a:pPr marL="457200" lvl="1" indent="0">
              <a:buFont typeface="Arial" pitchFamily="34" charset="0"/>
              <a:buNone/>
              <a:defRPr/>
            </a:pPr>
            <a:r>
              <a:rPr lang="de-DE" altLang="zh-CN" sz="1200" dirty="0"/>
              <a:t>end</a:t>
            </a:r>
          </a:p>
          <a:p>
            <a:pPr marL="457200" lvl="1" indent="0">
              <a:buFont typeface="Arial" pitchFamily="34" charset="0"/>
              <a:buNone/>
              <a:defRPr/>
            </a:pPr>
            <a:r>
              <a:rPr lang="de-DE" altLang="zh-CN" sz="1200" dirty="0" err="1" smtClean="0"/>
              <a:t>imshow</a:t>
            </a:r>
            <a:r>
              <a:rPr lang="de-DE" altLang="zh-CN" sz="1200" dirty="0"/>
              <a:t>(CC);title('</a:t>
            </a:r>
            <a:r>
              <a:rPr lang="zh-CN" altLang="de-DE" sz="1200" dirty="0"/>
              <a:t>伪彩色图像</a:t>
            </a:r>
            <a:r>
              <a:rPr lang="de-DE" altLang="zh-CN" sz="1200" dirty="0"/>
              <a:t>');</a:t>
            </a:r>
          </a:p>
          <a:p>
            <a:pPr lvl="1">
              <a:defRPr/>
            </a:pPr>
            <a:endParaRPr kumimoji="1" lang="zh-CN" altLang="en-US" sz="2400"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smtClean="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8.1</a:t>
            </a:r>
            <a:r>
              <a:rPr b="1" spc="50" smtClean="0">
                <a:ln w="11430"/>
                <a:solidFill>
                  <a:srgbClr val="FF0000"/>
                </a:solidFill>
                <a:effectLst>
                  <a:outerShdw blurRad="76200" dist="50800" dir="5400000" algn="tl" rotWithShape="0">
                    <a:srgbClr val="000000">
                      <a:alpha val="65000"/>
                    </a:srgbClr>
                  </a:outerShdw>
                </a:effectLst>
              </a:rPr>
              <a:t>关于实验内容</a:t>
            </a:r>
            <a:r>
              <a:rPr lang="en-US" altLang="zh-CN" b="1" spc="50" smtClean="0">
                <a:ln w="11430"/>
                <a:solidFill>
                  <a:srgbClr val="FF0000"/>
                </a:solidFill>
                <a:effectLst>
                  <a:outerShdw blurRad="76200" dist="50800" dir="5400000" algn="tl" rotWithShape="0">
                    <a:srgbClr val="000000">
                      <a:alpha val="65000"/>
                    </a:srgbClr>
                  </a:outerShdw>
                </a:effectLst>
              </a:rPr>
              <a:t>1</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108546" name="内容占位符 2"/>
          <p:cNvSpPr>
            <a:spLocks noGrp="1"/>
          </p:cNvSpPr>
          <p:nvPr>
            <p:ph idx="1"/>
          </p:nvPr>
        </p:nvSpPr>
        <p:spPr>
          <a:xfrm>
            <a:off x="457200" y="1268413"/>
            <a:ext cx="8229600" cy="5329237"/>
          </a:xfrm>
        </p:spPr>
        <p:txBody>
          <a:bodyPr/>
          <a:lstStyle/>
          <a:p>
            <a:r>
              <a:rPr kumimoji="1" lang="zh-CN" altLang="en-US" sz="2800" smtClean="0"/>
              <a:t>灰度图像的伪彩色处理</a:t>
            </a:r>
          </a:p>
          <a:p>
            <a:pPr marL="457200" lvl="1" indent="0">
              <a:buFont typeface="Arial" charset="0"/>
              <a:buNone/>
            </a:pPr>
            <a:endParaRPr lang="zh-CN" altLang="en-US" sz="2400" smtClean="0"/>
          </a:p>
        </p:txBody>
      </p:sp>
      <p:sp>
        <p:nvSpPr>
          <p:cNvPr id="108547" name="日期占位符 6"/>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E131297-DE6D-487D-833D-EC6F7EC9CE5B}" type="datetime1">
              <a:rPr lang="zh-CN" altLang="en-US"/>
              <a:pPr fontAlgn="base">
                <a:spcBef>
                  <a:spcPct val="0"/>
                </a:spcBef>
                <a:spcAft>
                  <a:spcPct val="0"/>
                </a:spcAft>
              </a:pPr>
              <a:t>2018-2-1</a:t>
            </a:fld>
            <a:endParaRPr lang="en-US" altLang="zh-CN"/>
          </a:p>
        </p:txBody>
      </p:sp>
      <p:sp>
        <p:nvSpPr>
          <p:cNvPr id="108548" name="页脚占位符 7"/>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8</a:t>
            </a:r>
            <a:r>
              <a:t>讲</a:t>
            </a:r>
          </a:p>
        </p:txBody>
      </p:sp>
      <p:sp>
        <p:nvSpPr>
          <p:cNvPr id="108549" name="幻灯片编号占位符 8"/>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918609-F568-43BE-BF7D-DB71F6ABBCDE}" type="slidenum">
              <a:rPr/>
              <a:pPr fontAlgn="base">
                <a:spcBef>
                  <a:spcPct val="0"/>
                </a:spcBef>
                <a:spcAft>
                  <a:spcPct val="0"/>
                </a:spcAft>
              </a:pPr>
              <a:t>75</a:t>
            </a:fld>
            <a:endParaRPr lang="en-US" altLang="zh-CN"/>
          </a:p>
        </p:txBody>
      </p:sp>
      <p:pic>
        <p:nvPicPr>
          <p:cNvPr id="4" name="图片 3"/>
          <p:cNvPicPr>
            <a:picLocks noChangeAspect="1"/>
          </p:cNvPicPr>
          <p:nvPr/>
        </p:nvPicPr>
        <p:blipFill>
          <a:blip r:embed="rId2"/>
          <a:stretch>
            <a:fillRect/>
          </a:stretch>
        </p:blipFill>
        <p:spPr>
          <a:xfrm>
            <a:off x="3059832" y="2420888"/>
            <a:ext cx="2926708" cy="2948880"/>
          </a:xfrm>
          <a:prstGeom prst="rect">
            <a:avLst/>
          </a:prstGeom>
          <a:ln>
            <a:noFill/>
          </a:ln>
          <a:effectLst>
            <a:softEdge rad="112500"/>
          </a:effectLst>
        </p:spPr>
      </p:pic>
      <p:pic>
        <p:nvPicPr>
          <p:cNvPr id="6" name="图片 5"/>
          <p:cNvPicPr>
            <a:picLocks noChangeAspect="1"/>
          </p:cNvPicPr>
          <p:nvPr/>
        </p:nvPicPr>
        <p:blipFill>
          <a:blip r:embed="rId3"/>
          <a:stretch>
            <a:fillRect/>
          </a:stretch>
        </p:blipFill>
        <p:spPr>
          <a:xfrm>
            <a:off x="1187624" y="4005064"/>
            <a:ext cx="2204864" cy="2204864"/>
          </a:xfrm>
          <a:prstGeom prst="rect">
            <a:avLst/>
          </a:prstGeom>
          <a:ln>
            <a:noFill/>
          </a:ln>
          <a:effectLst>
            <a:softEdge rad="112500"/>
          </a:effectLst>
        </p:spPr>
      </p:pic>
      <p:pic>
        <p:nvPicPr>
          <p:cNvPr id="10" name="图片 9"/>
          <p:cNvPicPr>
            <a:picLocks noChangeAspect="1"/>
          </p:cNvPicPr>
          <p:nvPr/>
        </p:nvPicPr>
        <p:blipFill>
          <a:blip r:embed="rId4"/>
          <a:stretch>
            <a:fillRect/>
          </a:stretch>
        </p:blipFill>
        <p:spPr>
          <a:xfrm>
            <a:off x="5580112" y="3789040"/>
            <a:ext cx="2592288" cy="2601647"/>
          </a:xfrm>
          <a:prstGeom prst="rect">
            <a:avLst/>
          </a:prstGeom>
          <a:ln>
            <a:noFill/>
          </a:ln>
          <a:effectLst>
            <a:softEdge rad="112500"/>
          </a:effectLst>
        </p:spPr>
      </p:pic>
      <p:pic>
        <p:nvPicPr>
          <p:cNvPr id="11" name="图片 10"/>
          <p:cNvPicPr>
            <a:picLocks noChangeAspect="1"/>
          </p:cNvPicPr>
          <p:nvPr/>
        </p:nvPicPr>
        <p:blipFill>
          <a:blip r:embed="rId5"/>
          <a:stretch>
            <a:fillRect/>
          </a:stretch>
        </p:blipFill>
        <p:spPr>
          <a:xfrm>
            <a:off x="1475656" y="1844824"/>
            <a:ext cx="1826535" cy="1846389"/>
          </a:xfrm>
          <a:prstGeom prst="rect">
            <a:avLst/>
          </a:prstGeom>
          <a:ln>
            <a:noFill/>
          </a:ln>
          <a:effectLst>
            <a:softEdge rad="112500"/>
          </a:effectLst>
        </p:spPr>
      </p:pic>
      <p:pic>
        <p:nvPicPr>
          <p:cNvPr id="12" name="图片 11"/>
          <p:cNvPicPr>
            <a:picLocks noChangeAspect="1"/>
          </p:cNvPicPr>
          <p:nvPr/>
        </p:nvPicPr>
        <p:blipFill>
          <a:blip r:embed="rId6"/>
          <a:stretch>
            <a:fillRect/>
          </a:stretch>
        </p:blipFill>
        <p:spPr>
          <a:xfrm>
            <a:off x="5508104" y="188640"/>
            <a:ext cx="3411312" cy="3356992"/>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smtClean="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8.2</a:t>
            </a:r>
            <a:r>
              <a:rPr b="1" spc="50" smtClean="0">
                <a:ln w="11430"/>
                <a:solidFill>
                  <a:srgbClr val="FF0000"/>
                </a:solidFill>
                <a:effectLst>
                  <a:outerShdw blurRad="76200" dist="50800" dir="5400000" algn="tl" rotWithShape="0">
                    <a:srgbClr val="000000">
                      <a:alpha val="65000"/>
                    </a:srgbClr>
                  </a:outerShdw>
                </a:effectLst>
              </a:rPr>
              <a:t>关于实验内容</a:t>
            </a:r>
            <a:r>
              <a:rPr lang="en-US" altLang="zh-CN" b="1" spc="50" smtClean="0">
                <a:ln w="11430"/>
                <a:solidFill>
                  <a:srgbClr val="FF0000"/>
                </a:solidFill>
                <a:effectLst>
                  <a:outerShdw blurRad="76200" dist="50800" dir="5400000" algn="tl" rotWithShape="0">
                    <a:srgbClr val="000000">
                      <a:alpha val="65000"/>
                    </a:srgbClr>
                  </a:outerShdw>
                </a:effectLst>
              </a:rPr>
              <a:t>2</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109570" name="内容占位符 2"/>
          <p:cNvSpPr>
            <a:spLocks noGrp="1"/>
          </p:cNvSpPr>
          <p:nvPr>
            <p:ph idx="1"/>
          </p:nvPr>
        </p:nvSpPr>
        <p:spPr>
          <a:xfrm>
            <a:off x="457200" y="1268413"/>
            <a:ext cx="4186238" cy="5329237"/>
          </a:xfrm>
        </p:spPr>
        <p:txBody>
          <a:bodyPr/>
          <a:lstStyle/>
          <a:p>
            <a:r>
              <a:rPr kumimoji="1" lang="zh-CN" altLang="en-US" sz="2800" smtClean="0"/>
              <a:t>基于感知模型的真彩色图像处理</a:t>
            </a:r>
          </a:p>
          <a:p>
            <a:pPr lvl="1"/>
            <a:r>
              <a:rPr lang="zh-CN" altLang="en-US" sz="2400" smtClean="0"/>
              <a:t>读入一幅彩色图像</a:t>
            </a:r>
          </a:p>
          <a:p>
            <a:pPr lvl="1"/>
            <a:r>
              <a:rPr lang="zh-CN" altLang="en-US" sz="2400" smtClean="0"/>
              <a:t>转换到感知模型空间</a:t>
            </a:r>
          </a:p>
          <a:p>
            <a:pPr lvl="1"/>
            <a:r>
              <a:rPr lang="zh-CN" altLang="en-US" sz="2400" smtClean="0"/>
              <a:t>分别对色调、亮度、饱和度进行调整</a:t>
            </a:r>
          </a:p>
          <a:p>
            <a:pPr lvl="1"/>
            <a:r>
              <a:rPr lang="zh-CN" altLang="en-US" sz="2400" smtClean="0"/>
              <a:t>转换到物理模型空间</a:t>
            </a:r>
          </a:p>
          <a:p>
            <a:pPr lvl="1"/>
            <a:r>
              <a:rPr lang="zh-CN" altLang="en-US" sz="2400" smtClean="0"/>
              <a:t>显示图像</a:t>
            </a:r>
          </a:p>
          <a:p>
            <a:pPr lvl="1"/>
            <a:r>
              <a:rPr lang="zh-CN" altLang="en-US" sz="2400" smtClean="0"/>
              <a:t>改变在感知模型中的参数设置重复实验</a:t>
            </a:r>
            <a:endParaRPr lang="en-US" altLang="zh-CN" sz="2400" smtClean="0"/>
          </a:p>
          <a:p>
            <a:endParaRPr kumimoji="1" lang="zh-CN" altLang="en-US" smtClean="0"/>
          </a:p>
        </p:txBody>
      </p:sp>
      <p:sp>
        <p:nvSpPr>
          <p:cNvPr id="109571" name="日期占位符 6"/>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82ACA26-CD7F-409E-8B2F-DB8D678D0BA9}" type="datetime1">
              <a:rPr lang="zh-CN" altLang="en-US"/>
              <a:pPr fontAlgn="base">
                <a:spcBef>
                  <a:spcPct val="0"/>
                </a:spcBef>
                <a:spcAft>
                  <a:spcPct val="0"/>
                </a:spcAft>
              </a:pPr>
              <a:t>2018-2-1</a:t>
            </a:fld>
            <a:endParaRPr lang="en-US" altLang="zh-CN"/>
          </a:p>
        </p:txBody>
      </p:sp>
      <p:sp>
        <p:nvSpPr>
          <p:cNvPr id="109572" name="页脚占位符 7"/>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8</a:t>
            </a:r>
            <a:r>
              <a:t>讲</a:t>
            </a:r>
          </a:p>
        </p:txBody>
      </p:sp>
      <p:sp>
        <p:nvSpPr>
          <p:cNvPr id="109573" name="幻灯片编号占位符 8"/>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79C7A8F-E443-4CCE-9C8A-84C8BFA4EFE7}" type="slidenum">
              <a:rPr/>
              <a:pPr fontAlgn="base">
                <a:spcBef>
                  <a:spcPct val="0"/>
                </a:spcBef>
                <a:spcAft>
                  <a:spcPct val="0"/>
                </a:spcAft>
              </a:pPr>
              <a:t>76</a:t>
            </a:fld>
            <a:endParaRPr lang="en-US" altLang="zh-CN"/>
          </a:p>
        </p:txBody>
      </p:sp>
      <p:sp>
        <p:nvSpPr>
          <p:cNvPr id="10" name="内容占位符 2"/>
          <p:cNvSpPr txBox="1">
            <a:spLocks/>
          </p:cNvSpPr>
          <p:nvPr/>
        </p:nvSpPr>
        <p:spPr bwMode="auto">
          <a:xfrm>
            <a:off x="4716463" y="1052513"/>
            <a:ext cx="4186237" cy="5329237"/>
          </a:xfrm>
          <a:prstGeom prst="rect">
            <a:avLst/>
          </a:prstGeom>
          <a:noFill/>
          <a:ln w="9525">
            <a:noFill/>
            <a:miter lim="800000"/>
            <a:headEnd/>
            <a:tailEnd/>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kumimoji="1" lang="en-US" altLang="zh-CN" sz="2000" dirty="0" smtClean="0"/>
              <a:t>MATLAB</a:t>
            </a:r>
            <a:r>
              <a:rPr kumimoji="1" lang="zh-CN" altLang="en-US" sz="2000" dirty="0" smtClean="0"/>
              <a:t>中的参考函数</a:t>
            </a:r>
          </a:p>
          <a:p>
            <a:pPr lvl="1">
              <a:defRPr/>
            </a:pPr>
            <a:r>
              <a:rPr lang="en-US" altLang="zh-CN" sz="1800" dirty="0"/>
              <a:t>rgb2hsi</a:t>
            </a:r>
          </a:p>
          <a:p>
            <a:pPr lvl="1">
              <a:defRPr/>
            </a:pPr>
            <a:r>
              <a:rPr lang="en-US" altLang="zh-CN" sz="1800" dirty="0"/>
              <a:t>hsi2rgb</a:t>
            </a:r>
          </a:p>
          <a:p>
            <a:pPr>
              <a:defRPr/>
            </a:pPr>
            <a:r>
              <a:rPr kumimoji="1" lang="zh-CN" altLang="en-US" sz="2000" dirty="0" smtClean="0"/>
              <a:t>参考程序</a:t>
            </a:r>
          </a:p>
          <a:p>
            <a:pPr marL="457200" lvl="1" indent="0">
              <a:buFont typeface="Arial" pitchFamily="34" charset="0"/>
              <a:buNone/>
              <a:defRPr/>
            </a:pPr>
            <a:r>
              <a:rPr lang="en-US" altLang="zh-CN" sz="1400" dirty="0" smtClean="0"/>
              <a:t>fc  </a:t>
            </a:r>
            <a:r>
              <a:rPr lang="en-US" altLang="zh-CN" sz="1400" dirty="0"/>
              <a:t>= </a:t>
            </a:r>
            <a:r>
              <a:rPr lang="en-US" altLang="zh-CN" sz="1400" dirty="0" err="1"/>
              <a:t>imread</a:t>
            </a:r>
            <a:r>
              <a:rPr lang="en-US" altLang="zh-CN" sz="1400" dirty="0"/>
              <a:t>('zzy3.jpg')</a:t>
            </a:r>
            <a:r>
              <a:rPr lang="en-US" altLang="zh-CN" sz="1400" dirty="0" smtClean="0"/>
              <a:t>;</a:t>
            </a:r>
            <a:endParaRPr lang="en-US" altLang="zh-CN" sz="1400" dirty="0"/>
          </a:p>
          <a:p>
            <a:pPr marL="457200" lvl="1" indent="0">
              <a:buFont typeface="Arial" pitchFamily="34" charset="0"/>
              <a:buNone/>
              <a:defRPr/>
            </a:pPr>
            <a:r>
              <a:rPr lang="fr-FR" altLang="zh-CN" sz="1400" dirty="0" err="1"/>
              <a:t>fr</a:t>
            </a:r>
            <a:r>
              <a:rPr lang="fr-FR" altLang="zh-CN" sz="1400" dirty="0"/>
              <a:t> = </a:t>
            </a:r>
            <a:r>
              <a:rPr lang="fr-FR" altLang="zh-CN" sz="1400" dirty="0" err="1"/>
              <a:t>fc</a:t>
            </a:r>
            <a:r>
              <a:rPr lang="fr-FR" altLang="zh-CN" sz="1400" dirty="0"/>
              <a:t>(:,:,1)</a:t>
            </a:r>
            <a:r>
              <a:rPr lang="fr-FR" altLang="zh-CN" sz="1400" dirty="0" smtClean="0"/>
              <a:t>;</a:t>
            </a:r>
            <a:r>
              <a:rPr lang="is-IS" altLang="zh-CN" sz="1400" dirty="0" smtClean="0"/>
              <a:t>fg </a:t>
            </a:r>
            <a:r>
              <a:rPr lang="is-IS" altLang="zh-CN" sz="1400" dirty="0"/>
              <a:t>= fc(:,:,2)</a:t>
            </a:r>
            <a:r>
              <a:rPr lang="is-IS" altLang="zh-CN" sz="1400" dirty="0" smtClean="0"/>
              <a:t>;fb </a:t>
            </a:r>
            <a:r>
              <a:rPr lang="is-IS" altLang="zh-CN" sz="1400" dirty="0"/>
              <a:t>= fc(:,:,3);</a:t>
            </a:r>
          </a:p>
          <a:p>
            <a:pPr marL="457200" lvl="1" indent="0">
              <a:buFont typeface="Arial" pitchFamily="34" charset="0"/>
              <a:buNone/>
              <a:defRPr/>
            </a:pPr>
            <a:r>
              <a:rPr lang="en-US" altLang="zh-CN" sz="1400" dirty="0" err="1" smtClean="0"/>
              <a:t>imshow</a:t>
            </a:r>
            <a:r>
              <a:rPr lang="en-US" altLang="zh-CN" sz="1400" dirty="0"/>
              <a:t>(</a:t>
            </a:r>
            <a:r>
              <a:rPr lang="en-US" altLang="zh-CN" sz="1400" dirty="0" err="1"/>
              <a:t>fr</a:t>
            </a:r>
            <a:r>
              <a:rPr lang="en-US" altLang="zh-CN" sz="1400" dirty="0"/>
              <a:t>);title('</a:t>
            </a:r>
            <a:r>
              <a:rPr lang="zh-CN" altLang="en-US" sz="1400" dirty="0"/>
              <a:t>红色分量图像</a:t>
            </a:r>
            <a:r>
              <a:rPr lang="en-US" altLang="zh-CN" sz="1400" dirty="0"/>
              <a:t>');</a:t>
            </a:r>
          </a:p>
          <a:p>
            <a:pPr marL="457200" lvl="1" indent="0">
              <a:buFont typeface="Arial" pitchFamily="34" charset="0"/>
              <a:buNone/>
              <a:defRPr/>
            </a:pPr>
            <a:r>
              <a:rPr lang="pt-BR" altLang="zh-CN" sz="1400" dirty="0" smtClean="0"/>
              <a:t> </a:t>
            </a:r>
            <a:endParaRPr lang="pt-BR" altLang="zh-CN" sz="1400" dirty="0"/>
          </a:p>
          <a:p>
            <a:pPr marL="457200" lvl="1" indent="0">
              <a:buFont typeface="Arial" pitchFamily="34" charset="0"/>
              <a:buNone/>
              <a:defRPr/>
            </a:pPr>
            <a:r>
              <a:rPr lang="pt-BR" altLang="zh-CN" sz="1400" dirty="0" err="1"/>
              <a:t>h</a:t>
            </a:r>
            <a:r>
              <a:rPr lang="pt-BR" altLang="zh-CN" sz="1400" dirty="0"/>
              <a:t> = rgb2hsi(</a:t>
            </a:r>
            <a:r>
              <a:rPr lang="pt-BR" altLang="zh-CN" sz="1400" dirty="0" err="1"/>
              <a:t>fc</a:t>
            </a:r>
            <a:r>
              <a:rPr lang="pt-BR" altLang="zh-CN" sz="1400" dirty="0"/>
              <a:t>);</a:t>
            </a:r>
          </a:p>
          <a:p>
            <a:pPr marL="457200" lvl="1" indent="0">
              <a:buFont typeface="Arial" pitchFamily="34" charset="0"/>
              <a:buNone/>
              <a:defRPr/>
            </a:pPr>
            <a:r>
              <a:rPr lang="is-IS" altLang="zh-CN" sz="1400" dirty="0"/>
              <a:t>H = h(:,:,1)</a:t>
            </a:r>
            <a:r>
              <a:rPr lang="is-IS" altLang="zh-CN" sz="1400" dirty="0" smtClean="0"/>
              <a:t>;S </a:t>
            </a:r>
            <a:r>
              <a:rPr lang="is-IS" altLang="zh-CN" sz="1400" dirty="0"/>
              <a:t>= h(:,:,2)</a:t>
            </a:r>
            <a:r>
              <a:rPr lang="is-IS" altLang="zh-CN" sz="1400" dirty="0" smtClean="0"/>
              <a:t>;I </a:t>
            </a:r>
            <a:r>
              <a:rPr lang="is-IS" altLang="zh-CN" sz="1400" dirty="0"/>
              <a:t>= h(:,:,3);</a:t>
            </a:r>
          </a:p>
          <a:p>
            <a:pPr marL="457200" lvl="1" indent="0">
              <a:buFont typeface="Arial" pitchFamily="34" charset="0"/>
              <a:buNone/>
              <a:defRPr/>
            </a:pPr>
            <a:r>
              <a:rPr lang="pt-BR" altLang="zh-CN" sz="1400" dirty="0" err="1" smtClean="0"/>
              <a:t>imshow</a:t>
            </a:r>
            <a:r>
              <a:rPr lang="pt-BR" altLang="zh-CN" sz="1400" dirty="0"/>
              <a:t>(</a:t>
            </a:r>
            <a:r>
              <a:rPr lang="pt-BR" altLang="zh-CN" sz="1400" dirty="0" err="1"/>
              <a:t>I</a:t>
            </a:r>
            <a:r>
              <a:rPr lang="pt-BR" altLang="zh-CN" sz="1400" dirty="0"/>
              <a:t>);</a:t>
            </a:r>
            <a:r>
              <a:rPr lang="pt-BR" altLang="zh-CN" sz="1400" dirty="0" err="1"/>
              <a:t>title</a:t>
            </a:r>
            <a:r>
              <a:rPr lang="pt-BR" altLang="zh-CN" sz="1400" dirty="0"/>
              <a:t>('</a:t>
            </a:r>
            <a:r>
              <a:rPr lang="zh-CN" altLang="pt-BR" sz="1400" dirty="0"/>
              <a:t>亮度分量图像</a:t>
            </a:r>
            <a:r>
              <a:rPr lang="pt-BR" altLang="zh-CN" sz="1400" dirty="0"/>
              <a:t>');</a:t>
            </a:r>
          </a:p>
          <a:p>
            <a:pPr marL="457200" lvl="1" indent="0">
              <a:buFont typeface="Arial" pitchFamily="34" charset="0"/>
              <a:buNone/>
              <a:defRPr/>
            </a:pPr>
            <a:r>
              <a:rPr lang="pt-BR" altLang="zh-CN" sz="1400" dirty="0"/>
              <a:t> </a:t>
            </a:r>
          </a:p>
          <a:p>
            <a:pPr marL="457200" lvl="1" indent="0">
              <a:buFont typeface="Arial" pitchFamily="34" charset="0"/>
              <a:buNone/>
              <a:defRPr/>
            </a:pPr>
            <a:r>
              <a:rPr lang="pt-BR" altLang="zh-CN" sz="1400" dirty="0" err="1" smtClean="0"/>
              <a:t>w</a:t>
            </a:r>
            <a:r>
              <a:rPr lang="pt-BR" altLang="zh-CN" sz="1400" dirty="0" smtClean="0"/>
              <a:t> </a:t>
            </a:r>
            <a:r>
              <a:rPr lang="pt-BR" altLang="zh-CN" sz="1400" dirty="0"/>
              <a:t>= </a:t>
            </a:r>
            <a:r>
              <a:rPr lang="pt-BR" altLang="zh-CN" sz="1400" dirty="0" err="1"/>
              <a:t>fspecial</a:t>
            </a:r>
            <a:r>
              <a:rPr lang="pt-BR" altLang="zh-CN" sz="1400" dirty="0"/>
              <a:t>('average',15);</a:t>
            </a:r>
          </a:p>
          <a:p>
            <a:pPr marL="457200" lvl="1" indent="0">
              <a:buFont typeface="Arial" pitchFamily="34" charset="0"/>
              <a:buNone/>
              <a:defRPr/>
            </a:pPr>
            <a:r>
              <a:rPr lang="pt-BR" altLang="zh-CN" sz="1400" dirty="0" err="1"/>
              <a:t>I_filtered</a:t>
            </a:r>
            <a:r>
              <a:rPr lang="pt-BR" altLang="zh-CN" sz="1400" dirty="0"/>
              <a:t> = </a:t>
            </a:r>
            <a:r>
              <a:rPr lang="pt-BR" altLang="zh-CN" sz="1400" dirty="0" err="1"/>
              <a:t>imfilter</a:t>
            </a:r>
            <a:r>
              <a:rPr lang="pt-BR" altLang="zh-CN" sz="1400" dirty="0"/>
              <a:t>(I,</a:t>
            </a:r>
            <a:r>
              <a:rPr lang="pt-BR" altLang="zh-CN" sz="1400" dirty="0" err="1"/>
              <a:t>w</a:t>
            </a:r>
            <a:r>
              <a:rPr lang="pt-BR" altLang="zh-CN" sz="1400" dirty="0"/>
              <a:t>,'</a:t>
            </a:r>
            <a:r>
              <a:rPr lang="pt-BR" altLang="zh-CN" sz="1400" dirty="0" err="1"/>
              <a:t>replicate</a:t>
            </a:r>
            <a:r>
              <a:rPr lang="pt-BR" altLang="zh-CN" sz="1400" dirty="0"/>
              <a:t>');</a:t>
            </a:r>
          </a:p>
          <a:p>
            <a:pPr marL="457200" lvl="1" indent="0">
              <a:buFont typeface="Arial" pitchFamily="34" charset="0"/>
              <a:buNone/>
              <a:defRPr/>
            </a:pPr>
            <a:r>
              <a:rPr lang="pt-BR" altLang="zh-CN" sz="1400" dirty="0" err="1" smtClean="0"/>
              <a:t>h</a:t>
            </a:r>
            <a:r>
              <a:rPr lang="pt-BR" altLang="zh-CN" sz="1400" dirty="0" smtClean="0"/>
              <a:t> </a:t>
            </a:r>
            <a:r>
              <a:rPr lang="pt-BR" altLang="zh-CN" sz="1400" dirty="0"/>
              <a:t>= </a:t>
            </a:r>
            <a:r>
              <a:rPr lang="pt-BR" altLang="zh-CN" sz="1400" dirty="0" err="1"/>
              <a:t>cat</a:t>
            </a:r>
            <a:r>
              <a:rPr lang="pt-BR" altLang="zh-CN" sz="1400" dirty="0"/>
              <a:t>(3,H,</a:t>
            </a:r>
            <a:r>
              <a:rPr lang="pt-BR" altLang="zh-CN" sz="1400" dirty="0" smtClean="0"/>
              <a:t>S,</a:t>
            </a:r>
            <a:r>
              <a:rPr lang="pt-BR" altLang="zh-CN" sz="1400" dirty="0"/>
              <a:t>I_filtered);</a:t>
            </a:r>
          </a:p>
          <a:p>
            <a:pPr marL="457200" lvl="1" indent="0">
              <a:buFont typeface="Arial" pitchFamily="34" charset="0"/>
              <a:buNone/>
              <a:defRPr/>
            </a:pPr>
            <a:r>
              <a:rPr lang="is-IS" altLang="zh-CN" sz="1400" dirty="0" smtClean="0"/>
              <a:t>h </a:t>
            </a:r>
            <a:r>
              <a:rPr lang="is-IS" altLang="zh-CN" sz="1400" dirty="0"/>
              <a:t>= min(h,1);</a:t>
            </a:r>
          </a:p>
          <a:p>
            <a:pPr marL="457200" lvl="1" indent="0">
              <a:buFont typeface="Arial" pitchFamily="34" charset="0"/>
              <a:buNone/>
              <a:defRPr/>
            </a:pPr>
            <a:r>
              <a:rPr lang="de-DE" altLang="zh-CN" sz="1400" dirty="0"/>
              <a:t>f = hsi2rgb(h);</a:t>
            </a:r>
          </a:p>
          <a:p>
            <a:pPr marL="457200" lvl="1" indent="0">
              <a:buFont typeface="Arial" pitchFamily="34" charset="0"/>
              <a:buNone/>
              <a:defRPr/>
            </a:pPr>
            <a:r>
              <a:rPr lang="de-DE" altLang="zh-CN" sz="1400" dirty="0" err="1" smtClean="0"/>
              <a:t>imshow</a:t>
            </a:r>
            <a:r>
              <a:rPr lang="de-DE" altLang="zh-CN" sz="1400" dirty="0"/>
              <a:t>(f);title</a:t>
            </a:r>
            <a:r>
              <a:rPr lang="de-DE" altLang="zh-CN" sz="1400" dirty="0" smtClean="0"/>
              <a:t>(‘</a:t>
            </a:r>
            <a:r>
              <a:rPr lang="zh-CN" altLang="de-DE" sz="1400" dirty="0" smtClean="0"/>
              <a:t>平滑</a:t>
            </a:r>
            <a:r>
              <a:rPr lang="zh-CN" altLang="en-US" sz="1400" dirty="0" smtClean="0"/>
              <a:t>亮度</a:t>
            </a:r>
            <a:r>
              <a:rPr lang="zh-CN" altLang="de-DE" sz="1400" dirty="0" smtClean="0"/>
              <a:t>分量所得</a:t>
            </a:r>
            <a:r>
              <a:rPr lang="de-DE" altLang="zh-CN" sz="1400" dirty="0" smtClean="0"/>
              <a:t>RGB</a:t>
            </a:r>
            <a:r>
              <a:rPr lang="zh-CN" altLang="de-DE" sz="1400" dirty="0"/>
              <a:t>图像</a:t>
            </a:r>
            <a:r>
              <a:rPr lang="de-DE" altLang="zh-CN" sz="1400" dirty="0"/>
              <a:t>');</a:t>
            </a:r>
          </a:p>
          <a:p>
            <a:pPr>
              <a:defRPr/>
            </a:pPr>
            <a:endParaRPr lang="de-DE" altLang="zh-CN" dirty="0"/>
          </a:p>
          <a:p>
            <a:pPr lvl="1">
              <a:defRPr/>
            </a:pPr>
            <a:endParaRPr kumimoji="1" lang="zh-CN" altLang="en-US" sz="20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1.3matlab</a:t>
            </a:r>
            <a:r>
              <a:rPr b="1" spc="50" smtClean="0">
                <a:ln w="11430"/>
                <a:solidFill>
                  <a:srgbClr val="FF0000"/>
                </a:solidFill>
                <a:effectLst>
                  <a:outerShdw blurRad="76200" dist="50800" dir="5400000" algn="tl" rotWithShape="0">
                    <a:srgbClr val="000000">
                      <a:alpha val="65000"/>
                    </a:srgbClr>
                  </a:outerShdw>
                </a:effectLst>
              </a:rPr>
              <a:t>操作界面</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34819" name="内容占位符 2"/>
          <p:cNvSpPr>
            <a:spLocks noGrp="1"/>
          </p:cNvSpPr>
          <p:nvPr>
            <p:ph idx="1"/>
          </p:nvPr>
        </p:nvSpPr>
        <p:spPr>
          <a:xfrm>
            <a:off x="457200" y="1341438"/>
            <a:ext cx="8229600" cy="5256212"/>
          </a:xfrm>
        </p:spPr>
        <p:txBody>
          <a:bodyPr/>
          <a:lstStyle/>
          <a:p>
            <a:pPr marL="457200" indent="-457200">
              <a:lnSpc>
                <a:spcPct val="200000"/>
              </a:lnSpc>
              <a:buFont typeface="Calibri" pitchFamily="34" charset="0"/>
              <a:buAutoNum type="arabicPeriod"/>
            </a:pPr>
            <a:r>
              <a:rPr lang="zh-CN" altLang="en-US" sz="1800" smtClean="0"/>
              <a:t>主窗口</a:t>
            </a:r>
          </a:p>
          <a:p>
            <a:pPr marL="457200" indent="-457200">
              <a:lnSpc>
                <a:spcPct val="200000"/>
              </a:lnSpc>
              <a:buFont typeface="Calibri" pitchFamily="34" charset="0"/>
              <a:buAutoNum type="arabicPeriod"/>
            </a:pPr>
            <a:r>
              <a:rPr lang="zh-CN" altLang="en-US" sz="1800" smtClean="0"/>
              <a:t>命令窗</a:t>
            </a:r>
          </a:p>
          <a:p>
            <a:pPr marL="457200" indent="-457200">
              <a:lnSpc>
                <a:spcPct val="200000"/>
              </a:lnSpc>
              <a:buFont typeface="Calibri" pitchFamily="34" charset="0"/>
              <a:buAutoNum type="arabicPeriod"/>
            </a:pPr>
            <a:r>
              <a:rPr lang="zh-CN" altLang="en-US" sz="1800" smtClean="0"/>
              <a:t>工作空间窗</a:t>
            </a:r>
          </a:p>
          <a:p>
            <a:pPr marL="457200" indent="-457200">
              <a:lnSpc>
                <a:spcPct val="200000"/>
              </a:lnSpc>
              <a:buFont typeface="Calibri" pitchFamily="34" charset="0"/>
              <a:buAutoNum type="arabicPeriod"/>
            </a:pPr>
            <a:r>
              <a:rPr lang="zh-CN" altLang="en-US" sz="1800" smtClean="0"/>
              <a:t>当前目录窗</a:t>
            </a:r>
          </a:p>
          <a:p>
            <a:pPr marL="457200" indent="-457200">
              <a:lnSpc>
                <a:spcPct val="200000"/>
              </a:lnSpc>
              <a:buFont typeface="Calibri" pitchFamily="34" charset="0"/>
              <a:buAutoNum type="arabicPeriod"/>
            </a:pPr>
            <a:r>
              <a:rPr lang="zh-CN" altLang="en-US" sz="1800" smtClean="0"/>
              <a:t>历史命令窗</a:t>
            </a:r>
          </a:p>
          <a:p>
            <a:pPr marL="457200" indent="-457200">
              <a:lnSpc>
                <a:spcPct val="200000"/>
              </a:lnSpc>
              <a:buFont typeface="Calibri" pitchFamily="34" charset="0"/>
              <a:buAutoNum type="arabicPeriod"/>
            </a:pPr>
            <a:r>
              <a:rPr lang="en-US" altLang="zh-CN" sz="1800" smtClean="0"/>
              <a:t>star</a:t>
            </a:r>
            <a:r>
              <a:rPr lang="zh-CN" altLang="en-US" sz="1800" smtClean="0"/>
              <a:t>按钮</a:t>
            </a:r>
          </a:p>
          <a:p>
            <a:pPr marL="400050" lvl="1" indent="0">
              <a:buFont typeface="Arial" charset="0"/>
              <a:buNone/>
            </a:pPr>
            <a:endParaRPr lang="en-US" altLang="zh-CN" sz="2000" smtClean="0"/>
          </a:p>
          <a:p>
            <a:pPr lvl="2" indent="0">
              <a:lnSpc>
                <a:spcPct val="150000"/>
              </a:lnSpc>
              <a:buFont typeface="Arial" charset="0"/>
              <a:buNone/>
            </a:pPr>
            <a:endParaRPr lang="zh-CN" altLang="en-US" sz="1200" b="1" smtClean="0">
              <a:solidFill>
                <a:srgbClr val="000000"/>
              </a:solidFill>
              <a:latin typeface="微软雅黑" pitchFamily="34" charset="-122"/>
            </a:endParaRPr>
          </a:p>
        </p:txBody>
      </p:sp>
      <p:sp>
        <p:nvSpPr>
          <p:cNvPr id="34820"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44FDD37-5F09-492C-9CB6-5518592105B6}" type="datetime1">
              <a:rPr lang="zh-CN" altLang="en-US"/>
              <a:pPr fontAlgn="base">
                <a:spcBef>
                  <a:spcPct val="0"/>
                </a:spcBef>
                <a:spcAft>
                  <a:spcPct val="0"/>
                </a:spcAft>
              </a:pPr>
              <a:t>2018-2-1</a:t>
            </a:fld>
            <a:endParaRPr lang="en-US" altLang="zh-CN"/>
          </a:p>
        </p:txBody>
      </p:sp>
      <p:sp>
        <p:nvSpPr>
          <p:cNvPr id="34821"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34822"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3E9A437-8E4F-4B5A-9FC1-C2708F12871B}" type="slidenum">
              <a:rPr/>
              <a:pPr fontAlgn="base">
                <a:spcBef>
                  <a:spcPct val="0"/>
                </a:spcBef>
                <a:spcAft>
                  <a:spcPct val="0"/>
                </a:spcAft>
              </a:pPr>
              <a:t>8</a:t>
            </a:fld>
            <a:endParaRPr lang="en-US" altLang="zh-CN"/>
          </a:p>
        </p:txBody>
      </p:sp>
      <p:pic>
        <p:nvPicPr>
          <p:cNvPr id="34823" name="Picture 4"/>
          <p:cNvPicPr>
            <a:picLocks noChangeAspect="1" noChangeArrowheads="1"/>
          </p:cNvPicPr>
          <p:nvPr/>
        </p:nvPicPr>
        <p:blipFill>
          <a:blip r:embed="rId2"/>
          <a:srcRect/>
          <a:stretch>
            <a:fillRect/>
          </a:stretch>
        </p:blipFill>
        <p:spPr bwMode="auto">
          <a:xfrm>
            <a:off x="2339975" y="1412875"/>
            <a:ext cx="6696075" cy="5030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pattFill prst="ltUpDiag">
          <a:fgClr>
            <a:srgbClr val="C0FB49"/>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sk-SK" altLang="zh-CN" b="1" spc="50">
                <a:ln w="11430"/>
                <a:solidFill>
                  <a:srgbClr val="FF0000"/>
                </a:solidFill>
                <a:effectLst>
                  <a:outerShdw blurRad="76200" dist="50800" dir="5400000" algn="tl" rotWithShape="0">
                    <a:srgbClr val="000000">
                      <a:alpha val="65000"/>
                    </a:srgbClr>
                  </a:outerShdw>
                </a:effectLst>
              </a:rPr>
              <a:t>¶</a:t>
            </a:r>
            <a:r>
              <a:rPr lang="en-US" altLang="zh-CN" b="1" spc="50" smtClean="0">
                <a:ln w="11430"/>
                <a:solidFill>
                  <a:srgbClr val="FF0000"/>
                </a:solidFill>
                <a:effectLst>
                  <a:outerShdw blurRad="76200" dist="50800" dir="5400000" algn="tl" rotWithShape="0">
                    <a:srgbClr val="000000">
                      <a:alpha val="65000"/>
                    </a:srgbClr>
                  </a:outerShdw>
                </a:effectLst>
              </a:rPr>
              <a:t>1.3matlab</a:t>
            </a:r>
            <a:r>
              <a:rPr b="1" spc="50" smtClean="0">
                <a:ln w="11430"/>
                <a:solidFill>
                  <a:srgbClr val="FF0000"/>
                </a:solidFill>
                <a:effectLst>
                  <a:outerShdw blurRad="76200" dist="50800" dir="5400000" algn="tl" rotWithShape="0">
                    <a:srgbClr val="000000">
                      <a:alpha val="65000"/>
                    </a:srgbClr>
                  </a:outerShdw>
                </a:effectLst>
              </a:rPr>
              <a:t>操作界面</a:t>
            </a: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mn-cs"/>
            </a:endParaRPr>
          </a:p>
        </p:txBody>
      </p:sp>
      <p:sp>
        <p:nvSpPr>
          <p:cNvPr id="3" name="内容占位符 2"/>
          <p:cNvSpPr>
            <a:spLocks noGrp="1"/>
          </p:cNvSpPr>
          <p:nvPr>
            <p:ph idx="1"/>
          </p:nvPr>
        </p:nvSpPr>
        <p:spPr>
          <a:xfrm>
            <a:off x="457200" y="1341438"/>
            <a:ext cx="8229600" cy="5256212"/>
          </a:xfrm>
        </p:spPr>
        <p:txBody>
          <a:bodyPr/>
          <a:lstStyle/>
          <a:p>
            <a:pPr marL="457200" indent="-457200">
              <a:lnSpc>
                <a:spcPct val="120000"/>
              </a:lnSpc>
              <a:buFont typeface="+mj-lt"/>
              <a:buAutoNum type="arabicPeriod"/>
              <a:defRPr/>
            </a:pPr>
            <a:r>
              <a:rPr lang="zh-CN" altLang="en-US" sz="1800" dirty="0" smtClean="0"/>
              <a:t>主窗口</a:t>
            </a:r>
          </a:p>
          <a:p>
            <a:pPr marL="457200" indent="-457200">
              <a:lnSpc>
                <a:spcPct val="120000"/>
              </a:lnSpc>
              <a:buFont typeface="+mj-lt"/>
              <a:buAutoNum type="arabicPeriod"/>
              <a:defRPr/>
            </a:pPr>
            <a:r>
              <a:rPr lang="zh-CN" altLang="en-US" sz="1800" dirty="0" smtClean="0"/>
              <a:t>命令窗</a:t>
            </a:r>
          </a:p>
          <a:p>
            <a:pPr marL="400050" lvl="1" indent="0">
              <a:lnSpc>
                <a:spcPct val="120000"/>
              </a:lnSpc>
              <a:buFont typeface="Arial" charset="0"/>
              <a:buNone/>
              <a:defRPr/>
            </a:pPr>
            <a:r>
              <a:rPr lang="zh-CN" altLang="en-US" sz="1400" dirty="0">
                <a:cs typeface="宋体" charset="0"/>
              </a:rPr>
              <a:t>用于输入命令并显示除图形以外的所有执行结果</a:t>
            </a:r>
            <a:r>
              <a:rPr lang="zh-CN" altLang="en-US" sz="1400" dirty="0" smtClean="0">
                <a:cs typeface="宋体" charset="0"/>
              </a:rPr>
              <a:t>。</a:t>
            </a:r>
          </a:p>
          <a:p>
            <a:pPr marL="400050" lvl="1" indent="0">
              <a:lnSpc>
                <a:spcPct val="120000"/>
              </a:lnSpc>
              <a:buFont typeface="Arial" charset="0"/>
              <a:buNone/>
              <a:defRPr/>
            </a:pPr>
            <a:r>
              <a:rPr lang="zh-CN" altLang="en-US" sz="1400" dirty="0" smtClean="0">
                <a:cs typeface="宋体" charset="0"/>
              </a:rPr>
              <a:t>一个</a:t>
            </a:r>
            <a:r>
              <a:rPr lang="zh-CN" altLang="en-US" sz="1400" dirty="0">
                <a:cs typeface="宋体" charset="0"/>
              </a:rPr>
              <a:t>命令行输入一条命令</a:t>
            </a:r>
            <a:r>
              <a:rPr lang="zh-CN" altLang="en-US" sz="1400" dirty="0" smtClean="0">
                <a:cs typeface="宋体" charset="0"/>
              </a:rPr>
              <a:t>，以回车结束。一个命令行输入</a:t>
            </a:r>
            <a:r>
              <a:rPr lang="zh-CN" altLang="en-US" sz="1400" dirty="0">
                <a:cs typeface="宋体" charset="0"/>
              </a:rPr>
              <a:t>若干条命令</a:t>
            </a:r>
            <a:r>
              <a:rPr lang="zh-CN" altLang="en-US" sz="1400" dirty="0" smtClean="0">
                <a:cs typeface="宋体" charset="0"/>
              </a:rPr>
              <a:t>，之间以逗号分隔。</a:t>
            </a:r>
          </a:p>
          <a:p>
            <a:pPr marL="400050" lvl="1" indent="0">
              <a:lnSpc>
                <a:spcPct val="120000"/>
              </a:lnSpc>
              <a:buFont typeface="Arial" charset="0"/>
              <a:buNone/>
              <a:defRPr/>
            </a:pPr>
            <a:r>
              <a:rPr lang="zh-CN" altLang="en-US" sz="1400" dirty="0" smtClean="0">
                <a:cs typeface="宋体" charset="0"/>
              </a:rPr>
              <a:t>如果一个</a:t>
            </a:r>
            <a:r>
              <a:rPr lang="zh-CN" altLang="en-US" sz="1400" dirty="0">
                <a:cs typeface="宋体" charset="0"/>
              </a:rPr>
              <a:t>命令行很长</a:t>
            </a:r>
            <a:r>
              <a:rPr lang="zh-CN" altLang="en-US" sz="1400" dirty="0" smtClean="0">
                <a:cs typeface="宋体" charset="0"/>
              </a:rPr>
              <a:t>，可以在</a:t>
            </a:r>
            <a:r>
              <a:rPr lang="zh-CN" altLang="en-US" sz="1400" dirty="0">
                <a:cs typeface="宋体" charset="0"/>
              </a:rPr>
              <a:t>第</a:t>
            </a:r>
            <a:r>
              <a:rPr lang="en-US" altLang="zh-CN" sz="1400" dirty="0">
                <a:cs typeface="宋体" charset="0"/>
              </a:rPr>
              <a:t>1</a:t>
            </a:r>
            <a:r>
              <a:rPr lang="zh-CN" altLang="en-US" sz="1400" dirty="0">
                <a:cs typeface="宋体" charset="0"/>
              </a:rPr>
              <a:t>个物理行之后加上</a:t>
            </a:r>
            <a:r>
              <a:rPr lang="en-US" altLang="zh-CN" sz="1400" dirty="0">
                <a:cs typeface="宋体" charset="0"/>
              </a:rPr>
              <a:t>3</a:t>
            </a:r>
            <a:r>
              <a:rPr lang="zh-CN" altLang="en-US" sz="1400" dirty="0" smtClean="0">
                <a:cs typeface="宋体" charset="0"/>
              </a:rPr>
              <a:t>个小黑点</a:t>
            </a:r>
            <a:r>
              <a:rPr lang="is-IS" altLang="zh-CN" sz="1400" dirty="0" smtClean="0">
                <a:cs typeface="宋体" charset="0"/>
              </a:rPr>
              <a:t>…</a:t>
            </a:r>
            <a:r>
              <a:rPr lang="zh-CN" altLang="en-US" sz="1400" dirty="0" smtClean="0">
                <a:cs typeface="宋体" charset="0"/>
              </a:rPr>
              <a:t>作为续</a:t>
            </a:r>
            <a:r>
              <a:rPr lang="zh-CN" altLang="en-US" sz="1400" dirty="0">
                <a:cs typeface="宋体" charset="0"/>
              </a:rPr>
              <a:t>行符</a:t>
            </a:r>
            <a:endParaRPr lang="zh-CN" altLang="en-US" sz="1400" dirty="0" smtClean="0">
              <a:cs typeface="宋体" charset="0"/>
            </a:endParaRPr>
          </a:p>
          <a:p>
            <a:pPr marL="457200" indent="-457200">
              <a:lnSpc>
                <a:spcPct val="120000"/>
              </a:lnSpc>
              <a:buFont typeface="+mj-lt"/>
              <a:buAutoNum type="arabicPeriod"/>
              <a:defRPr/>
            </a:pPr>
            <a:r>
              <a:rPr lang="zh-CN" altLang="en-US" sz="1800" dirty="0" smtClean="0"/>
              <a:t>工作空间窗</a:t>
            </a:r>
          </a:p>
          <a:p>
            <a:pPr marL="400050" lvl="1" indent="0">
              <a:lnSpc>
                <a:spcPct val="120000"/>
              </a:lnSpc>
              <a:buFont typeface="Arial" charset="0"/>
              <a:buNone/>
              <a:defRPr/>
            </a:pPr>
            <a:r>
              <a:rPr lang="zh-CN" altLang="en-US" sz="1400" dirty="0">
                <a:cs typeface="宋体" charset="0"/>
              </a:rPr>
              <a:t>是</a:t>
            </a:r>
            <a:r>
              <a:rPr lang="en-US" altLang="zh-CN" sz="1400" dirty="0">
                <a:cs typeface="宋体" charset="0"/>
              </a:rPr>
              <a:t>MATLAB</a:t>
            </a:r>
            <a:r>
              <a:rPr lang="zh-CN" altLang="en-US" sz="1400" dirty="0">
                <a:cs typeface="宋体" charset="0"/>
              </a:rPr>
              <a:t>用于存储各种变量和结果的内存空间</a:t>
            </a:r>
            <a:r>
              <a:rPr lang="zh-CN" altLang="en-US" sz="1400" dirty="0" smtClean="0">
                <a:cs typeface="宋体" charset="0"/>
              </a:rPr>
              <a:t>。</a:t>
            </a:r>
          </a:p>
          <a:p>
            <a:pPr marL="457200" indent="-457200">
              <a:lnSpc>
                <a:spcPct val="120000"/>
              </a:lnSpc>
              <a:buFont typeface="+mj-lt"/>
              <a:buAutoNum type="arabicPeriod"/>
              <a:defRPr/>
            </a:pPr>
            <a:r>
              <a:rPr lang="zh-CN" altLang="en-US" sz="1800" dirty="0" smtClean="0"/>
              <a:t>当前目录窗</a:t>
            </a:r>
          </a:p>
          <a:p>
            <a:pPr marL="400050" lvl="1" indent="0">
              <a:lnSpc>
                <a:spcPct val="120000"/>
              </a:lnSpc>
              <a:buFont typeface="Arial" charset="0"/>
              <a:buNone/>
              <a:defRPr/>
            </a:pPr>
            <a:r>
              <a:rPr lang="zh-CN" altLang="en-US" sz="1400" dirty="0">
                <a:cs typeface="宋体" charset="0"/>
              </a:rPr>
              <a:t>是指</a:t>
            </a:r>
            <a:r>
              <a:rPr lang="en-US" altLang="zh-CN" sz="1400" dirty="0">
                <a:cs typeface="宋体" charset="0"/>
              </a:rPr>
              <a:t>MATLAB</a:t>
            </a:r>
            <a:r>
              <a:rPr lang="zh-CN" altLang="en-US" sz="1400" dirty="0">
                <a:cs typeface="宋体" charset="0"/>
              </a:rPr>
              <a:t>运行时的工作目录，只有在当前目录或搜索路径下的文件、函数才可以被运行或调用。如果没有特殊指明，数据文件也将存放在当前目录下</a:t>
            </a:r>
            <a:r>
              <a:rPr lang="zh-CN" altLang="en-US" sz="1400" dirty="0" smtClean="0">
                <a:cs typeface="宋体" charset="0"/>
              </a:rPr>
              <a:t>。</a:t>
            </a:r>
          </a:p>
          <a:p>
            <a:pPr marL="457200" lvl="1" indent="-457200">
              <a:lnSpc>
                <a:spcPct val="120000"/>
              </a:lnSpc>
              <a:buFont typeface="+mj-lt"/>
              <a:buAutoNum type="arabicPeriod" startAt="5"/>
              <a:defRPr/>
            </a:pPr>
            <a:r>
              <a:rPr lang="zh-CN" altLang="en-US" sz="1800" dirty="0">
                <a:cs typeface="宋体" charset="0"/>
              </a:rPr>
              <a:t>历史命令窗</a:t>
            </a:r>
          </a:p>
          <a:p>
            <a:pPr marL="400050" lvl="1" indent="0">
              <a:lnSpc>
                <a:spcPct val="120000"/>
              </a:lnSpc>
              <a:buFont typeface="Arial" charset="0"/>
              <a:buNone/>
              <a:defRPr/>
            </a:pPr>
            <a:r>
              <a:rPr lang="zh-CN" altLang="en-US" sz="1400" dirty="0">
                <a:cs typeface="宋体" charset="0"/>
              </a:rPr>
              <a:t>自动保留自安装起所有用过的命令的历史记录</a:t>
            </a:r>
            <a:r>
              <a:rPr lang="zh-CN" altLang="en-US" sz="1400" dirty="0" smtClean="0">
                <a:cs typeface="宋体" charset="0"/>
              </a:rPr>
              <a:t>，标明了使用时间，方便用户查询。</a:t>
            </a:r>
          </a:p>
          <a:p>
            <a:pPr marL="400050" lvl="1" indent="0">
              <a:lnSpc>
                <a:spcPct val="120000"/>
              </a:lnSpc>
              <a:buFont typeface="Arial" charset="0"/>
              <a:buNone/>
              <a:defRPr/>
            </a:pPr>
            <a:r>
              <a:rPr lang="zh-CN" altLang="en-US" sz="1400" dirty="0" smtClean="0">
                <a:cs typeface="宋体" charset="0"/>
              </a:rPr>
              <a:t>通过双击命令可进行历史</a:t>
            </a:r>
            <a:r>
              <a:rPr lang="zh-CN" altLang="en-US" sz="1400" dirty="0">
                <a:cs typeface="宋体" charset="0"/>
              </a:rPr>
              <a:t>命令的再运</a:t>
            </a:r>
            <a:r>
              <a:rPr lang="zh-CN" altLang="en-US" sz="1400" dirty="0" smtClean="0">
                <a:cs typeface="宋体" charset="0"/>
              </a:rPr>
              <a:t>行。</a:t>
            </a:r>
          </a:p>
          <a:p>
            <a:pPr marL="457200" indent="-457200">
              <a:lnSpc>
                <a:spcPct val="120000"/>
              </a:lnSpc>
              <a:buFont typeface="+mj-lt"/>
              <a:buAutoNum type="arabicPeriod" startAt="6"/>
              <a:defRPr/>
            </a:pPr>
            <a:r>
              <a:rPr lang="en-US" altLang="zh-CN" sz="1800" dirty="0" smtClean="0"/>
              <a:t>star</a:t>
            </a:r>
            <a:r>
              <a:rPr lang="zh-CN" altLang="en-US" sz="1800" dirty="0" smtClean="0"/>
              <a:t>按钮</a:t>
            </a:r>
          </a:p>
          <a:p>
            <a:pPr marL="400050" lvl="1" indent="0">
              <a:buFont typeface="Arial" charset="0"/>
              <a:buNone/>
              <a:defRPr/>
            </a:pPr>
            <a:endParaRPr lang="en-US" altLang="zh-CN" sz="2000" dirty="0">
              <a:cs typeface="宋体" charset="0"/>
            </a:endParaRPr>
          </a:p>
          <a:p>
            <a:pPr lvl="2" indent="0">
              <a:lnSpc>
                <a:spcPct val="150000"/>
              </a:lnSpc>
              <a:buFont typeface="Arial" charset="0"/>
              <a:buNone/>
              <a:defRPr/>
            </a:pPr>
            <a:endParaRPr lang="zh-CN" altLang="en-US" sz="1200" b="1" dirty="0">
              <a:solidFill>
                <a:srgbClr val="000000"/>
              </a:solidFill>
              <a:latin typeface="微软雅黑" charset="0"/>
              <a:cs typeface="+mn-cs"/>
            </a:endParaRPr>
          </a:p>
        </p:txBody>
      </p:sp>
      <p:sp>
        <p:nvSpPr>
          <p:cNvPr id="35844" name="日期占位符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1550DF3-08D7-4C0E-9303-2A93903CC71A}" type="datetime1">
              <a:rPr lang="zh-CN" altLang="en-US"/>
              <a:pPr fontAlgn="base">
                <a:spcBef>
                  <a:spcPct val="0"/>
                </a:spcBef>
                <a:spcAft>
                  <a:spcPct val="0"/>
                </a:spcAft>
              </a:pPr>
              <a:t>2018-2-1</a:t>
            </a:fld>
            <a:endParaRPr lang="en-US" altLang="zh-CN"/>
          </a:p>
        </p:txBody>
      </p:sp>
      <p:sp>
        <p:nvSpPr>
          <p:cNvPr id="35845" name="页脚占位符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t>数字图像处理</a:t>
            </a:r>
            <a:r>
              <a:rPr lang="en-US" altLang="zh-CN"/>
              <a:t>-</a:t>
            </a:r>
            <a:r>
              <a:t>第</a:t>
            </a:r>
            <a:r>
              <a:rPr lang="en-US" altLang="zh-CN"/>
              <a:t>1</a:t>
            </a:r>
            <a:r>
              <a:t>讲</a:t>
            </a:r>
          </a:p>
        </p:txBody>
      </p:sp>
      <p:sp>
        <p:nvSpPr>
          <p:cNvPr id="35846" name="幻灯片编号占位符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39960FA-7614-4230-96D5-3A19E3DB96FC}" type="slidenum">
              <a:rPr/>
              <a:pPr fontAlgn="base">
                <a:spcBef>
                  <a:spcPct val="0"/>
                </a:spcBef>
                <a:spcAft>
                  <a:spcPct val="0"/>
                </a:spcAft>
              </a:pPr>
              <a:t>9</a:t>
            </a:fld>
            <a:endParaRPr lang="en-US" altLang="zh-C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数字图像处理">
  <a:themeElements>
    <a:clrScheme name="技术">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数字图像处理">
  <a:themeElements>
    <a:clrScheme name="技术">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数字图像处理1801.potx</Template>
  <TotalTime>2799</TotalTime>
  <Words>9088</Words>
  <Application>Microsoft Macintosh PowerPoint</Application>
  <PresentationFormat>全屏显示(4:3)</PresentationFormat>
  <Paragraphs>1120</Paragraphs>
  <Slides>76</Slides>
  <Notes>0</Notes>
  <HiddenSlides>0</HiddenSlides>
  <MMClips>3</MMClips>
  <ScaleCrop>false</ScaleCrop>
  <HeadingPairs>
    <vt:vector size="8" baseType="variant">
      <vt:variant>
        <vt:lpstr>已用的字体</vt:lpstr>
      </vt:variant>
      <vt:variant>
        <vt:i4>11</vt:i4>
      </vt:variant>
      <vt:variant>
        <vt:lpstr>演示文稿设计模板</vt:lpstr>
      </vt:variant>
      <vt:variant>
        <vt:i4>3</vt:i4>
      </vt:variant>
      <vt:variant>
        <vt:lpstr>嵌入 OLE 服务器</vt:lpstr>
      </vt:variant>
      <vt:variant>
        <vt:i4>2</vt:i4>
      </vt:variant>
      <vt:variant>
        <vt:lpstr>幻灯片标题</vt:lpstr>
      </vt:variant>
      <vt:variant>
        <vt:i4>76</vt:i4>
      </vt:variant>
    </vt:vector>
  </HeadingPairs>
  <TitlesOfParts>
    <vt:vector size="92" baseType="lpstr">
      <vt:lpstr>Arial</vt:lpstr>
      <vt:lpstr>宋体</vt:lpstr>
      <vt:lpstr>Calibri</vt:lpstr>
      <vt:lpstr>华文琥珀</vt:lpstr>
      <vt:lpstr>Hiragino Sans GB W6</vt:lpstr>
      <vt:lpstr>华文细黑</vt:lpstr>
      <vt:lpstr>Weibei SC Bold</vt:lpstr>
      <vt:lpstr>华文隶书</vt:lpstr>
      <vt:lpstr>微软雅黑</vt:lpstr>
      <vt:lpstr>Wingdings</vt:lpstr>
      <vt:lpstr>PMingLiU</vt:lpstr>
      <vt:lpstr>1_数字图像处理</vt:lpstr>
      <vt:lpstr>数字图像处理</vt:lpstr>
      <vt:lpstr>1_数字图像处理</vt:lpstr>
      <vt:lpstr>Equation</vt:lpstr>
      <vt:lpstr>文档</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bj</dc:creator>
  <cp:lastModifiedBy>张建民</cp:lastModifiedBy>
  <cp:revision>228</cp:revision>
  <dcterms:created xsi:type="dcterms:W3CDTF">2013-10-30T09:04:50Z</dcterms:created>
  <dcterms:modified xsi:type="dcterms:W3CDTF">2018-02-01T02:26:19Z</dcterms:modified>
</cp:coreProperties>
</file>